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68" r:id="rId2"/>
    <p:sldId id="257" r:id="rId3"/>
    <p:sldId id="261" r:id="rId4"/>
    <p:sldId id="260" r:id="rId5"/>
    <p:sldId id="269" r:id="rId6"/>
    <p:sldId id="259" r:id="rId7"/>
    <p:sldId id="277" r:id="rId8"/>
    <p:sldId id="266" r:id="rId9"/>
    <p:sldId id="270" r:id="rId10"/>
    <p:sldId id="276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896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90213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762000"/>
            <a:ext cx="5334000" cy="8242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18300" y="762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762884"/>
            <a:ext cx="5334000" cy="8229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4000"/>
            </a:lvl1pPr>
          </a:lstStyle>
          <a:p>
            <a:r>
              <a:t>“Type a quote here.”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0" r:id="rId10"/>
  </p:sldLayoutIdLst>
  <p:transition xmlns:p14="http://schemas.microsoft.com/office/powerpoint/2010/main"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subTitle" sz="half" idx="1"/>
          </p:nvPr>
        </p:nvSpPr>
        <p:spPr>
          <a:xfrm>
            <a:off x="1733973" y="4680453"/>
            <a:ext cx="9103360" cy="287791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500" b="1" spc="0">
                <a:solidFill>
                  <a:srgbClr val="000000"/>
                </a:solidFill>
              </a:defRPr>
            </a:pPr>
            <a:r>
              <a:rPr dirty="0"/>
              <a:t>Virgil H. Simons, MBA, MPA</a:t>
            </a:r>
            <a:endParaRPr sz="600" spc="43" dirty="0"/>
          </a:p>
          <a:p>
            <a:pPr>
              <a:lnSpc>
                <a:spcPct val="80000"/>
              </a:lnSpc>
              <a:defRPr sz="500" b="1" spc="0">
                <a:solidFill>
                  <a:srgbClr val="000000"/>
                </a:solidFill>
              </a:defRPr>
            </a:pPr>
            <a:r>
              <a:rPr dirty="0"/>
              <a:t>Founder &amp; President</a:t>
            </a:r>
            <a:endParaRPr sz="2800" spc="43" dirty="0"/>
          </a:p>
          <a:p>
            <a:pPr>
              <a:lnSpc>
                <a:spcPct val="80000"/>
              </a:lnSpc>
              <a:defRPr sz="500" b="1" spc="0">
                <a:solidFill>
                  <a:srgbClr val="000000"/>
                </a:solidFill>
              </a:defRPr>
            </a:pPr>
            <a:r>
              <a:rPr dirty="0"/>
              <a:t>The Prtate Net®</a:t>
            </a:r>
            <a:endParaRPr sz="600" spc="43" dirty="0"/>
          </a:p>
          <a:p>
            <a:pPr>
              <a:lnSpc>
                <a:spcPct val="80000"/>
              </a:lnSpc>
              <a:defRPr sz="2400" spc="0">
                <a:solidFill>
                  <a:srgbClr val="FFFFFF"/>
                </a:solidFill>
              </a:defRPr>
            </a:pPr>
            <a:r>
              <a:rPr dirty="0"/>
              <a:t>Virgil H. Simons, MPA</a:t>
            </a:r>
            <a:endParaRPr sz="13700" spc="43" dirty="0"/>
          </a:p>
          <a:p>
            <a:pPr>
              <a:lnSpc>
                <a:spcPct val="80000"/>
              </a:lnSpc>
              <a:defRPr sz="1600" spc="0">
                <a:solidFill>
                  <a:srgbClr val="FFFFFF"/>
                </a:solidFill>
              </a:defRPr>
            </a:pPr>
            <a:r>
              <a:rPr dirty="0"/>
              <a:t>Founder &amp; President</a:t>
            </a:r>
            <a:endParaRPr sz="600" spc="43" dirty="0"/>
          </a:p>
          <a:p>
            <a:pPr>
              <a:lnSpc>
                <a:spcPct val="80000"/>
              </a:lnSpc>
              <a:defRPr sz="1600" spc="0">
                <a:solidFill>
                  <a:srgbClr val="FFFFFF"/>
                </a:solidFill>
              </a:defRPr>
            </a:pPr>
            <a:r>
              <a:rPr dirty="0"/>
              <a:t>The Prostate Net</a:t>
            </a:r>
            <a:endParaRPr sz="600" spc="43" dirty="0"/>
          </a:p>
          <a:p>
            <a:pPr>
              <a:lnSpc>
                <a:spcPct val="80000"/>
              </a:lnSpc>
              <a:defRPr sz="1600" spc="0">
                <a:solidFill>
                  <a:srgbClr val="FFFFFF"/>
                </a:solidFill>
              </a:defRPr>
            </a:pPr>
            <a:r>
              <a:rPr dirty="0"/>
              <a:t>Prostate Net Europa</a:t>
            </a:r>
          </a:p>
        </p:txBody>
      </p:sp>
      <p:sp>
        <p:nvSpPr>
          <p:cNvPr id="126" name="Shape 126"/>
          <p:cNvSpPr>
            <a:spLocks noGrp="1"/>
          </p:cNvSpPr>
          <p:nvPr>
            <p:ph type="ctrTitle"/>
          </p:nvPr>
        </p:nvSpPr>
        <p:spPr>
          <a:xfrm>
            <a:off x="740551" y="1463041"/>
            <a:ext cx="11650133" cy="164952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3600" b="1" dirty="0"/>
              <a:t>Symposium on “Patient-Directed Research</a:t>
            </a:r>
            <a:r>
              <a:rPr lang="en-US" sz="3600" b="1" dirty="0" smtClean="0"/>
              <a:t>”: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/>
              <a:t>Addressing Inequalities in Prostate Cancer </a:t>
            </a:r>
            <a:r>
              <a:rPr lang="en-US" sz="3600" b="1" dirty="0" smtClean="0"/>
              <a:t>Healthcare </a:t>
            </a:r>
            <a:r>
              <a:rPr lang="mr-IN" sz="3600" b="1" dirty="0" smtClean="0"/>
              <a:t>–</a:t>
            </a:r>
            <a:r>
              <a:rPr lang="en-US" sz="3600" b="1" dirty="0" smtClean="0"/>
              <a:t> Redefining Disparity</a:t>
            </a:r>
            <a:endParaRPr lang="en-US" sz="3600" dirty="0"/>
          </a:p>
        </p:txBody>
      </p:sp>
      <p:sp>
        <p:nvSpPr>
          <p:cNvPr id="127" name="Shape 127"/>
          <p:cNvSpPr/>
          <p:nvPr/>
        </p:nvSpPr>
        <p:spPr>
          <a:xfrm>
            <a:off x="4185863" y="7399416"/>
            <a:ext cx="4804826" cy="1362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65022" tIns="65023" rIns="65022" bIns="65023">
            <a:spAutoFit/>
          </a:bodyPr>
          <a:lstStyle/>
          <a:p>
            <a:r>
              <a:rPr lang="en-US" sz="2000" b="1" dirty="0" err="1"/>
              <a:t>Vall</a:t>
            </a:r>
            <a:r>
              <a:rPr lang="en-US" sz="2000" b="1" dirty="0"/>
              <a:t> </a:t>
            </a:r>
            <a:r>
              <a:rPr lang="en-US" sz="2000" b="1" dirty="0" err="1"/>
              <a:t>d’Hebron</a:t>
            </a:r>
            <a:r>
              <a:rPr lang="en-US" sz="2000" b="1" dirty="0"/>
              <a:t> </a:t>
            </a:r>
            <a:r>
              <a:rPr lang="en-US" sz="2000" b="1" dirty="0" err="1"/>
              <a:t>Institut</a:t>
            </a:r>
            <a:r>
              <a:rPr lang="en-US" sz="2000" b="1" dirty="0"/>
              <a:t> </a:t>
            </a:r>
            <a:r>
              <a:rPr lang="en-US" sz="2000" b="1" dirty="0" err="1"/>
              <a:t>d’Oncologia</a:t>
            </a:r>
            <a:r>
              <a:rPr lang="en-US" sz="2000" b="1" dirty="0"/>
              <a:t> </a:t>
            </a:r>
            <a:endParaRPr lang="en-US" sz="2000" b="1" dirty="0" smtClean="0"/>
          </a:p>
          <a:p>
            <a:r>
              <a:rPr lang="en-US" sz="2000" b="1" dirty="0" smtClean="0"/>
              <a:t> </a:t>
            </a:r>
            <a:r>
              <a:rPr lang="en-US" sz="2000" b="1" dirty="0"/>
              <a:t>Centro </a:t>
            </a:r>
            <a:r>
              <a:rPr lang="en-US" sz="2000" b="1" dirty="0" err="1"/>
              <a:t>Cellex</a:t>
            </a:r>
            <a:endParaRPr lang="en-US" sz="2000" dirty="0"/>
          </a:p>
          <a:p>
            <a:r>
              <a:rPr lang="en-US" sz="2000" b="1" dirty="0" smtClean="0"/>
              <a:t>Barcelona</a:t>
            </a:r>
            <a:endParaRPr lang="en-US" sz="2000" dirty="0"/>
          </a:p>
          <a:p>
            <a:r>
              <a:rPr lang="en-US" sz="2000" b="1" dirty="0"/>
              <a:t>April 9 – 11, 2019</a:t>
            </a:r>
            <a:endParaRPr lang="en-US" sz="2000" dirty="0"/>
          </a:p>
        </p:txBody>
      </p:sp>
      <p:pic>
        <p:nvPicPr>
          <p:cNvPr id="128" name="image3.jpg" descr="PNet_logo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75360" y="6968961"/>
            <a:ext cx="2280312" cy="1529246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vhio-logo-e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689" y="6968961"/>
            <a:ext cx="3790296" cy="130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109055"/>
      </p:ext>
    </p:extLst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>
            <a:spLocks noGrp="1"/>
          </p:cNvSpPr>
          <p:nvPr>
            <p:ph type="ctrTitle"/>
          </p:nvPr>
        </p:nvSpPr>
        <p:spPr>
          <a:xfrm>
            <a:off x="1083733" y="1387740"/>
            <a:ext cx="11054080" cy="1625601"/>
          </a:xfrm>
          <a:prstGeom prst="rect">
            <a:avLst/>
          </a:prstGeom>
        </p:spPr>
        <p:txBody>
          <a:bodyPr/>
          <a:lstStyle>
            <a:lvl1pPr>
              <a:defRPr sz="6000" spc="0"/>
            </a:lvl1pPr>
          </a:lstStyle>
          <a:p>
            <a:r>
              <a:t>Thank You!</a:t>
            </a:r>
          </a:p>
        </p:txBody>
      </p:sp>
      <p:sp>
        <p:nvSpPr>
          <p:cNvPr id="249" name="Shape 249"/>
          <p:cNvSpPr>
            <a:spLocks noGrp="1"/>
          </p:cNvSpPr>
          <p:nvPr>
            <p:ph type="subTitle" sz="quarter" idx="1"/>
          </p:nvPr>
        </p:nvSpPr>
        <p:spPr>
          <a:xfrm>
            <a:off x="2012127" y="6731507"/>
            <a:ext cx="9103361" cy="1842348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996"/>
              </a:spcBef>
              <a:defRPr sz="3200" spc="0"/>
            </a:pPr>
            <a:r>
              <a:t>Virgil H. Simons</a:t>
            </a:r>
          </a:p>
          <a:p>
            <a:pPr>
              <a:spcBef>
                <a:spcPts val="996"/>
              </a:spcBef>
              <a:defRPr sz="3200" spc="0"/>
            </a:pPr>
            <a:r>
              <a:t>virgil@prostatenet.org</a:t>
            </a:r>
          </a:p>
        </p:txBody>
      </p:sp>
      <p:pic>
        <p:nvPicPr>
          <p:cNvPr id="250" name="image16.jpeg" descr="PN Europa logo final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676444" y="3922547"/>
            <a:ext cx="2638251" cy="2459992"/>
          </a:xfrm>
          <a:prstGeom prst="rect">
            <a:avLst/>
          </a:prstGeom>
          <a:ln w="12700">
            <a:miter lim="400000"/>
          </a:ln>
        </p:spPr>
      </p:pic>
      <p:pic>
        <p:nvPicPr>
          <p:cNvPr id="251" name="image3.jpg" descr="PNet_logo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781582" y="3922548"/>
            <a:ext cx="3478699" cy="233291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93425317"/>
      </p:ext>
    </p:extLst>
  </p:cSld>
  <p:clrMapOvr>
    <a:masterClrMapping/>
  </p:clrMapOvr>
  <p:transition xmlns:p14="http://schemas.microsoft.com/office/powerpoint/2010/main"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xfrm>
            <a:off x="952500" y="406400"/>
            <a:ext cx="11099800" cy="1632867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800" dirty="0" smtClean="0"/>
              <a:t>Setting the Stage</a:t>
            </a:r>
            <a:endParaRPr sz="4800" dirty="0"/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xfrm>
            <a:off x="952500" y="2036261"/>
            <a:ext cx="11099800" cy="7283547"/>
          </a:xfrm>
          <a:prstGeom prst="rect">
            <a:avLst/>
          </a:prstGeom>
        </p:spPr>
        <p:txBody>
          <a:bodyPr>
            <a:noAutofit/>
          </a:bodyPr>
          <a:lstStyle/>
          <a:p>
            <a:pPr marL="256031" indent="-256031" defTabSz="327152">
              <a:spcBef>
                <a:spcPts val="2300"/>
              </a:spcBef>
              <a:defRPr sz="2128"/>
            </a:pPr>
            <a:r>
              <a:rPr lang="en-US" sz="2000" dirty="0"/>
              <a:t>On September 16, 2017, the inaugural Prostate Cancer Summit in Detroit, Michigan, brought together over 370 prostate cancer survivors, caregivers, representatives from Detroit-based community organizations and members of advocacy groups from throughout the nation. </a:t>
            </a:r>
            <a:endParaRPr lang="en-US" sz="2000" dirty="0" smtClean="0"/>
          </a:p>
          <a:p>
            <a:pPr marL="256031" indent="-256031" defTabSz="327152">
              <a:spcBef>
                <a:spcPts val="2300"/>
              </a:spcBef>
              <a:defRPr sz="2128"/>
            </a:pPr>
            <a:r>
              <a:rPr lang="en-US" sz="2000" dirty="0" smtClean="0"/>
              <a:t>Issues:</a:t>
            </a:r>
          </a:p>
          <a:p>
            <a:pPr marL="713231" lvl="1" indent="-256031" defTabSz="327152">
              <a:spcBef>
                <a:spcPts val="2300"/>
              </a:spcBef>
              <a:defRPr sz="2128"/>
            </a:pPr>
            <a:r>
              <a:rPr lang="en-US" sz="2000" dirty="0" smtClean="0"/>
              <a:t>Medical Advancements</a:t>
            </a:r>
          </a:p>
          <a:p>
            <a:pPr marL="713231" lvl="1" indent="-256031" defTabSz="327152">
              <a:spcBef>
                <a:spcPts val="2300"/>
              </a:spcBef>
              <a:defRPr sz="2128"/>
            </a:pPr>
            <a:r>
              <a:rPr lang="en-US" sz="2000" dirty="0" smtClean="0"/>
              <a:t>Advocacy</a:t>
            </a:r>
          </a:p>
          <a:p>
            <a:pPr marL="713231" lvl="1" indent="-256031" defTabSz="327152">
              <a:spcBef>
                <a:spcPts val="2300"/>
              </a:spcBef>
              <a:defRPr sz="2128"/>
            </a:pPr>
            <a:r>
              <a:rPr lang="en-US" sz="2000" dirty="0" smtClean="0"/>
              <a:t>Survivorship</a:t>
            </a:r>
          </a:p>
          <a:p>
            <a:pPr marL="256031" indent="-256031" defTabSz="327152">
              <a:spcBef>
                <a:spcPts val="2300"/>
              </a:spcBef>
              <a:defRPr sz="2128"/>
            </a:pPr>
            <a:r>
              <a:rPr lang="en-US" sz="2000" dirty="0" smtClean="0"/>
              <a:t>Results:</a:t>
            </a:r>
          </a:p>
          <a:p>
            <a:pPr marL="713231" lvl="1" indent="-256031" defTabSz="327152">
              <a:spcBef>
                <a:spcPts val="2300"/>
              </a:spcBef>
              <a:defRPr sz="2128"/>
            </a:pPr>
            <a:r>
              <a:rPr lang="en-US" sz="2000" dirty="0" smtClean="0"/>
              <a:t>Identified areas of unmet needs</a:t>
            </a:r>
          </a:p>
          <a:p>
            <a:pPr marL="713231" lvl="1" indent="-256031" defTabSz="327152">
              <a:spcBef>
                <a:spcPts val="2300"/>
              </a:spcBef>
              <a:defRPr sz="2128"/>
            </a:pPr>
            <a:r>
              <a:rPr lang="en-US" sz="2000" dirty="0" smtClean="0"/>
              <a:t>Training areas</a:t>
            </a:r>
          </a:p>
          <a:p>
            <a:pPr marL="713231" lvl="1" indent="-256031" defTabSz="327152">
              <a:spcBef>
                <a:spcPts val="2300"/>
              </a:spcBef>
              <a:defRPr sz="2128"/>
            </a:pPr>
            <a:r>
              <a:rPr lang="en-US" sz="2000" dirty="0" smtClean="0"/>
              <a:t>Tools and interventions that address those needs</a:t>
            </a:r>
          </a:p>
          <a:p>
            <a:pPr marL="713231" lvl="1" indent="-256031" defTabSz="327152">
              <a:spcBef>
                <a:spcPts val="2300"/>
              </a:spcBef>
              <a:defRPr sz="2128"/>
            </a:pPr>
            <a:r>
              <a:rPr lang="en-US" sz="2000" dirty="0"/>
              <a:t>On September 21, 2018, a follow-up Summit attended by over 250 stakeholders occurred in New York City </a:t>
            </a:r>
            <a:endParaRPr lang="en-US" sz="2000" dirty="0" smtClean="0"/>
          </a:p>
          <a:p>
            <a:pPr marL="713231" lvl="1" indent="-256031" defTabSz="327152">
              <a:spcBef>
                <a:spcPts val="2300"/>
              </a:spcBef>
              <a:defRPr sz="2128"/>
            </a:pPr>
            <a:r>
              <a:rPr lang="en-US" sz="2000" dirty="0" smtClean="0"/>
              <a:t>“Call to Action” whitepaper</a:t>
            </a:r>
            <a:endParaRPr sz="2000" dirty="0"/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300"/>
            </a:lvl1pPr>
          </a:lstStyle>
          <a:p>
            <a:r>
              <a:t>Barriers to Equitable Research</a:t>
            </a:r>
          </a:p>
        </p:txBody>
      </p:sp>
      <p:sp>
        <p:nvSpPr>
          <p:cNvPr id="136" name="Shape 13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20623" indent="-420623" defTabSz="537463">
              <a:spcBef>
                <a:spcPts val="3800"/>
              </a:spcBef>
              <a:defRPr sz="3496"/>
            </a:pPr>
            <a:r>
              <a:rPr lang="en-US" dirty="0"/>
              <a:t>Researchers conducting research based on general patient performance </a:t>
            </a:r>
            <a:r>
              <a:rPr lang="en-US" dirty="0" smtClean="0"/>
              <a:t>standards</a:t>
            </a:r>
          </a:p>
          <a:p>
            <a:pPr marL="420623" indent="-420623" defTabSz="537463">
              <a:spcBef>
                <a:spcPts val="3800"/>
              </a:spcBef>
              <a:defRPr sz="3496"/>
            </a:pPr>
            <a:r>
              <a:rPr dirty="0" smtClean="0"/>
              <a:t>Lack </a:t>
            </a:r>
            <a:r>
              <a:rPr dirty="0"/>
              <a:t>of knowledge about target communities</a:t>
            </a:r>
          </a:p>
          <a:p>
            <a:pPr marL="420623" indent="-420623" defTabSz="537463">
              <a:spcBef>
                <a:spcPts val="3800"/>
              </a:spcBef>
              <a:defRPr sz="3496"/>
            </a:pPr>
            <a:r>
              <a:rPr dirty="0"/>
              <a:t>Inappropriate communication / recruitment strategies</a:t>
            </a:r>
          </a:p>
          <a:p>
            <a:pPr marL="420623" indent="-420623" defTabSz="537463">
              <a:spcBef>
                <a:spcPts val="3800"/>
              </a:spcBef>
              <a:defRPr sz="3496"/>
            </a:pPr>
            <a:r>
              <a:rPr dirty="0"/>
              <a:t>Tools and outreach </a:t>
            </a:r>
            <a:r>
              <a:rPr lang="en-US" dirty="0" smtClean="0"/>
              <a:t>not specific to the target </a:t>
            </a:r>
            <a:r>
              <a:rPr dirty="0" smtClean="0"/>
              <a:t>protocols</a:t>
            </a:r>
            <a:endParaRPr dirty="0"/>
          </a:p>
          <a:p>
            <a:pPr marL="420623" indent="-420623" defTabSz="537463">
              <a:spcBef>
                <a:spcPts val="3800"/>
              </a:spcBef>
              <a:defRPr sz="3496"/>
            </a:pPr>
            <a:r>
              <a:rPr dirty="0"/>
              <a:t>Lack of </a:t>
            </a:r>
            <a:r>
              <a:rPr dirty="0" smtClean="0"/>
              <a:t>engagement</a:t>
            </a:r>
            <a:r>
              <a:rPr lang="en-US" dirty="0" smtClean="0"/>
              <a:t> continuity</a:t>
            </a:r>
            <a:r>
              <a:rPr dirty="0" smtClean="0"/>
              <a:t> </a:t>
            </a:r>
            <a:r>
              <a:rPr dirty="0"/>
              <a:t>with target </a:t>
            </a:r>
            <a:r>
              <a:rPr dirty="0" smtClean="0"/>
              <a:t>communities</a:t>
            </a:r>
            <a:endParaRPr dirty="0"/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 marL="0" lvl="8" indent="1828800" algn="ctr">
              <a:spcBef>
                <a:spcPts val="0"/>
              </a:spcBef>
              <a:buSzTx/>
              <a:buNone/>
              <a:defRPr sz="2800" b="1">
                <a:latin typeface="Helvetica"/>
                <a:ea typeface="Helvetica"/>
                <a:cs typeface="Helvetica"/>
                <a:sym typeface="Helvetica"/>
              </a:defRPr>
            </a:pPr>
            <a:r>
              <a:t>– Anais Nin</a:t>
            </a:r>
          </a:p>
        </p:txBody>
      </p:sp>
      <p:sp>
        <p:nvSpPr>
          <p:cNvPr id="133" name="Shape 133"/>
          <p:cNvSpPr>
            <a:spLocks noGrp="1"/>
          </p:cNvSpPr>
          <p:nvPr>
            <p:ph type="body" idx="14"/>
          </p:nvPr>
        </p:nvSpPr>
        <p:spPr>
          <a:xfrm>
            <a:off x="1270000" y="3886199"/>
            <a:ext cx="10464800" cy="1625601"/>
          </a:xfrm>
          <a:prstGeom prst="rect">
            <a:avLst/>
          </a:prstGeom>
        </p:spPr>
        <p:txBody>
          <a:bodyPr/>
          <a:lstStyle/>
          <a:p>
            <a:r>
              <a:t>“We don’t see things as they are, </a:t>
            </a:r>
          </a:p>
          <a:p>
            <a:r>
              <a:t>we see them as we are.”</a:t>
            </a:r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51"/>
          <p:cNvSpPr txBox="1">
            <a:spLocks noGrp="1"/>
          </p:cNvSpPr>
          <p:nvPr>
            <p:ph type="title"/>
          </p:nvPr>
        </p:nvSpPr>
        <p:spPr>
          <a:xfrm>
            <a:off x="866987" y="444782"/>
            <a:ext cx="11270827" cy="9640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pc="0"/>
            </a:lvl1pPr>
          </a:lstStyle>
          <a:p>
            <a:r>
              <a:t>Defining the issue</a:t>
            </a:r>
          </a:p>
        </p:txBody>
      </p:sp>
      <p:sp>
        <p:nvSpPr>
          <p:cNvPr id="135" name="Shape 152"/>
          <p:cNvSpPr txBox="1">
            <a:spLocks noGrp="1"/>
          </p:cNvSpPr>
          <p:nvPr>
            <p:ph type="body" idx="1"/>
          </p:nvPr>
        </p:nvSpPr>
        <p:spPr>
          <a:xfrm>
            <a:off x="866987" y="1738912"/>
            <a:ext cx="11270827" cy="6973854"/>
          </a:xfrm>
          <a:prstGeom prst="rect">
            <a:avLst/>
          </a:prstGeom>
        </p:spPr>
        <p:txBody>
          <a:bodyPr/>
          <a:lstStyle/>
          <a:p>
            <a:pPr marL="279334" indent="-279334" defTabSz="356924">
              <a:spcBef>
                <a:spcPts val="2276"/>
              </a:spcBef>
              <a:defRPr sz="2632" spc="0"/>
            </a:pPr>
            <a:r>
              <a:rPr>
                <a:solidFill>
                  <a:srgbClr val="D82E20"/>
                </a:solidFill>
              </a:rPr>
              <a:t>Focus on Patient Centricity:</a:t>
            </a:r>
            <a:r>
              <a:t>  “</a:t>
            </a:r>
            <a:r>
              <a:rPr i="1"/>
              <a:t>Providing care that is …… responsive to individual patient preferences, needs, and values, and ensuring that patient values guide all clinical decisions.”</a:t>
            </a:r>
          </a:p>
          <a:p>
            <a:pPr marL="3487526" lvl="5" indent="-431446" defTabSz="356924">
              <a:spcBef>
                <a:spcPts val="2276"/>
              </a:spcBef>
              <a:defRPr sz="2256" i="1" spc="0">
                <a:latin typeface="Baskerville"/>
                <a:ea typeface="Baskerville"/>
                <a:cs typeface="Baskerville"/>
                <a:sym typeface="Baskerville"/>
              </a:defRPr>
            </a:pPr>
            <a:r>
              <a:t>U. S. Institute of Medicine</a:t>
            </a:r>
          </a:p>
          <a:p>
            <a:pPr marL="279334" indent="-279334" defTabSz="356924">
              <a:spcBef>
                <a:spcPts val="2276"/>
              </a:spcBef>
              <a:defRPr sz="2632" spc="0"/>
            </a:pPr>
            <a:r>
              <a:rPr>
                <a:solidFill>
                  <a:srgbClr val="D82E20"/>
                </a:solidFill>
              </a:rPr>
              <a:t>Create Clinical Advocacy:</a:t>
            </a:r>
            <a:r>
              <a:rPr sz="3200" spc="40"/>
              <a:t>  </a:t>
            </a:r>
            <a:r>
              <a:rPr i="1"/>
              <a:t>“the effort to influence people…to create change, which in the context of cancer control results in comprehensive policies and effective program implementation, through various forms of persuasive communication.”</a:t>
            </a:r>
            <a:r>
              <a:rPr i="1">
                <a:latin typeface="Baskerville"/>
                <a:ea typeface="Baskerville"/>
                <a:cs typeface="Baskerville"/>
                <a:sym typeface="Baskerville"/>
              </a:rPr>
              <a:t> </a:t>
            </a:r>
            <a:endParaRPr sz="3200" spc="40"/>
          </a:p>
          <a:p>
            <a:pPr marL="2514012" lvl="8" indent="-279333" defTabSz="356924">
              <a:spcBef>
                <a:spcPts val="2276"/>
              </a:spcBef>
              <a:defRPr sz="2256" i="1" spc="0">
                <a:latin typeface="Baskerville"/>
                <a:ea typeface="Baskerville"/>
                <a:cs typeface="Baskerville"/>
                <a:sym typeface="Baskerville"/>
              </a:defRPr>
            </a:pPr>
            <a:r>
              <a:rPr spc="40"/>
              <a:t> </a:t>
            </a:r>
            <a:r>
              <a:t> World Health Organization</a:t>
            </a:r>
          </a:p>
        </p:txBody>
      </p:sp>
    </p:spTree>
    <p:extLst>
      <p:ext uri="{BB962C8B-B14F-4D97-AF65-F5344CB8AC3E}">
        <p14:creationId xmlns:p14="http://schemas.microsoft.com/office/powerpoint/2010/main" val="556460705"/>
      </p:ext>
    </p:extLst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500"/>
            </a:lvl1pPr>
          </a:lstStyle>
          <a:p>
            <a:r>
              <a:rPr dirty="0"/>
              <a:t>Core </a:t>
            </a:r>
            <a:r>
              <a:rPr lang="en-US" dirty="0" smtClean="0"/>
              <a:t>Issues</a:t>
            </a:r>
            <a:r>
              <a:rPr dirty="0" smtClean="0"/>
              <a:t> </a:t>
            </a:r>
            <a:r>
              <a:rPr dirty="0"/>
              <a:t>in Health Disparity Research</a:t>
            </a:r>
          </a:p>
        </p:txBody>
      </p:sp>
      <p:sp>
        <p:nvSpPr>
          <p:cNvPr id="130" name="Shape 13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Patients want “To Know”</a:t>
            </a:r>
            <a:endParaRPr dirty="0"/>
          </a:p>
          <a:p>
            <a:pPr lvl="1"/>
            <a:r>
              <a:rPr lang="en-US" dirty="0" smtClean="0"/>
              <a:t>Patients want “To Be Known”</a:t>
            </a:r>
            <a:endParaRPr dirty="0"/>
          </a:p>
          <a:p>
            <a:pPr lvl="2"/>
            <a:r>
              <a:rPr lang="en-US" dirty="0" smtClean="0"/>
              <a:t>How do we manage fear &gt; Recruitment</a:t>
            </a:r>
          </a:p>
          <a:p>
            <a:pPr lvl="2"/>
            <a:r>
              <a:rPr lang="en-US" dirty="0" smtClean="0"/>
              <a:t>How do we manage comfort &gt; Retention</a:t>
            </a:r>
            <a:endParaRPr dirty="0"/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406400"/>
            <a:ext cx="11099800" cy="1418207"/>
          </a:xfrm>
        </p:spPr>
        <p:txBody>
          <a:bodyPr>
            <a:normAutofit/>
          </a:bodyPr>
          <a:lstStyle/>
          <a:p>
            <a:r>
              <a:rPr lang="en-US" sz="6000" dirty="0" smtClean="0"/>
              <a:t>Latest Definition</a:t>
            </a:r>
            <a:endParaRPr lang="en-US" sz="6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500" y="2540139"/>
            <a:ext cx="11099800" cy="6766480"/>
          </a:xfrm>
        </p:spPr>
        <p:txBody>
          <a:bodyPr>
            <a:normAutofit/>
          </a:bodyPr>
          <a:lstStyle/>
          <a:p>
            <a:r>
              <a:rPr lang="en-US" sz="3000" dirty="0"/>
              <a:t>The Health Disparity Research Award  supports promising research ideas that have high potential to make a significant impact on eliminating disparities in prostate cancer incidence, morbidity, mortality, and survivorship</a:t>
            </a:r>
            <a:r>
              <a:rPr lang="en-US" sz="3000" dirty="0" smtClean="0"/>
              <a:t>.</a:t>
            </a:r>
          </a:p>
          <a:p>
            <a:pPr lvl="1"/>
            <a:r>
              <a:rPr lang="en-US" sz="3000" dirty="0" smtClean="0"/>
              <a:t>Access to health care</a:t>
            </a:r>
          </a:p>
          <a:p>
            <a:pPr lvl="1"/>
            <a:r>
              <a:rPr lang="en-US" sz="3000" dirty="0" smtClean="0"/>
              <a:t>Social and cultural factors</a:t>
            </a:r>
          </a:p>
          <a:p>
            <a:pPr lvl="1"/>
            <a:r>
              <a:rPr lang="en-US" sz="3000" dirty="0" smtClean="0"/>
              <a:t>Environmental factors</a:t>
            </a:r>
          </a:p>
          <a:p>
            <a:pPr lvl="1"/>
            <a:r>
              <a:rPr lang="en-US" sz="3000" dirty="0" smtClean="0"/>
              <a:t>Biological contributors </a:t>
            </a:r>
            <a:r>
              <a:rPr lang="en-US" sz="3000" dirty="0"/>
              <a:t> 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689005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Mandate for Change</a:t>
            </a:r>
          </a:p>
        </p:txBody>
      </p:sp>
      <p:sp>
        <p:nvSpPr>
          <p:cNvPr id="152" name="Shape 15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73237" indent="-273237" defTabSz="349136">
              <a:spcBef>
                <a:spcPts val="2400"/>
              </a:spcBef>
              <a:defRPr sz="2400" spc="0"/>
            </a:pPr>
            <a:r>
              <a:rPr lang="en-US" dirty="0"/>
              <a:t>Build Consistency with the community:</a:t>
            </a:r>
            <a:endParaRPr lang="en-US" spc="30" dirty="0"/>
          </a:p>
          <a:p>
            <a:pPr marL="1073339" lvl="2" indent="-273237" defTabSz="349136">
              <a:spcBef>
                <a:spcPts val="2400"/>
              </a:spcBef>
              <a:defRPr sz="2400" spc="0"/>
            </a:pPr>
            <a:r>
              <a:rPr lang="en-US" dirty="0"/>
              <a:t>Community appropriate research needs assessments</a:t>
            </a:r>
            <a:endParaRPr lang="en-US" sz="3200" spc="30" dirty="0"/>
          </a:p>
          <a:p>
            <a:pPr marL="1092954" lvl="3" indent="-273237" defTabSz="349136">
              <a:spcBef>
                <a:spcPts val="2400"/>
              </a:spcBef>
              <a:defRPr sz="2400" spc="0"/>
            </a:pPr>
            <a:r>
              <a:rPr lang="en-US" dirty="0"/>
              <a:t>On-going community </a:t>
            </a:r>
            <a:r>
              <a:rPr lang="en-US" dirty="0" smtClean="0"/>
              <a:t>educational / interventional </a:t>
            </a:r>
            <a:r>
              <a:rPr lang="en-US" dirty="0"/>
              <a:t>activities</a:t>
            </a:r>
            <a:endParaRPr lang="en-US" sz="3200" spc="30" dirty="0"/>
          </a:p>
          <a:p>
            <a:pPr marL="1092954" lvl="3" indent="-273237" defTabSz="349136">
              <a:spcBef>
                <a:spcPts val="2400"/>
              </a:spcBef>
              <a:defRPr sz="2400" spc="0"/>
            </a:pPr>
            <a:r>
              <a:rPr lang="en-US" dirty="0"/>
              <a:t>Dialogue / Feedback on research studies</a:t>
            </a:r>
            <a:endParaRPr lang="en-US" spc="30" dirty="0"/>
          </a:p>
          <a:p>
            <a:pPr marL="1092954" lvl="3" indent="-273237" defTabSz="349136">
              <a:spcBef>
                <a:spcPts val="2400"/>
              </a:spcBef>
              <a:defRPr sz="2400" spc="0"/>
            </a:pPr>
            <a:r>
              <a:rPr lang="en-US" dirty="0"/>
              <a:t>Expand Patient Advocate Participation in the </a:t>
            </a:r>
            <a:r>
              <a:rPr lang="en-US" dirty="0" smtClean="0"/>
              <a:t>Process</a:t>
            </a:r>
          </a:p>
          <a:p>
            <a:pPr marL="1092954" lvl="3" indent="-273237" defTabSz="349136">
              <a:spcBef>
                <a:spcPts val="2400"/>
              </a:spcBef>
              <a:defRPr sz="2400" spc="0"/>
            </a:pPr>
            <a:r>
              <a:rPr dirty="0" smtClean="0"/>
              <a:t>patients </a:t>
            </a:r>
            <a:r>
              <a:rPr dirty="0"/>
              <a:t>as the central element of the research </a:t>
            </a:r>
            <a:r>
              <a:rPr dirty="0" smtClean="0"/>
              <a:t>matrix</a:t>
            </a:r>
            <a:r>
              <a:rPr lang="en-US" dirty="0" smtClean="0"/>
              <a:t>; your new KOLs</a:t>
            </a:r>
            <a:endParaRPr dirty="0"/>
          </a:p>
        </p:txBody>
      </p:sp>
    </p:spTree>
  </p:cSld>
  <p:clrMapOvr>
    <a:masterClrMapping/>
  </p:clrMapOvr>
  <p:transition xmlns:p14="http://schemas.microsoft.com/office/powerpoint/2010/main"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/>
        </p:nvSpPr>
        <p:spPr>
          <a:xfrm>
            <a:off x="1776584" y="3160889"/>
            <a:ext cx="9308638" cy="1901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5022" tIns="65023" rIns="65022" bIns="65023">
            <a:spAutoFit/>
          </a:bodyPr>
          <a:lstStyle>
            <a:lvl1pPr algn="ctr">
              <a:defRPr sz="11500" b="1">
                <a:solidFill>
                  <a:srgbClr val="FFFFFF"/>
                </a:solidFill>
              </a:defRPr>
            </a:lvl1pPr>
          </a:lstStyle>
          <a:p>
            <a:r>
              <a:t>Deliver Value!</a:t>
            </a:r>
          </a:p>
        </p:txBody>
      </p:sp>
    </p:spTree>
    <p:extLst>
      <p:ext uri="{BB962C8B-B14F-4D97-AF65-F5344CB8AC3E}">
        <p14:creationId xmlns:p14="http://schemas.microsoft.com/office/powerpoint/2010/main" val="3841895030"/>
      </p:ext>
    </p:extLst>
  </p:cSld>
  <p:clrMapOvr>
    <a:masterClrMapping/>
  </p:clrMapOvr>
  <p:transition xmlns:p14="http://schemas.microsoft.com/office/powerpoint/2010/main" spd="slow"/>
</p:sld>
</file>

<file path=ppt/theme/theme1.xml><?xml version="1.0" encoding="utf-8"?>
<a:theme xmlns:a="http://schemas.openxmlformats.org/drawingml/2006/main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396</Words>
  <Application>Microsoft Macintosh PowerPoint</Application>
  <PresentationFormat>Custom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Gradient</vt:lpstr>
      <vt:lpstr>Symposium on “Patient-Directed Research”:  Addressing Inequalities in Prostate Cancer Healthcare – Redefining Disparity</vt:lpstr>
      <vt:lpstr>Setting the Stage</vt:lpstr>
      <vt:lpstr>Barriers to Equitable Research</vt:lpstr>
      <vt:lpstr>PowerPoint Presentation</vt:lpstr>
      <vt:lpstr>Defining the issue</vt:lpstr>
      <vt:lpstr>Core Issues in Health Disparity Research</vt:lpstr>
      <vt:lpstr>Latest Definition</vt:lpstr>
      <vt:lpstr>Mandate for Change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PCORI COMPPARE Trial Workshop : Building A Matrix of Engagement</dc:title>
  <cp:lastModifiedBy>Virgil Simons</cp:lastModifiedBy>
  <cp:revision>10</cp:revision>
  <dcterms:modified xsi:type="dcterms:W3CDTF">2019-04-09T21:17:45Z</dcterms:modified>
</cp:coreProperties>
</file>