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/>
    <p:restoredTop sz="94690"/>
  </p:normalViewPr>
  <p:slideViewPr>
    <p:cSldViewPr snapToGrid="0" snapToObjects="1">
      <p:cViewPr>
        <p:scale>
          <a:sx n="96" d="100"/>
          <a:sy n="96" d="100"/>
        </p:scale>
        <p:origin x="49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F043-86CB-3A46-BF94-F04BA570E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2C888-5F45-654E-8419-FA71C3C24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32CAA-1E91-A848-A618-58A7715C3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2F2D1-08A3-1843-942C-A4144561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DDFB7-CFA7-004E-8947-F62CFC01A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7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FE7A-245A-5E42-83AB-B41A7B01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84AF10-58F8-2549-8DD8-5056B3217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7D3AC-B314-BE49-9735-238BF295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B7687-8714-2345-8064-247594A3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25F7-510B-6042-AF3D-051F05BD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EDDAE2-87FA-9746-804D-B0A0FB152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8FDC-453C-A744-B752-56841C0A3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7358B-2E9F-7045-A811-B066C23B5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CE00A-EAD9-284B-83BC-AF32C8689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D892B-9CB6-3941-8904-309006BE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5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4DF0-AE3E-1443-8D4E-F685439A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EAA1-23B2-9A45-BC92-9B443AC94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10DF7-73F5-6949-882F-A6EAA0FF7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73ED9-56B5-EF42-A5C9-AA591FAFB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85AF2-373F-5C42-845A-DEE21E2BB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2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203D5-6779-B743-A088-B25D52F8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80660-06AD-4B44-80AF-9D20BE9B1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46236-FB9B-9B44-AA69-0332F9B1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7EEEA-A53C-5048-8688-2774FE9F1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54058-1FAC-3D4C-9809-A300737C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1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EA453-4F9F-544F-ADE8-6361239D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C202A-7626-DF47-BD2C-49A9F06A9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5E385-B10A-EF47-AF86-2B5630B7E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9F75F-AC9B-824C-87B7-E24E2E256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B969C-DAEE-6A40-B291-C8C1EEEC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470C3-CA3A-D048-9DE5-54F827CC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C1A36-C5AE-E54A-83AF-0AAC10A3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F8CE4-A822-774C-8192-D8807933A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6DD5D-6C8E-9A48-ACBE-10523338F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E10EFE-511F-C547-8789-9F43C3907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75956-C879-7C42-B507-2FC8FDA4D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B675B-9DBD-684D-80EF-0310AA86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C5B0A-F300-8040-9AB2-87EFA066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A3E595-263E-B345-8D54-0BEE7777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7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741F-2980-BD4C-99FD-7D8D6C76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25599-B8B5-8247-8845-25981E421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A8A470-BFB9-DB42-BE0B-59E106F2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5EAD6C-3DDB-A944-8EBE-676BB133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7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CE6750-FFD5-2A40-A1DE-0C74B0B7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89004-B410-814A-978F-5D664412B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0ACA5-8A16-C648-8F88-82A82D33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3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2B965-1140-1A4C-BCB5-1043AE48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F52F4-2566-CC44-AE5A-18CF8F0C5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08ED3-D3DA-8F4A-BE4D-9BC4D0898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2DC83-5939-EF47-9916-0D3BF85D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06D25-5907-4044-8FAD-6F0A20A1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BC7C3-147E-9C45-B7E7-61C7779D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3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5F19C-A304-244A-9E9C-2D5CED71F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76430A-4C0C-8045-92BF-C49BDE58A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73243-C219-8743-BB33-B8D664C98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54177-C4BA-F044-A726-6B4B07731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204B6-DFC1-684F-9E17-45C171FBE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74C30-0243-B64E-A857-FD14C333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9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A4C462-238A-A94F-96C0-24604958A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4CD8C-0E4D-3D4B-9A2C-ECB8676AE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3FD0F-34CE-9F40-A27B-52F232F41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0C023-9EAA-0A4E-A148-191458031330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F9593-8BD1-5A4B-A674-4183EB0AF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190C0-041C-8F4B-947C-259192CA9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468-3780-9442-AA0D-FB58B504D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0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mjopen.bmj.com/content/7/10/e017217#aff-2" TargetMode="External"/><Relationship Id="rId7" Type="http://schemas.openxmlformats.org/officeDocument/2006/relationships/hyperlink" Target="https://bmjopen.bmj.com/content/7/10/e017217#aff-6" TargetMode="External"/><Relationship Id="rId2" Type="http://schemas.openxmlformats.org/officeDocument/2006/relationships/hyperlink" Target="https://bmjopen.bmj.com/content/7/10/e017217#aff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mjopen.bmj.com/content/7/10/e017217#aff-5" TargetMode="External"/><Relationship Id="rId5" Type="http://schemas.openxmlformats.org/officeDocument/2006/relationships/hyperlink" Target="https://bmjopen.bmj.com/content/7/10/e017217#aff-4" TargetMode="External"/><Relationship Id="rId4" Type="http://schemas.openxmlformats.org/officeDocument/2006/relationships/hyperlink" Target="https://bmjopen.bmj.com/content/7/10/e017217#aff-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onlinelibrary.wiley.com/action/doSearch?ContribAuthorStored=McCaughan%2C+E" TargetMode="External"/><Relationship Id="rId3" Type="http://schemas.openxmlformats.org/officeDocument/2006/relationships/hyperlink" Target="https://onlinelibrary.wiley.com/action/doSearch?ContribAuthorStored=McGarvey%2C+H" TargetMode="External"/><Relationship Id="rId7" Type="http://schemas.openxmlformats.org/officeDocument/2006/relationships/hyperlink" Target="https://onlinelibrary.wiley.com/action/doSearch?ContribAuthorStored=Parahoo%2C+K" TargetMode="External"/><Relationship Id="rId2" Type="http://schemas.openxmlformats.org/officeDocument/2006/relationships/hyperlink" Target="https://onlinelibrary.wiley.com/action/doSearch?ContribAuthorStored=Bamidele%2C+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library.wiley.com/action/doSearch?ContribAuthorStored=Chinegwundoh+MBE%2C+F" TargetMode="External"/><Relationship Id="rId5" Type="http://schemas.openxmlformats.org/officeDocument/2006/relationships/hyperlink" Target="https://onlinelibrary.wiley.com/action/doSearch?ContribAuthorStored=Ali%2C+N" TargetMode="External"/><Relationship Id="rId4" Type="http://schemas.openxmlformats.org/officeDocument/2006/relationships/hyperlink" Target="https://onlinelibrary.wiley.com/action/doSearch?ContribAuthorStored=Lagan%2C+B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C34DE-C8FF-5542-A18C-1351A1BD2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of prostate cancer in a UK African Caribbean population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AD211-73F7-9149-8A2B-043FE93E1C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Frank Chinegwundoh MBE</a:t>
            </a:r>
          </a:p>
          <a:p>
            <a:r>
              <a:rPr lang="en-US" dirty="0"/>
              <a:t>Consultant Urological Surgeon, London, UK</a:t>
            </a:r>
          </a:p>
          <a:p>
            <a:r>
              <a:rPr lang="en-US" dirty="0"/>
              <a:t>For the Barcelona health disparities symposium, 10-11 April 2019</a:t>
            </a:r>
          </a:p>
        </p:txBody>
      </p:sp>
    </p:spTree>
    <p:extLst>
      <p:ext uri="{BB962C8B-B14F-4D97-AF65-F5344CB8AC3E}">
        <p14:creationId xmlns:p14="http://schemas.microsoft.com/office/powerpoint/2010/main" val="322696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9DB72-0C05-DD49-BC10-551F2D80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AB55E8-9ABE-6943-8883-087DFE84C8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5662" y="365124"/>
            <a:ext cx="7455876" cy="6334613"/>
          </a:xfrm>
        </p:spPr>
      </p:pic>
    </p:spTree>
    <p:extLst>
      <p:ext uri="{BB962C8B-B14F-4D97-AF65-F5344CB8AC3E}">
        <p14:creationId xmlns:p14="http://schemas.microsoft.com/office/powerpoint/2010/main" val="253728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D350A-F724-0A46-9B35-28C0988A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8EF8F-B84B-B947-A755-D1765AE60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Qualitative research</a:t>
            </a:r>
          </a:p>
          <a:p>
            <a:r>
              <a:rPr lang="en-GB" sz="3520" dirty="0"/>
              <a:t>Barriers and facilitators to healthy lifestyle and acceptability of a dietary and physical activity intervention among African Caribbean prostate cancer survivors in the UK: a qualitative study</a:t>
            </a:r>
          </a:p>
          <a:p>
            <a:r>
              <a:rPr lang="en-GB" sz="3520" dirty="0"/>
              <a:t> </a:t>
            </a:r>
          </a:p>
          <a:p>
            <a:r>
              <a:rPr lang="en-GB" dirty="0"/>
              <a:t>Vanessa Er</a:t>
            </a:r>
            <a:r>
              <a:rPr lang="en-GB" dirty="0">
                <a:hlinkClick r:id="rId2"/>
              </a:rPr>
              <a:t>1</a:t>
            </a:r>
            <a:r>
              <a:rPr lang="en-GB" dirty="0"/>
              <a:t>, J Athene Lane</a:t>
            </a:r>
            <a:r>
              <a:rPr lang="en-GB" dirty="0">
                <a:hlinkClick r:id="rId2"/>
              </a:rPr>
              <a:t>1</a:t>
            </a:r>
            <a:r>
              <a:rPr lang="en-GB" dirty="0"/>
              <a:t>,</a:t>
            </a:r>
            <a:r>
              <a:rPr lang="en-GB" dirty="0">
                <a:hlinkClick r:id="rId3"/>
              </a:rPr>
              <a:t>2</a:t>
            </a:r>
            <a:r>
              <a:rPr lang="en-GB" dirty="0"/>
              <a:t>, Richard M Martin</a:t>
            </a:r>
            <a:r>
              <a:rPr lang="en-GB" dirty="0">
                <a:hlinkClick r:id="rId2"/>
              </a:rPr>
              <a:t>1</a:t>
            </a:r>
            <a:r>
              <a:rPr lang="en-GB" dirty="0"/>
              <a:t>,</a:t>
            </a:r>
            <a:r>
              <a:rPr lang="en-GB" dirty="0">
                <a:hlinkClick r:id="rId3"/>
              </a:rPr>
              <a:t>2</a:t>
            </a:r>
            <a:r>
              <a:rPr lang="en-GB" dirty="0"/>
              <a:t>,</a:t>
            </a:r>
            <a:r>
              <a:rPr lang="en-GB" dirty="0">
                <a:hlinkClick r:id="rId4"/>
              </a:rPr>
              <a:t>3</a:t>
            </a:r>
            <a:r>
              <a:rPr lang="en-GB" dirty="0"/>
              <a:t>, Raj Persad</a:t>
            </a:r>
            <a:r>
              <a:rPr lang="en-GB" dirty="0">
                <a:hlinkClick r:id="rId5"/>
              </a:rPr>
              <a:t>4</a:t>
            </a:r>
            <a:r>
              <a:rPr lang="en-GB" dirty="0"/>
              <a:t>, </a:t>
            </a:r>
          </a:p>
          <a:p>
            <a:r>
              <a:rPr lang="en-GB" dirty="0"/>
              <a:t>Frank Chinegwundoh</a:t>
            </a:r>
            <a:r>
              <a:rPr lang="en-GB" dirty="0">
                <a:hlinkClick r:id="rId6"/>
              </a:rPr>
              <a:t>5</a:t>
            </a:r>
            <a:r>
              <a:rPr lang="en-GB" dirty="0"/>
              <a:t>,</a:t>
            </a:r>
            <a:r>
              <a:rPr lang="en-GB" dirty="0">
                <a:hlinkClick r:id="rId7"/>
              </a:rPr>
              <a:t>6</a:t>
            </a:r>
            <a:r>
              <a:rPr lang="en-GB" dirty="0"/>
              <a:t>, Victoria Njoku</a:t>
            </a:r>
            <a:r>
              <a:rPr lang="en-GB" dirty="0">
                <a:hlinkClick r:id="rId6"/>
              </a:rPr>
              <a:t>5</a:t>
            </a:r>
            <a:r>
              <a:rPr lang="en-GB" dirty="0"/>
              <a:t>, Eileen Sutton</a:t>
            </a:r>
            <a:r>
              <a:rPr lang="en-GB" dirty="0">
                <a:hlinkClick r:id="rId2"/>
              </a:rPr>
              <a:t>1</a:t>
            </a:r>
            <a:endParaRPr lang="en-GB" dirty="0"/>
          </a:p>
          <a:p>
            <a:pPr lvl="1"/>
            <a:r>
              <a:rPr lang="en-US" dirty="0"/>
              <a:t>BMJ Open October 24, 2017</a:t>
            </a:r>
          </a:p>
        </p:txBody>
      </p:sp>
    </p:spTree>
    <p:extLst>
      <p:ext uri="{BB962C8B-B14F-4D97-AF65-F5344CB8AC3E}">
        <p14:creationId xmlns:p14="http://schemas.microsoft.com/office/powerpoint/2010/main" val="3282173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67002-8866-0F4D-A3A7-86068D67C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men in UK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5DB8B-4936-A94A-8109-4E81FE4DC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x 2   risk ca prostate  x2 risk dying   </a:t>
            </a:r>
          </a:p>
          <a:p>
            <a:r>
              <a:rPr lang="en-US" dirty="0"/>
              <a:t>Low awareness</a:t>
            </a:r>
          </a:p>
          <a:p>
            <a:r>
              <a:rPr lang="en-US" dirty="0"/>
              <a:t>Misconceptions as to diagnosis</a:t>
            </a:r>
          </a:p>
          <a:p>
            <a:r>
              <a:rPr lang="en-US" dirty="0"/>
              <a:t>Few tested     </a:t>
            </a:r>
          </a:p>
          <a:p>
            <a:pPr lvl="1"/>
            <a:r>
              <a:rPr lang="en-US" dirty="0"/>
              <a:t>Lack of information</a:t>
            </a:r>
          </a:p>
          <a:p>
            <a:pPr lvl="1"/>
            <a:r>
              <a:rPr lang="en-US" dirty="0"/>
              <a:t>Mistrust</a:t>
            </a:r>
          </a:p>
          <a:p>
            <a:pPr lvl="1"/>
            <a:r>
              <a:rPr lang="en-US" dirty="0"/>
              <a:t>Threats to masculinity</a:t>
            </a:r>
          </a:p>
          <a:p>
            <a:pPr lvl="1"/>
            <a:r>
              <a:rPr lang="en-US" dirty="0"/>
              <a:t>Fear of cancer</a:t>
            </a:r>
          </a:p>
          <a:p>
            <a:pPr lvl="1"/>
            <a:r>
              <a:rPr lang="en-US" dirty="0"/>
              <a:t>Fear of Rx side effect</a:t>
            </a:r>
          </a:p>
          <a:p>
            <a:pPr marL="457200" lvl="1" indent="0">
              <a:buNone/>
            </a:pPr>
            <a:endParaRPr lang="en-US" sz="2600" dirty="0"/>
          </a:p>
          <a:p>
            <a:pPr marL="457200" lvl="1" indent="0">
              <a:buNone/>
            </a:pPr>
            <a:r>
              <a:rPr lang="en-US" sz="2600" dirty="0"/>
              <a:t>Natural treatments</a:t>
            </a:r>
          </a:p>
        </p:txBody>
      </p:sp>
    </p:spTree>
    <p:extLst>
      <p:ext uri="{BB962C8B-B14F-4D97-AF65-F5344CB8AC3E}">
        <p14:creationId xmlns:p14="http://schemas.microsoft.com/office/powerpoint/2010/main" val="3085426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993D-9E24-164A-A3D8-E2C0C2C96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A28F3-7F13-D144-8769-84BB4664F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 fatness with advanced prostate cancer</a:t>
            </a:r>
          </a:p>
          <a:p>
            <a:r>
              <a:rPr lang="en-US" dirty="0"/>
              <a:t>Physical activity……	less progression</a:t>
            </a:r>
          </a:p>
          <a:p>
            <a:pPr marL="3657600" lvl="8" indent="0">
              <a:buNone/>
            </a:pPr>
            <a:r>
              <a:rPr lang="en-US" dirty="0"/>
              <a:t>Less mortality</a:t>
            </a:r>
          </a:p>
          <a:p>
            <a:pPr marL="3657600" lvl="8" indent="0">
              <a:buNone/>
            </a:pPr>
            <a:r>
              <a:rPr lang="en-US" dirty="0"/>
              <a:t>Improves side effects of treatment</a:t>
            </a:r>
          </a:p>
          <a:p>
            <a:endParaRPr lang="en-US" dirty="0"/>
          </a:p>
          <a:p>
            <a:r>
              <a:rPr lang="en-US" dirty="0"/>
              <a:t>Suboptimal diets &amp; lifestyle</a:t>
            </a:r>
          </a:p>
          <a:p>
            <a:r>
              <a:rPr lang="en-US" dirty="0"/>
              <a:t>Many obese</a:t>
            </a:r>
          </a:p>
          <a:p>
            <a:r>
              <a:rPr lang="en-US" dirty="0"/>
              <a:t>5 a day fruit &amp; vegetables  15-30%</a:t>
            </a:r>
          </a:p>
          <a:p>
            <a:r>
              <a:rPr lang="en-US" dirty="0"/>
              <a:t>&gt; 50% survivors are inactive</a:t>
            </a:r>
          </a:p>
        </p:txBody>
      </p:sp>
    </p:spTree>
    <p:extLst>
      <p:ext uri="{BB962C8B-B14F-4D97-AF65-F5344CB8AC3E}">
        <p14:creationId xmlns:p14="http://schemas.microsoft.com/office/powerpoint/2010/main" val="30082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9A5FB-8BC3-644F-975E-29128DB2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F5B52-6238-0248-8056-400E10A4A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 men     in depth interviews age 52-80</a:t>
            </a:r>
          </a:p>
          <a:p>
            <a:r>
              <a:rPr lang="en-US" dirty="0"/>
              <a:t>If thought healthy eating pre diagnosis – no need to change</a:t>
            </a:r>
          </a:p>
          <a:p>
            <a:r>
              <a:rPr lang="en-US" dirty="0"/>
              <a:t>Would eat more tomatoes</a:t>
            </a:r>
          </a:p>
          <a:p>
            <a:r>
              <a:rPr lang="en-US" dirty="0"/>
              <a:t>Would reduce dairy</a:t>
            </a:r>
          </a:p>
          <a:p>
            <a:pPr lvl="1"/>
            <a:r>
              <a:rPr lang="en-US" dirty="0"/>
              <a:t>Doctor messaging important</a:t>
            </a:r>
          </a:p>
          <a:p>
            <a:endParaRPr lang="en-US" dirty="0"/>
          </a:p>
          <a:p>
            <a:r>
              <a:rPr lang="en-US" dirty="0"/>
              <a:t>Would exercise.  Brisk walk 30 minutes daily</a:t>
            </a:r>
          </a:p>
        </p:txBody>
      </p:sp>
    </p:spTree>
    <p:extLst>
      <p:ext uri="{BB962C8B-B14F-4D97-AF65-F5344CB8AC3E}">
        <p14:creationId xmlns:p14="http://schemas.microsoft.com/office/powerpoint/2010/main" val="2955978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6B5F9-ED6E-D849-B4D8-8E0C6494F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3AB4A-7DCC-414B-A269-53D975468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‘social networks and support were important for men in coping with prostate cancer  ……..  Dietary ……lifestyle changes’</a:t>
            </a:r>
          </a:p>
          <a:p>
            <a:r>
              <a:rPr lang="en-US" dirty="0"/>
              <a:t>Role of partner/wife</a:t>
            </a:r>
          </a:p>
          <a:p>
            <a:r>
              <a:rPr lang="en-US" dirty="0"/>
              <a:t>Social support  to stay active – group exercises</a:t>
            </a:r>
          </a:p>
          <a:p>
            <a:pPr lvl="1"/>
            <a:r>
              <a:rPr lang="en-US" dirty="0"/>
              <a:t>Limited by incontinence</a:t>
            </a:r>
          </a:p>
          <a:p>
            <a:pPr lvl="1"/>
            <a:r>
              <a:rPr lang="en-US" dirty="0"/>
              <a:t>Loss of income</a:t>
            </a:r>
          </a:p>
          <a:p>
            <a:r>
              <a:rPr lang="en-US" dirty="0"/>
              <a:t>Fears about strenuous exercise</a:t>
            </a:r>
          </a:p>
          <a:p>
            <a:r>
              <a:rPr lang="en-US" dirty="0"/>
              <a:t>Weight reduction for body image   dieting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825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3714-D292-AA46-A854-41702EBA5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r>
              <a:rPr lang="en-GB" sz="3800" b="1" dirty="0"/>
              <a:t>Life after prostate cancer: A systematic literature review and thematic synthesis of the post‐treatment experiences of Black African and Black Caribbean men</a:t>
            </a:r>
            <a:br>
              <a:rPr lang="en-GB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6FEC-53A6-E84D-9B5F-DFF174198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O. Bamidele MSC, BSC</a:t>
            </a:r>
            <a:r>
              <a:rPr lang="en-GB" dirty="0"/>
              <a:t> ,</a:t>
            </a:r>
            <a:r>
              <a:rPr lang="en-GB" dirty="0">
                <a:hlinkClick r:id="rId3"/>
              </a:rPr>
              <a:t>H. McGarvey PhD, BSC (HONS), PGCTHE, RNT, RN</a:t>
            </a:r>
            <a:r>
              <a:rPr lang="en-GB" dirty="0"/>
              <a:t> , </a:t>
            </a:r>
            <a:r>
              <a:rPr lang="en-GB" dirty="0">
                <a:hlinkClick r:id="rId4"/>
              </a:rPr>
              <a:t>B.M. Lagan PhD, MSC, BSC, RNT, RGN, RM</a:t>
            </a:r>
            <a:r>
              <a:rPr lang="en-GB" dirty="0"/>
              <a:t> , </a:t>
            </a:r>
            <a:r>
              <a:rPr lang="en-GB" dirty="0">
                <a:hlinkClick r:id="rId5"/>
              </a:rPr>
              <a:t>N. Ali PhD, MSC, BSC (HONS)</a:t>
            </a:r>
            <a:r>
              <a:rPr lang="en-GB" dirty="0"/>
              <a:t> </a:t>
            </a:r>
          </a:p>
          <a:p>
            <a:r>
              <a:rPr lang="en-GB" dirty="0"/>
              <a:t> </a:t>
            </a:r>
            <a:r>
              <a:rPr lang="en-GB" dirty="0">
                <a:hlinkClick r:id="rId6"/>
              </a:rPr>
              <a:t>F. Chinegwundoh MBE MBBS, MS, MML (Med Law), FRCS(Eng.), FRCS(Ed), FRCS(Urol), FEBU</a:t>
            </a:r>
            <a:r>
              <a:rPr lang="en-GB" dirty="0"/>
              <a:t>  </a:t>
            </a:r>
            <a:r>
              <a:rPr lang="en-GB" dirty="0">
                <a:hlinkClick r:id="rId7"/>
              </a:rPr>
              <a:t>K. </a:t>
            </a:r>
            <a:r>
              <a:rPr lang="en-GB" sz="2390" dirty="0">
                <a:hlinkClick r:id="rId7"/>
              </a:rPr>
              <a:t>Parahoo</a:t>
            </a:r>
            <a:r>
              <a:rPr lang="en-GB" dirty="0">
                <a:hlinkClick r:id="rId7"/>
              </a:rPr>
              <a:t> PhD, BA, RMN</a:t>
            </a:r>
            <a:r>
              <a:rPr lang="en-GB" dirty="0"/>
              <a:t> </a:t>
            </a:r>
          </a:p>
          <a:p>
            <a:r>
              <a:rPr lang="en-GB" dirty="0"/>
              <a:t> </a:t>
            </a:r>
            <a:r>
              <a:rPr lang="en-GB" dirty="0">
                <a:hlinkClick r:id="rId8"/>
              </a:rPr>
              <a:t>E. McCaughan PhD, BSC, PGDHE, PGCUT, DIP, ONCOLOGY NURSING, RGN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US" dirty="0"/>
              <a:t>		European J of Cancer Care 2017</a:t>
            </a:r>
          </a:p>
          <a:p>
            <a:pPr marL="0" indent="0">
              <a:buNone/>
            </a:pPr>
            <a:r>
              <a:rPr lang="en-US" dirty="0"/>
              <a:t>Support from wives, peers, church</a:t>
            </a:r>
          </a:p>
        </p:txBody>
      </p:sp>
    </p:spTree>
    <p:extLst>
      <p:ext uri="{BB962C8B-B14F-4D97-AF65-F5344CB8AC3E}">
        <p14:creationId xmlns:p14="http://schemas.microsoft.com/office/powerpoint/2010/main" val="413155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227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Impact of prostate cancer in a UK African Caribbean population</vt:lpstr>
      <vt:lpstr>PowerPoint Presentation</vt:lpstr>
      <vt:lpstr>PowerPoint Presentation</vt:lpstr>
      <vt:lpstr>Black men in UK</vt:lpstr>
      <vt:lpstr>Evidence base</vt:lpstr>
      <vt:lpstr>The study</vt:lpstr>
      <vt:lpstr>PowerPoint Presentation</vt:lpstr>
      <vt:lpstr>Life after prostate cancer: A systematic literature review and thematic synthesis of the post‐treatment experiences of Black African and Black Caribbean men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prostate cancer in a UK African Caribbean population</dc:title>
  <dc:creator>Notification Team</dc:creator>
  <cp:lastModifiedBy>Notification Team</cp:lastModifiedBy>
  <cp:revision>7</cp:revision>
  <dcterms:created xsi:type="dcterms:W3CDTF">2019-04-07T21:40:41Z</dcterms:created>
  <dcterms:modified xsi:type="dcterms:W3CDTF">2019-04-07T22:51:20Z</dcterms:modified>
</cp:coreProperties>
</file>