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9" r:id="rId2"/>
    <p:sldMasterId id="2147483818" r:id="rId3"/>
    <p:sldMasterId id="2147483875" r:id="rId4"/>
  </p:sldMasterIdLst>
  <p:notesMasterIdLst>
    <p:notesMasterId r:id="rId36"/>
  </p:notesMasterIdLst>
  <p:handoutMasterIdLst>
    <p:handoutMasterId r:id="rId37"/>
  </p:handoutMasterIdLst>
  <p:sldIdLst>
    <p:sldId id="653" r:id="rId5"/>
    <p:sldId id="723" r:id="rId6"/>
    <p:sldId id="726" r:id="rId7"/>
    <p:sldId id="758" r:id="rId8"/>
    <p:sldId id="566" r:id="rId9"/>
    <p:sldId id="567" r:id="rId10"/>
    <p:sldId id="593" r:id="rId11"/>
    <p:sldId id="591" r:id="rId12"/>
    <p:sldId id="711" r:id="rId13"/>
    <p:sldId id="695" r:id="rId14"/>
    <p:sldId id="648" r:id="rId15"/>
    <p:sldId id="594" r:id="rId16"/>
    <p:sldId id="770" r:id="rId17"/>
    <p:sldId id="595" r:id="rId18"/>
    <p:sldId id="759" r:id="rId19"/>
    <p:sldId id="760" r:id="rId20"/>
    <p:sldId id="761" r:id="rId21"/>
    <p:sldId id="762" r:id="rId22"/>
    <p:sldId id="710" r:id="rId23"/>
    <p:sldId id="728" r:id="rId24"/>
    <p:sldId id="730" r:id="rId25"/>
    <p:sldId id="735" r:id="rId26"/>
    <p:sldId id="731" r:id="rId27"/>
    <p:sldId id="645" r:id="rId28"/>
    <p:sldId id="586" r:id="rId29"/>
    <p:sldId id="589" r:id="rId30"/>
    <p:sldId id="647" r:id="rId31"/>
    <p:sldId id="590" r:id="rId32"/>
    <p:sldId id="732" r:id="rId33"/>
    <p:sldId id="707" r:id="rId34"/>
    <p:sldId id="763" r:id="rId35"/>
  </p:sldIdLst>
  <p:sldSz cx="12192000" cy="6858000"/>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B0D32"/>
    <a:srgbClr val="4A0515"/>
    <a:srgbClr val="9F0D33"/>
    <a:srgbClr val="790A26"/>
    <a:srgbClr val="F1AB1F"/>
    <a:srgbClr val="33020C"/>
    <a:srgbClr val="EBC641"/>
    <a:srgbClr val="C45D08"/>
    <a:srgbClr val="EFE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2" autoAdjust="0"/>
    <p:restoredTop sz="94901" autoAdjust="0"/>
  </p:normalViewPr>
  <p:slideViewPr>
    <p:cSldViewPr snapToGrid="0" snapToObjects="1">
      <p:cViewPr varScale="1">
        <p:scale>
          <a:sx n="95" d="100"/>
          <a:sy n="95" d="100"/>
        </p:scale>
        <p:origin x="72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4" d="100"/>
          <a:sy n="94" d="100"/>
        </p:scale>
        <p:origin x="37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87623" cy="459026"/>
          </a:xfrm>
          <a:prstGeom prst="rect">
            <a:avLst/>
          </a:prstGeom>
        </p:spPr>
        <p:txBody>
          <a:bodyPr vert="horz" lIns="92089" tIns="46045" rIns="92089" bIns="46045" rtlCol="0"/>
          <a:lstStyle>
            <a:lvl1pPr algn="l">
              <a:defRPr sz="1200"/>
            </a:lvl1pPr>
          </a:lstStyle>
          <a:p>
            <a:endParaRPr lang="en-US"/>
          </a:p>
        </p:txBody>
      </p:sp>
      <p:sp>
        <p:nvSpPr>
          <p:cNvPr id="3" name="Date Placeholder 2"/>
          <p:cNvSpPr>
            <a:spLocks noGrp="1"/>
          </p:cNvSpPr>
          <p:nvPr>
            <p:ph type="dt" sz="quarter" idx="1"/>
          </p:nvPr>
        </p:nvSpPr>
        <p:spPr>
          <a:xfrm>
            <a:off x="3905298" y="3"/>
            <a:ext cx="2987623" cy="459026"/>
          </a:xfrm>
          <a:prstGeom prst="rect">
            <a:avLst/>
          </a:prstGeom>
        </p:spPr>
        <p:txBody>
          <a:bodyPr vert="horz" lIns="92089" tIns="46045" rIns="92089" bIns="46045" rtlCol="0"/>
          <a:lstStyle>
            <a:lvl1pPr algn="r">
              <a:defRPr sz="1200"/>
            </a:lvl1pPr>
          </a:lstStyle>
          <a:p>
            <a:fld id="{F25287D2-CA50-9643-AD1D-2E07DA7437FE}" type="datetimeFigureOut">
              <a:rPr lang="en-US" smtClean="0"/>
              <a:pPr/>
              <a:t>4/8/19</a:t>
            </a:fld>
            <a:endParaRPr lang="en-US"/>
          </a:p>
        </p:txBody>
      </p:sp>
      <p:sp>
        <p:nvSpPr>
          <p:cNvPr id="4" name="Footer Placeholder 3"/>
          <p:cNvSpPr>
            <a:spLocks noGrp="1"/>
          </p:cNvSpPr>
          <p:nvPr>
            <p:ph type="ftr" sz="quarter" idx="2"/>
          </p:nvPr>
        </p:nvSpPr>
        <p:spPr>
          <a:xfrm>
            <a:off x="4" y="8719897"/>
            <a:ext cx="2987623" cy="459026"/>
          </a:xfrm>
          <a:prstGeom prst="rect">
            <a:avLst/>
          </a:prstGeom>
        </p:spPr>
        <p:txBody>
          <a:bodyPr vert="horz" lIns="92089" tIns="46045" rIns="92089" bIns="46045" rtlCol="0" anchor="b"/>
          <a:lstStyle>
            <a:lvl1pPr algn="l">
              <a:defRPr sz="1200"/>
            </a:lvl1pPr>
          </a:lstStyle>
          <a:p>
            <a:endParaRPr lang="en-US"/>
          </a:p>
        </p:txBody>
      </p:sp>
      <p:sp>
        <p:nvSpPr>
          <p:cNvPr id="5" name="Slide Number Placeholder 4"/>
          <p:cNvSpPr>
            <a:spLocks noGrp="1"/>
          </p:cNvSpPr>
          <p:nvPr>
            <p:ph type="sldNum" sz="quarter" idx="3"/>
          </p:nvPr>
        </p:nvSpPr>
        <p:spPr>
          <a:xfrm>
            <a:off x="3905298" y="8719897"/>
            <a:ext cx="2987623" cy="459026"/>
          </a:xfrm>
          <a:prstGeom prst="rect">
            <a:avLst/>
          </a:prstGeom>
        </p:spPr>
        <p:txBody>
          <a:bodyPr vert="horz" lIns="92089" tIns="46045" rIns="92089" bIns="46045" rtlCol="0" anchor="b"/>
          <a:lstStyle>
            <a:lvl1pPr algn="r">
              <a:defRPr sz="1200"/>
            </a:lvl1pPr>
          </a:lstStyle>
          <a:p>
            <a:fld id="{3F7D5720-13E4-9A47-87E8-D031A26F1E85}" type="slidenum">
              <a:rPr lang="en-US" smtClean="0"/>
              <a:pPr/>
              <a:t>‹#›</a:t>
            </a:fld>
            <a:endParaRPr lang="en-US"/>
          </a:p>
        </p:txBody>
      </p:sp>
    </p:spTree>
    <p:extLst>
      <p:ext uri="{BB962C8B-B14F-4D97-AF65-F5344CB8AC3E}">
        <p14:creationId xmlns:p14="http://schemas.microsoft.com/office/powerpoint/2010/main" val="46967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87623" cy="459026"/>
          </a:xfrm>
          <a:prstGeom prst="rect">
            <a:avLst/>
          </a:prstGeom>
        </p:spPr>
        <p:txBody>
          <a:bodyPr vert="horz" lIns="92089" tIns="46045" rIns="92089" bIns="46045" rtlCol="0"/>
          <a:lstStyle>
            <a:lvl1pPr algn="l">
              <a:defRPr sz="1200"/>
            </a:lvl1pPr>
          </a:lstStyle>
          <a:p>
            <a:endParaRPr lang="en-US"/>
          </a:p>
        </p:txBody>
      </p:sp>
      <p:sp>
        <p:nvSpPr>
          <p:cNvPr id="3" name="Date Placeholder 2"/>
          <p:cNvSpPr>
            <a:spLocks noGrp="1"/>
          </p:cNvSpPr>
          <p:nvPr>
            <p:ph type="dt" idx="1"/>
          </p:nvPr>
        </p:nvSpPr>
        <p:spPr>
          <a:xfrm>
            <a:off x="3905298" y="3"/>
            <a:ext cx="2987623" cy="459026"/>
          </a:xfrm>
          <a:prstGeom prst="rect">
            <a:avLst/>
          </a:prstGeom>
        </p:spPr>
        <p:txBody>
          <a:bodyPr vert="horz" lIns="92089" tIns="46045" rIns="92089" bIns="46045" rtlCol="0"/>
          <a:lstStyle>
            <a:lvl1pPr algn="r">
              <a:defRPr sz="1200"/>
            </a:lvl1pPr>
          </a:lstStyle>
          <a:p>
            <a:fld id="{94222ABC-1E27-314B-B56B-D999570A7792}" type="datetimeFigureOut">
              <a:rPr lang="en-US" smtClean="0"/>
              <a:pPr/>
              <a:t>4/8/19</a:t>
            </a:fld>
            <a:endParaRPr lang="en-US"/>
          </a:p>
        </p:txBody>
      </p:sp>
      <p:sp>
        <p:nvSpPr>
          <p:cNvPr id="4" name="Slide Image Placeholder 3"/>
          <p:cNvSpPr>
            <a:spLocks noGrp="1" noRot="1" noChangeAspect="1"/>
          </p:cNvSpPr>
          <p:nvPr>
            <p:ph type="sldImg" idx="2"/>
          </p:nvPr>
        </p:nvSpPr>
        <p:spPr>
          <a:xfrm>
            <a:off x="387350" y="687388"/>
            <a:ext cx="6121400" cy="3443287"/>
          </a:xfrm>
          <a:prstGeom prst="rect">
            <a:avLst/>
          </a:prstGeom>
          <a:noFill/>
          <a:ln w="12700">
            <a:solidFill>
              <a:prstClr val="black"/>
            </a:solidFill>
          </a:ln>
        </p:spPr>
        <p:txBody>
          <a:bodyPr vert="horz" lIns="92089" tIns="46045" rIns="92089" bIns="46045" rtlCol="0" anchor="ctr"/>
          <a:lstStyle/>
          <a:p>
            <a:endParaRPr lang="en-US"/>
          </a:p>
        </p:txBody>
      </p:sp>
      <p:sp>
        <p:nvSpPr>
          <p:cNvPr id="5" name="Notes Placeholder 4"/>
          <p:cNvSpPr>
            <a:spLocks noGrp="1"/>
          </p:cNvSpPr>
          <p:nvPr>
            <p:ph type="body" sz="quarter" idx="3"/>
          </p:nvPr>
        </p:nvSpPr>
        <p:spPr>
          <a:xfrm>
            <a:off x="689453" y="4360749"/>
            <a:ext cx="5515610" cy="4131231"/>
          </a:xfrm>
          <a:prstGeom prst="rect">
            <a:avLst/>
          </a:prstGeom>
        </p:spPr>
        <p:txBody>
          <a:bodyPr vert="horz" lIns="92089" tIns="46045" rIns="92089" bIns="460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19897"/>
            <a:ext cx="2987623" cy="459026"/>
          </a:xfrm>
          <a:prstGeom prst="rect">
            <a:avLst/>
          </a:prstGeom>
        </p:spPr>
        <p:txBody>
          <a:bodyPr vert="horz" lIns="92089" tIns="46045" rIns="92089" bIns="46045" rtlCol="0" anchor="b"/>
          <a:lstStyle>
            <a:lvl1pPr algn="l">
              <a:defRPr sz="1200"/>
            </a:lvl1pPr>
          </a:lstStyle>
          <a:p>
            <a:endParaRPr lang="en-US"/>
          </a:p>
        </p:txBody>
      </p:sp>
      <p:sp>
        <p:nvSpPr>
          <p:cNvPr id="7" name="Slide Number Placeholder 6"/>
          <p:cNvSpPr>
            <a:spLocks noGrp="1"/>
          </p:cNvSpPr>
          <p:nvPr>
            <p:ph type="sldNum" sz="quarter" idx="5"/>
          </p:nvPr>
        </p:nvSpPr>
        <p:spPr>
          <a:xfrm>
            <a:off x="3905298" y="8719897"/>
            <a:ext cx="2987623" cy="459026"/>
          </a:xfrm>
          <a:prstGeom prst="rect">
            <a:avLst/>
          </a:prstGeom>
        </p:spPr>
        <p:txBody>
          <a:bodyPr vert="horz" lIns="92089" tIns="46045" rIns="92089" bIns="46045" rtlCol="0" anchor="b"/>
          <a:lstStyle>
            <a:lvl1pPr algn="r">
              <a:defRPr sz="1200"/>
            </a:lvl1pPr>
          </a:lstStyle>
          <a:p>
            <a:fld id="{0FC75C7D-CF24-8846-A85D-AF6791594DF2}" type="slidenum">
              <a:rPr lang="en-US" smtClean="0"/>
              <a:pPr/>
              <a:t>‹#›</a:t>
            </a:fld>
            <a:endParaRPr lang="en-US"/>
          </a:p>
        </p:txBody>
      </p:sp>
    </p:spTree>
    <p:extLst>
      <p:ext uri="{BB962C8B-B14F-4D97-AF65-F5344CB8AC3E}">
        <p14:creationId xmlns:p14="http://schemas.microsoft.com/office/powerpoint/2010/main" val="14247109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expression studies comparing prostate tumors from AA men compared to EA men show signatures enriched for inflammatory gene pathways.</a:t>
            </a:r>
          </a:p>
        </p:txBody>
      </p:sp>
      <p:sp>
        <p:nvSpPr>
          <p:cNvPr id="4" name="Slide Number Placeholder 3"/>
          <p:cNvSpPr>
            <a:spLocks noGrp="1"/>
          </p:cNvSpPr>
          <p:nvPr>
            <p:ph type="sldNum" sz="quarter" idx="5"/>
          </p:nvPr>
        </p:nvSpPr>
        <p:spPr/>
        <p:txBody>
          <a:bodyPr/>
          <a:lstStyle/>
          <a:p>
            <a:fld id="{0FC75C7D-CF24-8846-A85D-AF6791594DF2}" type="slidenum">
              <a:rPr lang="en-US" smtClean="0"/>
              <a:pPr/>
              <a:t>13</a:t>
            </a:fld>
            <a:endParaRPr lang="en-US"/>
          </a:p>
        </p:txBody>
      </p:sp>
    </p:spTree>
    <p:extLst>
      <p:ext uri="{BB962C8B-B14F-4D97-AF65-F5344CB8AC3E}">
        <p14:creationId xmlns:p14="http://schemas.microsoft.com/office/powerpoint/2010/main" val="190782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extends to clinical trials where there is a critically low number of blacks in definitive trials for cancers that disproportionately affect this population.</a:t>
            </a:r>
          </a:p>
        </p:txBody>
      </p:sp>
      <p:sp>
        <p:nvSpPr>
          <p:cNvPr id="4" name="Slide Number Placeholder 3"/>
          <p:cNvSpPr>
            <a:spLocks noGrp="1"/>
          </p:cNvSpPr>
          <p:nvPr>
            <p:ph type="sldNum" sz="quarter" idx="5"/>
          </p:nvPr>
        </p:nvSpPr>
        <p:spPr/>
        <p:txBody>
          <a:bodyPr/>
          <a:lstStyle/>
          <a:p>
            <a:fld id="{0FC75C7D-CF24-8846-A85D-AF6791594DF2}" type="slidenum">
              <a:rPr lang="en-US" smtClean="0"/>
              <a:pPr/>
              <a:t>15</a:t>
            </a:fld>
            <a:endParaRPr lang="en-US"/>
          </a:p>
        </p:txBody>
      </p:sp>
    </p:spTree>
    <p:extLst>
      <p:ext uri="{BB962C8B-B14F-4D97-AF65-F5344CB8AC3E}">
        <p14:creationId xmlns:p14="http://schemas.microsoft.com/office/powerpoint/2010/main" val="39803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studies presented at ASCO 2018 revealed significant differences in outcomes in black versus white men on clinical studies, where black men did better on certain regimens.</a:t>
            </a:r>
          </a:p>
        </p:txBody>
      </p:sp>
      <p:sp>
        <p:nvSpPr>
          <p:cNvPr id="4" name="Slide Number Placeholder 3"/>
          <p:cNvSpPr>
            <a:spLocks noGrp="1"/>
          </p:cNvSpPr>
          <p:nvPr>
            <p:ph type="sldNum" sz="quarter" idx="5"/>
          </p:nvPr>
        </p:nvSpPr>
        <p:spPr/>
        <p:txBody>
          <a:bodyPr/>
          <a:lstStyle/>
          <a:p>
            <a:fld id="{0FC75C7D-CF24-8846-A85D-AF6791594DF2}" type="slidenum">
              <a:rPr lang="en-US" smtClean="0"/>
              <a:pPr/>
              <a:t>16</a:t>
            </a:fld>
            <a:endParaRPr lang="en-US"/>
          </a:p>
        </p:txBody>
      </p:sp>
    </p:spTree>
    <p:extLst>
      <p:ext uri="{BB962C8B-B14F-4D97-AF65-F5344CB8AC3E}">
        <p14:creationId xmlns:p14="http://schemas.microsoft.com/office/powerpoint/2010/main" val="87482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7388"/>
            <a:ext cx="6121400" cy="34432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notable population difference (p&lt;0.0001) was </a:t>
            </a:r>
            <a:r>
              <a:rPr lang="en-US" sz="1200" i="1" kern="1200" dirty="0">
                <a:solidFill>
                  <a:schemeClr val="tx1"/>
                </a:solidFill>
                <a:effectLst/>
                <a:latin typeface="+mn-lt"/>
                <a:ea typeface="+mn-ea"/>
                <a:cs typeface="+mn-cs"/>
              </a:rPr>
              <a:t>TP53</a:t>
            </a:r>
            <a:r>
              <a:rPr lang="en-US" sz="1200" kern="1200" dirty="0">
                <a:solidFill>
                  <a:schemeClr val="tx1"/>
                </a:solidFill>
                <a:effectLst/>
                <a:latin typeface="+mn-lt"/>
                <a:ea typeface="+mn-ea"/>
                <a:cs typeface="+mn-cs"/>
              </a:rPr>
              <a:t> mutation occurrence, which was more common in EA 5.6% (21/377) compared AA 2.1% (2/93).</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PTCHD3</a:t>
            </a:r>
            <a:r>
              <a:rPr lang="en-US" sz="1200" kern="1200" dirty="0">
                <a:solidFill>
                  <a:schemeClr val="tx1"/>
                </a:solidFill>
                <a:effectLst/>
                <a:latin typeface="+mn-lt"/>
                <a:ea typeface="+mn-ea"/>
                <a:cs typeface="+mn-cs"/>
              </a:rPr>
              <a:t> (p = 7.07E-06, q = 3.33E-02) with 8% occurrence in AA compared to only 0.04% in EA. Furthermore, we looked at mutation occurrence difference of at least 5 fold between the two stratified populations. We have identified several additional genes that have higher mutation frequencies in tumors from AA patients including: ANKRD26, BCL7A, BRWD3. Interestingly, majority is implicated in epigenetic regulatory mechanisms.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Moreover, despite the complex karyotype in MM translocations, our analysis demonstrated a lower frequency of 14q32 translocations in tumors from AA patients (10%) compared to tumors from EA patients (37%).  These data would independently validate our previously reported differences in 14q32 breakpoints between these two populations. </a:t>
            </a:r>
          </a:p>
          <a:p>
            <a:endParaRPr lang="en-US" sz="1200" kern="1200" dirty="0">
              <a:solidFill>
                <a:schemeClr val="tx1"/>
              </a:solidFill>
              <a:effectLst/>
              <a:latin typeface="+mn-lt"/>
              <a:ea typeface="+mn-ea"/>
              <a:cs typeface="+mn-cs"/>
            </a:endParaRPr>
          </a:p>
          <a:p>
            <a:pPr marL="342900" indent="-342900">
              <a:buAutoNum type="arabicPeriod"/>
            </a:pPr>
            <a:r>
              <a:rPr lang="en-US" dirty="0"/>
              <a:t>Ptchd3 is conserved among many organisms, including human, mouse and </a:t>
            </a:r>
            <a:r>
              <a:rPr lang="en-US" dirty="0" err="1"/>
              <a:t>zebrafish</a:t>
            </a:r>
            <a:r>
              <a:rPr lang="en-US" dirty="0"/>
              <a:t>. </a:t>
            </a:r>
          </a:p>
          <a:p>
            <a:pPr marL="342900" indent="-342900">
              <a:buAutoNum type="arabicPeriod"/>
            </a:pPr>
            <a:r>
              <a:rPr lang="en-US" dirty="0"/>
              <a:t>It contains a conserved Patched domain and is predicted to have </a:t>
            </a:r>
            <a:r>
              <a:rPr lang="en-US" dirty="0" err="1"/>
              <a:t>Hh</a:t>
            </a:r>
            <a:r>
              <a:rPr lang="en-US" dirty="0"/>
              <a:t> receptor activity. </a:t>
            </a:r>
          </a:p>
          <a:p>
            <a:pPr marL="342900" indent="-342900">
              <a:buAutoNum type="arabicPeriod"/>
            </a:pPr>
            <a:r>
              <a:rPr lang="en-US" dirty="0"/>
              <a:t>DAF-6/PTCHD3 is expressed in the glial (sheath) cell that forms the </a:t>
            </a:r>
            <a:r>
              <a:rPr lang="en-US" dirty="0" err="1"/>
              <a:t>amphid</a:t>
            </a:r>
            <a:r>
              <a:rPr lang="en-US" dirty="0"/>
              <a:t> sensory channel (primary cilia), allowing contact of the sensory cilia to the environment through pores in the cuticle </a:t>
            </a:r>
          </a:p>
          <a:p>
            <a:pPr marL="342900" indent="-342900">
              <a:buAutoNum type="arabicPeriod"/>
            </a:pPr>
            <a:endParaRPr lang="en-US" dirty="0"/>
          </a:p>
          <a:p>
            <a:r>
              <a:rPr lang="en-US" sz="1200" dirty="0"/>
              <a:t>Two types of statistics calculated:</a:t>
            </a:r>
          </a:p>
          <a:p>
            <a:r>
              <a:rPr lang="en-US" sz="1200" dirty="0"/>
              <a:t>p-calculated using the 2D projection.  For each gene, the mutational signal is from the observed </a:t>
            </a:r>
            <a:r>
              <a:rPr lang="en-US" sz="1200" dirty="0" err="1"/>
              <a:t>nonsilent</a:t>
            </a:r>
            <a:r>
              <a:rPr lang="en-US" sz="1200" dirty="0"/>
              <a:t> counts are compared to the mutational estimated background. This is done by calculating how likely it would be by chance for each sample to have a mutation in each category.  </a:t>
            </a:r>
          </a:p>
          <a:p>
            <a:r>
              <a:rPr lang="en-US" sz="1200" dirty="0"/>
              <a:t>q-False discovery rate (q&lt;0.1)  it takes the p value and multiplies it by the  ratio of total comparisons by total number of groups using </a:t>
            </a:r>
            <a:r>
              <a:rPr lang="en-US" sz="1200" dirty="0" err="1"/>
              <a:t>Hochber’s</a:t>
            </a:r>
            <a:r>
              <a:rPr lang="en-US" sz="1200" dirty="0"/>
              <a:t> procedure.</a:t>
            </a:r>
          </a:p>
          <a:p>
            <a:pPr marL="0" indent="0">
              <a:buNone/>
            </a:pP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4D2A78-BCFA-DA4B-8635-5986B80E828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1825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838200" y="2438400"/>
            <a:ext cx="10515600" cy="838200"/>
          </a:xfrm>
          <a:prstGeom prst="rect">
            <a:avLst/>
          </a:prstGeom>
        </p:spPr>
        <p:txBody>
          <a:bodyPr/>
          <a:lstStyle>
            <a:lvl1pPr>
              <a:defRPr>
                <a:latin typeface="Book Antiqua" charset="0"/>
                <a:ea typeface="Book Antiqua" charset="0"/>
                <a:cs typeface="Book Antiqua" charset="0"/>
              </a:defRPr>
            </a:lvl1pPr>
          </a:lstStyle>
          <a:p>
            <a:r>
              <a:rPr lang="en-US" dirty="0"/>
              <a:t>Click to edit Master title style</a:t>
            </a:r>
          </a:p>
        </p:txBody>
      </p:sp>
      <p:sp>
        <p:nvSpPr>
          <p:cNvPr id="13" name="Content Placeholder 12"/>
          <p:cNvSpPr>
            <a:spLocks noGrp="1"/>
          </p:cNvSpPr>
          <p:nvPr>
            <p:ph sz="quarter" idx="10"/>
          </p:nvPr>
        </p:nvSpPr>
        <p:spPr>
          <a:xfrm>
            <a:off x="838200" y="3429000"/>
            <a:ext cx="10515600" cy="6858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a:t>
            </a:r>
          </a:p>
        </p:txBody>
      </p:sp>
    </p:spTree>
    <p:extLst>
      <p:ext uri="{BB962C8B-B14F-4D97-AF65-F5344CB8AC3E}">
        <p14:creationId xmlns:p14="http://schemas.microsoft.com/office/powerpoint/2010/main" val="108273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Content Placeholder 13"/>
          <p:cNvSpPr>
            <a:spLocks noGrp="1"/>
          </p:cNvSpPr>
          <p:nvPr>
            <p:ph sz="quarter" idx="15"/>
          </p:nvPr>
        </p:nvSpPr>
        <p:spPr>
          <a:xfrm>
            <a:off x="609600" y="1066800"/>
            <a:ext cx="10972800" cy="48006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Tree>
    <p:extLst>
      <p:ext uri="{BB962C8B-B14F-4D97-AF65-F5344CB8AC3E}">
        <p14:creationId xmlns:p14="http://schemas.microsoft.com/office/powerpoint/2010/main" val="204229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04033" y="11430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4"/>
          </p:nvPr>
        </p:nvSpPr>
        <p:spPr>
          <a:xfrm>
            <a:off x="6299200" y="11430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4" name="Content Placeholder 13"/>
          <p:cNvSpPr>
            <a:spLocks noGrp="1"/>
          </p:cNvSpPr>
          <p:nvPr>
            <p:ph sz="quarter" idx="15"/>
          </p:nvPr>
        </p:nvSpPr>
        <p:spPr>
          <a:xfrm>
            <a:off x="604033" y="35052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5" name="Content Placeholder 13"/>
          <p:cNvSpPr>
            <a:spLocks noGrp="1"/>
          </p:cNvSpPr>
          <p:nvPr>
            <p:ph sz="quarter" idx="16"/>
          </p:nvPr>
        </p:nvSpPr>
        <p:spPr>
          <a:xfrm>
            <a:off x="6299200" y="35052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718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04033"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3"/>
          <p:cNvSpPr>
            <a:spLocks noGrp="1"/>
          </p:cNvSpPr>
          <p:nvPr>
            <p:ph sz="quarter" idx="15"/>
          </p:nvPr>
        </p:nvSpPr>
        <p:spPr>
          <a:xfrm>
            <a:off x="6299200"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10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04033"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3"/>
          <p:cNvSpPr>
            <a:spLocks noGrp="1"/>
          </p:cNvSpPr>
          <p:nvPr>
            <p:ph sz="quarter" idx="14"/>
          </p:nvPr>
        </p:nvSpPr>
        <p:spPr>
          <a:xfrm>
            <a:off x="6299200" y="1293812"/>
            <a:ext cx="5283200" cy="21351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0" name="Content Placeholder 13"/>
          <p:cNvSpPr>
            <a:spLocks noGrp="1"/>
          </p:cNvSpPr>
          <p:nvPr>
            <p:ph sz="quarter" idx="16"/>
          </p:nvPr>
        </p:nvSpPr>
        <p:spPr>
          <a:xfrm>
            <a:off x="6299200" y="35814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6159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197600"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3"/>
          <p:cNvSpPr>
            <a:spLocks noGrp="1"/>
          </p:cNvSpPr>
          <p:nvPr>
            <p:ph sz="quarter" idx="14"/>
          </p:nvPr>
        </p:nvSpPr>
        <p:spPr>
          <a:xfrm>
            <a:off x="711200" y="1293812"/>
            <a:ext cx="5283200" cy="21351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6"/>
          </p:nvPr>
        </p:nvSpPr>
        <p:spPr>
          <a:xfrm>
            <a:off x="711200" y="35814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3225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10972800" cy="1143000"/>
          </a:xfrm>
          <a:prstGeom prst="rect">
            <a:avLst/>
          </a:prstGeom>
        </p:spPr>
        <p:txBody>
          <a:bodyPr anchor="ctr">
            <a:normAutofit/>
          </a:bodyPr>
          <a:lstStyle>
            <a:lvl1pPr>
              <a:defRPr sz="4400">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a:xfrm>
            <a:off x="3556000" y="3505201"/>
            <a:ext cx="5080000" cy="365125"/>
          </a:xfrm>
          <a:prstGeom prst="rect">
            <a:avLst/>
          </a:prstGeom>
        </p:spPr>
        <p:txBody>
          <a:bodyPr/>
          <a:lstStyle>
            <a:lvl1pPr algn="ctr">
              <a:defRPr sz="2000">
                <a:latin typeface="+mn-lt"/>
              </a:defRPr>
            </a:lvl1pPr>
          </a:lstStyle>
          <a:p>
            <a:r>
              <a:rPr lang="en-US">
                <a:solidFill>
                  <a:prstClr val="white"/>
                </a:solidFill>
              </a:rPr>
              <a:t>11</a:t>
            </a:r>
            <a:endParaRPr lang="en-US" dirty="0">
              <a:solidFill>
                <a:prstClr val="white"/>
              </a:solidFill>
            </a:endParaRPr>
          </a:p>
        </p:txBody>
      </p:sp>
    </p:spTree>
    <p:extLst>
      <p:ext uri="{BB962C8B-B14F-4D97-AF65-F5344CB8AC3E}">
        <p14:creationId xmlns:p14="http://schemas.microsoft.com/office/powerpoint/2010/main" val="295056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en-US" altLang="zh-CN">
              <a:solidFill>
                <a:srgbClr val="FFFFFF"/>
              </a:solidFill>
              <a:latin typeface="Arial"/>
              <a:cs typeface="宋体"/>
            </a:endParaRPr>
          </a:p>
        </p:txBody>
      </p:sp>
      <p:sp>
        <p:nvSpPr>
          <p:cNvPr id="5"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E4E72FA5-A008-4945-9897-4F36BA59F797}" type="slidenum">
              <a:rPr lang="en-US" altLang="zh-CN">
                <a:solidFill>
                  <a:srgbClr val="FFFFFF"/>
                </a:solidFill>
              </a:rPr>
              <a:pPr>
                <a:defRPr/>
              </a:pPr>
              <a:t>‹#›</a:t>
            </a:fld>
            <a:endParaRPr lang="en-US" altLang="zh-CN">
              <a:solidFill>
                <a:srgbClr val="FFFFFF"/>
              </a:solidFill>
            </a:endParaRPr>
          </a:p>
        </p:txBody>
      </p:sp>
      <p:sp>
        <p:nvSpPr>
          <p:cNvPr id="6" name="Rectangle 14"/>
          <p:cNvSpPr>
            <a:spLocks noGrp="1" noChangeArrowheads="1"/>
          </p:cNvSpPr>
          <p:nvPr>
            <p:ph type="ftr" sz="quarter" idx="12"/>
          </p:nvPr>
        </p:nvSpPr>
        <p:spPr>
          <a:xfrm>
            <a:off x="4165600" y="6248400"/>
            <a:ext cx="3860800" cy="476250"/>
          </a:xfrm>
          <a:prstGeom prst="rect">
            <a:avLst/>
          </a:prstGeom>
          <a:ln/>
        </p:spPr>
        <p:txBody>
          <a:bodyPr/>
          <a:lstStyle>
            <a:lvl1pPr>
              <a:defRPr/>
            </a:lvl1pPr>
          </a:lstStyle>
          <a:p>
            <a:pPr>
              <a:defRPr/>
            </a:pPr>
            <a:endParaRPr lang="en-US" altLang="zh-CN">
              <a:solidFill>
                <a:srgbClr val="FFFFFF"/>
              </a:solidFill>
              <a:latin typeface="Arial"/>
              <a:cs typeface="宋体"/>
            </a:endParaRPr>
          </a:p>
        </p:txBody>
      </p:sp>
    </p:spTree>
    <p:extLst>
      <p:ext uri="{BB962C8B-B14F-4D97-AF65-F5344CB8AC3E}">
        <p14:creationId xmlns:p14="http://schemas.microsoft.com/office/powerpoint/2010/main" val="3250335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809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9572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0328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1219200"/>
            <a:ext cx="109728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t>11</a:t>
            </a:r>
            <a:endParaRPr lang="en-US" dirty="0"/>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2844674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9518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570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1174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38643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09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2171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8780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A21A00-04DA-BF44-9D58-2CEE1BD0AB82}" type="datetimeFigureOut">
              <a:rPr lang="en-US" smtClean="0">
                <a:solidFill>
                  <a:prstClr val="black"/>
                </a:solidFill>
              </a:rPr>
              <a:pPr/>
              <a:t>4/8/19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0E7001E-24C7-844C-A954-9E4FC03431D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3585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37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sz="4000" b="1">
                <a:solidFill>
                  <a:srgbClr val="31859C"/>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609600" y="1536700"/>
            <a:ext cx="10972800" cy="4686300"/>
          </a:xfrm>
          <a:prstGeom prst="rect">
            <a:avLst/>
          </a:prstGeom>
        </p:spPr>
        <p:txBody>
          <a:bodyPr vert="horz"/>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9383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2331720"/>
            <a:ext cx="4470400" cy="353568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a:xfrm>
            <a:off x="609600" y="228600"/>
            <a:ext cx="4470400" cy="202692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dirty="0"/>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t>11</a:t>
            </a:r>
            <a:endParaRPr lang="en-US" dirty="0"/>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0" name="Content Placeholder 13"/>
          <p:cNvSpPr>
            <a:spLocks noGrp="1"/>
          </p:cNvSpPr>
          <p:nvPr>
            <p:ph sz="quarter" idx="15"/>
          </p:nvPr>
        </p:nvSpPr>
        <p:spPr>
          <a:xfrm>
            <a:off x="5486400" y="228600"/>
            <a:ext cx="6096000" cy="5638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82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046474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64024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32625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09141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1954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07249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8545C"/>
                </a:solidFill>
                <a:latin typeface="Avenir Next Regular"/>
                <a:cs typeface="Avenir Next Regular"/>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8545C"/>
                </a:solidFill>
                <a:latin typeface="Avenir Next Regular"/>
                <a:cs typeface="Avenir Next Regular"/>
              </a:defRPr>
            </a:lvl1pPr>
            <a:lvl2pPr marL="914400" indent="-457200">
              <a:buSzPct val="75000"/>
              <a:buFont typeface="Wingdings" charset="2"/>
              <a:buChar char="§"/>
              <a:defRPr sz="2600" b="0" i="0">
                <a:solidFill>
                  <a:srgbClr val="60604E"/>
                </a:solidFill>
                <a:latin typeface="Avenir Next Regular"/>
                <a:cs typeface="Avenir Next Regular"/>
              </a:defRPr>
            </a:lvl2pPr>
            <a:lvl3pPr>
              <a:defRPr b="0" i="0">
                <a:solidFill>
                  <a:srgbClr val="60604E"/>
                </a:solidFill>
                <a:latin typeface="Avenir Next Regular"/>
                <a:cs typeface="Avenir Next Regular"/>
              </a:defRPr>
            </a:lvl3pPr>
            <a:lvl4pPr>
              <a:defRPr b="0" i="0">
                <a:solidFill>
                  <a:srgbClr val="60604E"/>
                </a:solidFill>
                <a:latin typeface="Avenir Next Regular"/>
                <a:cs typeface="Avenir Next Regular"/>
              </a:defRPr>
            </a:lvl4pPr>
            <a:lvl5pPr>
              <a:defRPr b="0" i="0">
                <a:solidFill>
                  <a:srgbClr val="60604E"/>
                </a:solidFill>
                <a:latin typeface="Avenir Next Regular"/>
                <a:cs typeface="Avenir N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Avenir Next Regular"/>
                <a:ea typeface="+mn-ea"/>
                <a:cs typeface="Avenir Next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971006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26592" y="329184"/>
            <a:ext cx="7290816" cy="749808"/>
          </a:xfrm>
          <a:prstGeom prst="rect">
            <a:avLst/>
          </a:prstGeom>
        </p:spPr>
        <p:txBody>
          <a:bodyPr/>
          <a:lstStyle/>
          <a:p>
            <a:r>
              <a:rPr lang="en-CA"/>
              <a:t>Click to edit Master title style</a:t>
            </a:r>
            <a:endParaRPr lang="en-US"/>
          </a:p>
        </p:txBody>
      </p:sp>
      <p:sp>
        <p:nvSpPr>
          <p:cNvPr id="6" name="Content Placeholder 5"/>
          <p:cNvSpPr>
            <a:spLocks noGrp="1"/>
          </p:cNvSpPr>
          <p:nvPr>
            <p:ph sz="quarter" idx="10"/>
          </p:nvPr>
        </p:nvSpPr>
        <p:spPr>
          <a:xfrm>
            <a:off x="927101" y="1593850"/>
            <a:ext cx="10130367" cy="4545013"/>
          </a:xfrm>
          <a:prstGeom prst="rect">
            <a:avLst/>
          </a:prstGeom>
        </p:spPr>
        <p:txBody>
          <a:bodyPr vert="horz"/>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67257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780128"/>
          </a:xfrm>
          <a:prstGeom prst="rect">
            <a:avLst/>
          </a:prstGeom>
        </p:spPr>
        <p:txBody>
          <a:bodyPr>
            <a:noAutofit/>
          </a:bodyPr>
          <a:lstStyle>
            <a:lvl1pPr>
              <a:defRPr sz="4400" b="0" i="0" cap="small">
                <a:solidFill>
                  <a:srgbClr val="08545C"/>
                </a:solidFill>
                <a:latin typeface="Helvetica Neue Light"/>
                <a:cs typeface="Helvetica Neue Light"/>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marL="342900" indent="-342900">
              <a:buFont typeface="Lucida Grande"/>
              <a:buChar char="-"/>
              <a:defRPr sz="3200" b="0" i="0">
                <a:solidFill>
                  <a:srgbClr val="08545C"/>
                </a:solidFill>
                <a:latin typeface="Helvetica Neue Light"/>
                <a:cs typeface="Helvetica Neue Light"/>
              </a:defRPr>
            </a:lvl1pPr>
            <a:lvl2pPr marL="914400" indent="-457200">
              <a:buSzPct val="75000"/>
              <a:buFont typeface="Wingdings" charset="2"/>
              <a:buChar char="§"/>
              <a:defRPr sz="2600" b="0" i="0">
                <a:solidFill>
                  <a:srgbClr val="60604E"/>
                </a:solidFill>
                <a:latin typeface="Helvetica Neue Light"/>
                <a:cs typeface="Helvetica Neue Light"/>
              </a:defRPr>
            </a:lvl2pPr>
            <a:lvl3pPr>
              <a:defRPr b="0" i="0">
                <a:solidFill>
                  <a:srgbClr val="60604E"/>
                </a:solidFill>
                <a:latin typeface="Helvetica Neue Light"/>
                <a:cs typeface="Helvetica Neue Light"/>
              </a:defRPr>
            </a:lvl3pPr>
            <a:lvl4pPr>
              <a:defRPr b="0" i="0">
                <a:solidFill>
                  <a:srgbClr val="60604E"/>
                </a:solidFill>
                <a:latin typeface="Helvetica Neue Light"/>
                <a:cs typeface="Helvetica Neue Light"/>
              </a:defRPr>
            </a:lvl4pPr>
            <a:lvl5pPr>
              <a:defRPr b="0" i="0">
                <a:solidFill>
                  <a:srgbClr val="60604E"/>
                </a:solidFill>
                <a:latin typeface="Helvetica Neue Light"/>
                <a:cs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1078351"/>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Helvetica Neue Light"/>
                <a:ea typeface="+mn-ea"/>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42734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780128"/>
          </a:xfrm>
          <a:prstGeom prst="rect">
            <a:avLst/>
          </a:prstGeom>
        </p:spPr>
        <p:txBody>
          <a:bodyPr>
            <a:noAutofit/>
          </a:bodyPr>
          <a:lstStyle>
            <a:lvl1pPr>
              <a:defRPr sz="4400" b="0" i="0" cap="small">
                <a:solidFill>
                  <a:srgbClr val="08545C"/>
                </a:solidFill>
                <a:latin typeface="Helvetica Neue Light"/>
                <a:cs typeface="Helvetica Neue Light"/>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marL="342900" indent="-342900">
              <a:buFont typeface="Lucida Grande"/>
              <a:buChar char="-"/>
              <a:defRPr sz="3200" b="0" i="0">
                <a:solidFill>
                  <a:srgbClr val="08545C"/>
                </a:solidFill>
                <a:latin typeface="Helvetica Neue Light"/>
                <a:cs typeface="Helvetica Neue Light"/>
              </a:defRPr>
            </a:lvl1pPr>
            <a:lvl2pPr marL="914400" indent="-457200">
              <a:buSzPct val="75000"/>
              <a:buFont typeface="Wingdings" charset="2"/>
              <a:buChar char="§"/>
              <a:defRPr sz="2600" b="0" i="0">
                <a:solidFill>
                  <a:srgbClr val="60604E"/>
                </a:solidFill>
                <a:latin typeface="Helvetica Neue Light"/>
                <a:cs typeface="Helvetica Neue Light"/>
              </a:defRPr>
            </a:lvl2pPr>
            <a:lvl3pPr>
              <a:defRPr b="0" i="0">
                <a:solidFill>
                  <a:srgbClr val="60604E"/>
                </a:solidFill>
                <a:latin typeface="Helvetica Neue Light"/>
                <a:cs typeface="Helvetica Neue Light"/>
              </a:defRPr>
            </a:lvl3pPr>
            <a:lvl4pPr>
              <a:defRPr b="0" i="0">
                <a:solidFill>
                  <a:srgbClr val="60604E"/>
                </a:solidFill>
                <a:latin typeface="Helvetica Neue Light"/>
                <a:cs typeface="Helvetica Neue Light"/>
              </a:defRPr>
            </a:lvl4pPr>
            <a:lvl5pPr>
              <a:defRPr b="0" i="0">
                <a:solidFill>
                  <a:srgbClr val="60604E"/>
                </a:solidFill>
                <a:latin typeface="Helvetica Neue Light"/>
                <a:cs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1078351"/>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Helvetica Neue Light"/>
                <a:ea typeface="+mn-ea"/>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36080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dirty="0"/>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179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780128"/>
          </a:xfrm>
          <a:prstGeom prst="rect">
            <a:avLst/>
          </a:prstGeom>
        </p:spPr>
        <p:txBody>
          <a:bodyPr>
            <a:noAutofit/>
          </a:bodyPr>
          <a:lstStyle>
            <a:lvl1pPr>
              <a:defRPr sz="4400" b="0" i="0" cap="small">
                <a:solidFill>
                  <a:srgbClr val="08545C"/>
                </a:solidFill>
                <a:latin typeface="Helvetica Neue Light"/>
                <a:cs typeface="Helvetica Neue Light"/>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marL="342900" indent="-342900">
              <a:buFont typeface="Lucida Grande"/>
              <a:buChar char="-"/>
              <a:defRPr sz="3200" b="0" i="0">
                <a:solidFill>
                  <a:srgbClr val="08545C"/>
                </a:solidFill>
                <a:latin typeface="Helvetica Neue Light"/>
                <a:cs typeface="Helvetica Neue Light"/>
              </a:defRPr>
            </a:lvl1pPr>
            <a:lvl2pPr marL="914400" indent="-457200">
              <a:buSzPct val="75000"/>
              <a:buFont typeface="Wingdings" charset="2"/>
              <a:buChar char="§"/>
              <a:defRPr sz="2600" b="0" i="0">
                <a:solidFill>
                  <a:srgbClr val="60604E"/>
                </a:solidFill>
                <a:latin typeface="Helvetica Neue Light"/>
                <a:cs typeface="Helvetica Neue Light"/>
              </a:defRPr>
            </a:lvl2pPr>
            <a:lvl3pPr>
              <a:defRPr b="0" i="0">
                <a:solidFill>
                  <a:srgbClr val="60604E"/>
                </a:solidFill>
                <a:latin typeface="Helvetica Neue Light"/>
                <a:cs typeface="Helvetica Neue Light"/>
              </a:defRPr>
            </a:lvl3pPr>
            <a:lvl4pPr>
              <a:defRPr b="0" i="0">
                <a:solidFill>
                  <a:srgbClr val="60604E"/>
                </a:solidFill>
                <a:latin typeface="Helvetica Neue Light"/>
                <a:cs typeface="Helvetica Neue Light"/>
              </a:defRPr>
            </a:lvl4pPr>
            <a:lvl5pPr>
              <a:defRPr b="0" i="0">
                <a:solidFill>
                  <a:srgbClr val="60604E"/>
                </a:solidFill>
                <a:latin typeface="Helvetica Neue Light"/>
                <a:cs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1078351"/>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Helvetica Neue Light"/>
                <a:ea typeface="+mn-ea"/>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81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D0D0D"/>
                </a:solidFill>
                <a:latin typeface="Helvetica Neue Light"/>
                <a:cs typeface="Helvetica Neue Light"/>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D0D0D"/>
                </a:solidFill>
                <a:latin typeface="Helvetica Neue Light"/>
                <a:cs typeface="Helvetica Neue Light"/>
              </a:defRPr>
            </a:lvl1pPr>
            <a:lvl2pPr marL="914400" indent="-457200">
              <a:buSzPct val="75000"/>
              <a:buFont typeface="Wingdings" charset="2"/>
              <a:buChar char="§"/>
              <a:defRPr sz="2600" b="0" i="0">
                <a:solidFill>
                  <a:srgbClr val="60604E"/>
                </a:solidFill>
                <a:latin typeface="Helvetica Neue Light"/>
                <a:cs typeface="Helvetica Neue Light"/>
              </a:defRPr>
            </a:lvl2pPr>
            <a:lvl3pPr>
              <a:defRPr b="0" i="0">
                <a:solidFill>
                  <a:srgbClr val="60604E"/>
                </a:solidFill>
                <a:latin typeface="Helvetica Neue Light"/>
                <a:cs typeface="Helvetica Neue Light"/>
              </a:defRPr>
            </a:lvl3pPr>
            <a:lvl4pPr>
              <a:defRPr b="0" i="0">
                <a:solidFill>
                  <a:srgbClr val="60604E"/>
                </a:solidFill>
                <a:latin typeface="Helvetica Neue Light"/>
                <a:cs typeface="Helvetica Neue Light"/>
              </a:defRPr>
            </a:lvl4pPr>
            <a:lvl5pPr>
              <a:defRPr b="0" i="0">
                <a:solidFill>
                  <a:srgbClr val="60604E"/>
                </a:solidFill>
                <a:latin typeface="Helvetica Neue Light"/>
                <a:cs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Helvetica Neue Light"/>
                <a:ea typeface="+mn-ea"/>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16919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8222"/>
            <a:ext cx="10972800" cy="681073"/>
          </a:xfrm>
          <a:prstGeom prst="rect">
            <a:avLst/>
          </a:prstGeom>
        </p:spPr>
        <p:txBody>
          <a:bodyPr>
            <a:noAutofit/>
          </a:bodyPr>
          <a:lstStyle>
            <a:lvl1pPr>
              <a:defRPr sz="4000" b="0" i="0" cap="small">
                <a:solidFill>
                  <a:srgbClr val="0D0D0D"/>
                </a:solidFill>
                <a:latin typeface="Helvetica Neue Light"/>
                <a:cs typeface="Helvetica Neue Light"/>
              </a:defRPr>
            </a:lvl1pPr>
          </a:lstStyle>
          <a:p>
            <a:r>
              <a:rPr lang="en-US" dirty="0"/>
              <a:t>Click to edit Master title style</a:t>
            </a:r>
          </a:p>
        </p:txBody>
      </p:sp>
      <p:sp>
        <p:nvSpPr>
          <p:cNvPr id="3" name="Content Placeholder 2"/>
          <p:cNvSpPr>
            <a:spLocks noGrp="1"/>
          </p:cNvSpPr>
          <p:nvPr>
            <p:ph idx="1"/>
          </p:nvPr>
        </p:nvSpPr>
        <p:spPr>
          <a:xfrm>
            <a:off x="609600" y="1708150"/>
            <a:ext cx="10972800" cy="4616450"/>
          </a:xfrm>
          <a:prstGeom prst="rect">
            <a:avLst/>
          </a:prstGeom>
        </p:spPr>
        <p:txBody>
          <a:bodyPr/>
          <a:lstStyle>
            <a:lvl1pPr>
              <a:defRPr sz="2800" b="0" i="0">
                <a:solidFill>
                  <a:srgbClr val="0D0D0D"/>
                </a:solidFill>
                <a:latin typeface="Helvetica Neue Light"/>
                <a:cs typeface="Helvetica Neue Light"/>
              </a:defRPr>
            </a:lvl1pPr>
            <a:lvl2pPr marL="914400" indent="-457200">
              <a:buSzPct val="75000"/>
              <a:buFont typeface="Wingdings" charset="2"/>
              <a:buChar char="§"/>
              <a:defRPr sz="2600" b="0" i="0">
                <a:solidFill>
                  <a:srgbClr val="60604E"/>
                </a:solidFill>
                <a:latin typeface="Helvetica Neue Light"/>
                <a:cs typeface="Helvetica Neue Light"/>
              </a:defRPr>
            </a:lvl2pPr>
            <a:lvl3pPr>
              <a:defRPr b="0" i="0">
                <a:solidFill>
                  <a:srgbClr val="60604E"/>
                </a:solidFill>
                <a:latin typeface="Helvetica Neue Light"/>
                <a:cs typeface="Helvetica Neue Light"/>
              </a:defRPr>
            </a:lvl3pPr>
            <a:lvl4pPr>
              <a:defRPr b="0" i="0">
                <a:solidFill>
                  <a:srgbClr val="60604E"/>
                </a:solidFill>
                <a:latin typeface="Helvetica Neue Light"/>
                <a:cs typeface="Helvetica Neue Light"/>
              </a:defRPr>
            </a:lvl4pPr>
            <a:lvl5pPr>
              <a:defRPr b="0" i="0">
                <a:solidFill>
                  <a:srgbClr val="60604E"/>
                </a:solidFill>
                <a:latin typeface="Helvetica Neue Light"/>
                <a:cs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a:xfrm>
            <a:off x="609601" y="979295"/>
            <a:ext cx="11084817" cy="503217"/>
          </a:xfrm>
          <a:prstGeom prst="rect">
            <a:avLst/>
          </a:prstGeom>
        </p:spPr>
        <p:txBody>
          <a:bodyPr>
            <a:noAutofit/>
          </a:bodyPr>
          <a:lstStyle>
            <a:lvl1pPr marL="0" indent="0" algn="ctr">
              <a:buNone/>
              <a:defRPr lang="en-US" sz="2400" b="0" i="0" kern="1200" dirty="0">
                <a:solidFill>
                  <a:schemeClr val="tx1">
                    <a:lumMod val="75000"/>
                    <a:lumOff val="25000"/>
                  </a:schemeClr>
                </a:solidFill>
                <a:latin typeface="Helvetica Neue Light"/>
                <a:ea typeface="+mn-ea"/>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315825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descr="22684 MMRF PowerPoint V2_3.jpg"/>
          <p:cNvPicPr>
            <a:picLocks noChangeAspect="1"/>
          </p:cNvPicPr>
          <p:nvPr userDrawn="1"/>
        </p:nvPicPr>
        <p:blipFill>
          <a:blip r:embed="rId2"/>
          <a:stretch>
            <a:fillRect/>
          </a:stretch>
        </p:blipFill>
        <p:spPr>
          <a:xfrm>
            <a:off x="0" y="0"/>
            <a:ext cx="12192000" cy="6858000"/>
          </a:xfrm>
          <a:prstGeom prst="rect">
            <a:avLst/>
          </a:prstGeom>
        </p:spPr>
      </p:pic>
      <p:sp>
        <p:nvSpPr>
          <p:cNvPr id="4" name="Title 7"/>
          <p:cNvSpPr>
            <a:spLocks noGrp="1"/>
          </p:cNvSpPr>
          <p:nvPr>
            <p:ph type="title" hasCustomPrompt="1"/>
          </p:nvPr>
        </p:nvSpPr>
        <p:spPr>
          <a:xfrm>
            <a:off x="943430" y="362442"/>
            <a:ext cx="7242629" cy="705596"/>
          </a:xfrm>
          <a:prstGeom prst="rect">
            <a:avLst/>
          </a:prstGeom>
        </p:spPr>
        <p:txBody>
          <a:bodyPr vert="horz" anchor="ctr"/>
          <a:lstStyle>
            <a:lvl1pPr algn="l">
              <a:defRPr sz="2800" b="0" i="0">
                <a:solidFill>
                  <a:schemeClr val="bg1"/>
                </a:solidFill>
                <a:latin typeface="Oswald Light"/>
                <a:cs typeface="Oswald Light"/>
              </a:defRPr>
            </a:lvl1pPr>
          </a:lstStyle>
          <a:p>
            <a:r>
              <a:rPr lang="en-US" dirty="0"/>
              <a:t>Section Title</a:t>
            </a:r>
          </a:p>
        </p:txBody>
      </p:sp>
      <p:sp>
        <p:nvSpPr>
          <p:cNvPr id="6" name="Text Placeholder 5"/>
          <p:cNvSpPr>
            <a:spLocks noGrp="1"/>
          </p:cNvSpPr>
          <p:nvPr>
            <p:ph type="body" sz="quarter" idx="10" hasCustomPrompt="1"/>
          </p:nvPr>
        </p:nvSpPr>
        <p:spPr>
          <a:xfrm>
            <a:off x="1839711" y="2054226"/>
            <a:ext cx="8434589" cy="4162425"/>
          </a:xfrm>
          <a:prstGeom prst="rect">
            <a:avLst/>
          </a:prstGeom>
        </p:spPr>
        <p:txBody>
          <a:bodyPr vert="horz"/>
          <a:lstStyle>
            <a:lvl1pPr>
              <a:buNone/>
              <a:defRPr b="0" i="0">
                <a:solidFill>
                  <a:schemeClr val="tx2">
                    <a:lumMod val="90000"/>
                    <a:lumOff val="10000"/>
                  </a:schemeClr>
                </a:solidFill>
                <a:latin typeface="Oswald Light"/>
                <a:cs typeface="Oswald Light"/>
              </a:defRPr>
            </a:lvl1pPr>
            <a:lvl2pPr>
              <a:buFont typeface="Arial"/>
              <a:buChar char="•"/>
              <a:defRPr b="0" i="0">
                <a:latin typeface="Oswald Light"/>
                <a:cs typeface="Oswald Light"/>
              </a:defRPr>
            </a:lvl2pPr>
            <a:lvl3pPr>
              <a:buFont typeface="Lucida Grande"/>
              <a:buChar char="-"/>
              <a:defRPr b="0" i="0">
                <a:latin typeface="Oswald Light"/>
                <a:cs typeface="Oswald Light"/>
              </a:defRPr>
            </a:lvl3pPr>
            <a:lvl4pPr>
              <a:buFont typeface="Arial"/>
              <a:buChar char="•"/>
              <a:defRPr b="0" i="0">
                <a:latin typeface="Oswald Light"/>
                <a:cs typeface="Oswald Light"/>
              </a:defRPr>
            </a:lvl4pPr>
            <a:lvl5pPr>
              <a:buFont typeface="Courier New"/>
              <a:buChar char="o"/>
              <a:defRPr b="0" i="0">
                <a:latin typeface="Oswald Light"/>
                <a:cs typeface="Oswald Light"/>
              </a:defRPr>
            </a:lvl5pPr>
          </a:lstStyle>
          <a:p>
            <a:pPr lvl="0"/>
            <a:r>
              <a:rPr lang="en-US" dirty="0"/>
              <a:t>Page Content</a:t>
            </a:r>
          </a:p>
          <a:p>
            <a:pPr lvl="1"/>
            <a:r>
              <a:rPr lang="en-US" dirty="0"/>
              <a:t>Bullet 1</a:t>
            </a:r>
          </a:p>
          <a:p>
            <a:pPr lvl="2"/>
            <a:r>
              <a:rPr lang="en-US" dirty="0"/>
              <a:t>Bullet 2</a:t>
            </a:r>
          </a:p>
          <a:p>
            <a:pPr lvl="3"/>
            <a:r>
              <a:rPr lang="en-US" dirty="0"/>
              <a:t>Bullet 3</a:t>
            </a:r>
          </a:p>
          <a:p>
            <a:pPr lvl="4"/>
            <a:r>
              <a:rPr lang="en-US" dirty="0"/>
              <a:t>Bullet 4</a:t>
            </a:r>
          </a:p>
        </p:txBody>
      </p:sp>
      <p:sp>
        <p:nvSpPr>
          <p:cNvPr id="7" name="Slide Number Placeholder 4"/>
          <p:cNvSpPr>
            <a:spLocks noGrp="1"/>
          </p:cNvSpPr>
          <p:nvPr>
            <p:ph type="sldNum" sz="quarter" idx="4"/>
          </p:nvPr>
        </p:nvSpPr>
        <p:spPr>
          <a:xfrm>
            <a:off x="354267" y="6356351"/>
            <a:ext cx="2844800" cy="365125"/>
          </a:xfrm>
          <a:prstGeom prst="rect">
            <a:avLst/>
          </a:prstGeom>
        </p:spPr>
        <p:txBody>
          <a:bodyPr vert="horz" lIns="91440" tIns="45720" rIns="91440" bIns="45720" rtlCol="0" anchor="ctr"/>
          <a:lstStyle>
            <a:lvl1pPr algn="l">
              <a:defRPr sz="1200">
                <a:solidFill>
                  <a:schemeClr val="tx1"/>
                </a:solidFill>
                <a:latin typeface="Oswald Light"/>
                <a:cs typeface="Oswald Light"/>
              </a:defRPr>
            </a:lvl1pPr>
          </a:lstStyle>
          <a:p>
            <a:fld id="{4BE4BE4D-A4E6-4940-A2DF-2A81D37A57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4421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838200" y="2438400"/>
            <a:ext cx="10515600" cy="838200"/>
          </a:xfrm>
          <a:prstGeom prst="rect">
            <a:avLst/>
          </a:prstGeom>
        </p:spPr>
        <p:txBody>
          <a:bodyPr/>
          <a:lstStyle>
            <a:lvl1pPr>
              <a:defRPr>
                <a:latin typeface="Book Antiqua" charset="0"/>
                <a:ea typeface="Book Antiqua" charset="0"/>
                <a:cs typeface="Book Antiqua" charset="0"/>
              </a:defRPr>
            </a:lvl1pPr>
          </a:lstStyle>
          <a:p>
            <a:r>
              <a:rPr lang="en-US" dirty="0"/>
              <a:t>Click to edit Master title style</a:t>
            </a:r>
          </a:p>
        </p:txBody>
      </p:sp>
      <p:sp>
        <p:nvSpPr>
          <p:cNvPr id="13" name="Content Placeholder 12"/>
          <p:cNvSpPr>
            <a:spLocks noGrp="1"/>
          </p:cNvSpPr>
          <p:nvPr>
            <p:ph sz="quarter" idx="10"/>
          </p:nvPr>
        </p:nvSpPr>
        <p:spPr>
          <a:xfrm>
            <a:off x="838200" y="3429000"/>
            <a:ext cx="10515600" cy="6858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a:t>
            </a:r>
          </a:p>
        </p:txBody>
      </p:sp>
    </p:spTree>
    <p:extLst>
      <p:ext uri="{BB962C8B-B14F-4D97-AF65-F5344CB8AC3E}">
        <p14:creationId xmlns:p14="http://schemas.microsoft.com/office/powerpoint/2010/main" val="1863597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1219200"/>
            <a:ext cx="109728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60215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2331720"/>
            <a:ext cx="4470400" cy="353568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a:xfrm>
            <a:off x="609600" y="228600"/>
            <a:ext cx="4470400" cy="202692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dirty="0"/>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0" name="Content Placeholder 13"/>
          <p:cNvSpPr>
            <a:spLocks noGrp="1"/>
          </p:cNvSpPr>
          <p:nvPr>
            <p:ph sz="quarter" idx="15"/>
          </p:nvPr>
        </p:nvSpPr>
        <p:spPr>
          <a:xfrm>
            <a:off x="5486400" y="228600"/>
            <a:ext cx="6096000" cy="5638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693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dirty="0"/>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767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1293812"/>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dirty="0"/>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1293812"/>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6"/>
          </p:nvPr>
        </p:nvSpPr>
        <p:spPr>
          <a:xfrm>
            <a:off x="604033" y="3561023"/>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3"/>
          <p:cNvSpPr>
            <a:spLocks noGrp="1"/>
          </p:cNvSpPr>
          <p:nvPr>
            <p:ph sz="quarter" idx="17"/>
          </p:nvPr>
        </p:nvSpPr>
        <p:spPr>
          <a:xfrm>
            <a:off x="6299200" y="3561023"/>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862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609600"/>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609600"/>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6"/>
          </p:nvPr>
        </p:nvSpPr>
        <p:spPr>
          <a:xfrm>
            <a:off x="604033" y="3125788"/>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3"/>
          <p:cNvSpPr>
            <a:spLocks noGrp="1"/>
          </p:cNvSpPr>
          <p:nvPr>
            <p:ph sz="quarter" idx="17"/>
          </p:nvPr>
        </p:nvSpPr>
        <p:spPr>
          <a:xfrm>
            <a:off x="6299200" y="3125788"/>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99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1293812"/>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ctr">
              <a:defRPr sz="4000" b="1" i="0">
                <a:solidFill>
                  <a:srgbClr val="000000"/>
                </a:solidFill>
                <a:latin typeface="Palatino Linotype"/>
                <a:cs typeface="Palatino Linotype"/>
              </a:defRPr>
            </a:lvl1pPr>
          </a:lstStyle>
          <a:p>
            <a:r>
              <a:rPr lang="en-US" dirty="0"/>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1293812"/>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6"/>
          </p:nvPr>
        </p:nvSpPr>
        <p:spPr>
          <a:xfrm>
            <a:off x="604033" y="3561023"/>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3"/>
          <p:cNvSpPr>
            <a:spLocks noGrp="1"/>
          </p:cNvSpPr>
          <p:nvPr>
            <p:ph sz="quarter" idx="17"/>
          </p:nvPr>
        </p:nvSpPr>
        <p:spPr>
          <a:xfrm>
            <a:off x="6299200" y="3561023"/>
            <a:ext cx="5283200" cy="2211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849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609600"/>
            <a:ext cx="5283200" cy="5050473"/>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609600"/>
            <a:ext cx="5283200" cy="5050473"/>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0889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 name="Content Placeholder 13"/>
          <p:cNvSpPr>
            <a:spLocks noGrp="1"/>
          </p:cNvSpPr>
          <p:nvPr>
            <p:ph sz="quarter" idx="15"/>
          </p:nvPr>
        </p:nvSpPr>
        <p:spPr>
          <a:xfrm>
            <a:off x="609600" y="1066800"/>
            <a:ext cx="10972800" cy="48006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7240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 name="Content Placeholder 13"/>
          <p:cNvSpPr>
            <a:spLocks noGrp="1"/>
          </p:cNvSpPr>
          <p:nvPr>
            <p:ph sz="quarter" idx="15"/>
          </p:nvPr>
        </p:nvSpPr>
        <p:spPr>
          <a:xfrm>
            <a:off x="609600" y="1066800"/>
            <a:ext cx="10972800" cy="48006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57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 name="Content Placeholder 13"/>
          <p:cNvSpPr>
            <a:spLocks noGrp="1"/>
          </p:cNvSpPr>
          <p:nvPr>
            <p:ph sz="quarter" idx="15"/>
          </p:nvPr>
        </p:nvSpPr>
        <p:spPr>
          <a:xfrm>
            <a:off x="609600" y="1066800"/>
            <a:ext cx="10972800" cy="48006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Tree>
    <p:extLst>
      <p:ext uri="{BB962C8B-B14F-4D97-AF65-F5344CB8AC3E}">
        <p14:creationId xmlns:p14="http://schemas.microsoft.com/office/powerpoint/2010/main" val="1476816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04033" y="11430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4"/>
          </p:nvPr>
        </p:nvSpPr>
        <p:spPr>
          <a:xfrm>
            <a:off x="6299200" y="11430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4" name="Content Placeholder 13"/>
          <p:cNvSpPr>
            <a:spLocks noGrp="1"/>
          </p:cNvSpPr>
          <p:nvPr>
            <p:ph sz="quarter" idx="15"/>
          </p:nvPr>
        </p:nvSpPr>
        <p:spPr>
          <a:xfrm>
            <a:off x="604033" y="35052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5" name="Content Placeholder 13"/>
          <p:cNvSpPr>
            <a:spLocks noGrp="1"/>
          </p:cNvSpPr>
          <p:nvPr>
            <p:ph sz="quarter" idx="16"/>
          </p:nvPr>
        </p:nvSpPr>
        <p:spPr>
          <a:xfrm>
            <a:off x="6299200" y="35052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85402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04033"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3"/>
          <p:cNvSpPr>
            <a:spLocks noGrp="1"/>
          </p:cNvSpPr>
          <p:nvPr>
            <p:ph sz="quarter" idx="15"/>
          </p:nvPr>
        </p:nvSpPr>
        <p:spPr>
          <a:xfrm>
            <a:off x="6299200"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039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04033"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3"/>
          <p:cNvSpPr>
            <a:spLocks noGrp="1"/>
          </p:cNvSpPr>
          <p:nvPr>
            <p:ph sz="quarter" idx="14"/>
          </p:nvPr>
        </p:nvSpPr>
        <p:spPr>
          <a:xfrm>
            <a:off x="6299200" y="1293812"/>
            <a:ext cx="5283200" cy="21351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0" name="Content Placeholder 13"/>
          <p:cNvSpPr>
            <a:spLocks noGrp="1"/>
          </p:cNvSpPr>
          <p:nvPr>
            <p:ph sz="quarter" idx="16"/>
          </p:nvPr>
        </p:nvSpPr>
        <p:spPr>
          <a:xfrm>
            <a:off x="6299200" y="35814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15778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 name="Title 14"/>
          <p:cNvSpPr>
            <a:spLocks noGrp="1"/>
          </p:cNvSpPr>
          <p:nvPr>
            <p:ph type="title"/>
          </p:nvPr>
        </p:nvSpPr>
        <p:spPr>
          <a:xfrm>
            <a:off x="609600" y="228600"/>
            <a:ext cx="10972800" cy="685800"/>
          </a:xfrm>
          <a:prstGeom prst="rect">
            <a:avLst/>
          </a:prstGeom>
        </p:spPr>
        <p:txBody>
          <a:bodyPr anchor="ctr">
            <a:normAutofit/>
          </a:bodyPr>
          <a:lstStyle>
            <a:lvl1pPr algn="ctr">
              <a:defRPr sz="4000" b="1" i="0">
                <a:solidFill>
                  <a:srgbClr val="FFC000"/>
                </a:solidFill>
                <a:latin typeface="Palatino Linotype"/>
                <a:cs typeface="Palatino Linotype"/>
              </a:defRPr>
            </a:lvl1pPr>
          </a:lstStyle>
          <a:p>
            <a:r>
              <a:rPr lang="en-US" dirty="0"/>
              <a:t>Click to edit Master title style</a:t>
            </a:r>
          </a:p>
        </p:txBody>
      </p:sp>
      <p:sp>
        <p:nvSpPr>
          <p:cNvPr id="6" name="Content Placeholder 13"/>
          <p:cNvSpPr>
            <a:spLocks noGrp="1"/>
          </p:cNvSpPr>
          <p:nvPr>
            <p:ph sz="quarter" idx="13"/>
          </p:nvPr>
        </p:nvSpPr>
        <p:spPr>
          <a:xfrm>
            <a:off x="6197600" y="1293812"/>
            <a:ext cx="5283200" cy="44973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3"/>
          <p:cNvSpPr>
            <a:spLocks noGrp="1"/>
          </p:cNvSpPr>
          <p:nvPr>
            <p:ph sz="quarter" idx="14"/>
          </p:nvPr>
        </p:nvSpPr>
        <p:spPr>
          <a:xfrm>
            <a:off x="711200" y="1293812"/>
            <a:ext cx="5283200" cy="2135188"/>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6"/>
          </p:nvPr>
        </p:nvSpPr>
        <p:spPr>
          <a:xfrm>
            <a:off x="711200" y="3581400"/>
            <a:ext cx="5283200" cy="2209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0259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609600"/>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609600"/>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6"/>
          </p:nvPr>
        </p:nvSpPr>
        <p:spPr>
          <a:xfrm>
            <a:off x="604033" y="3125788"/>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3"/>
          <p:cNvSpPr>
            <a:spLocks noGrp="1"/>
          </p:cNvSpPr>
          <p:nvPr>
            <p:ph sz="quarter" idx="17"/>
          </p:nvPr>
        </p:nvSpPr>
        <p:spPr>
          <a:xfrm>
            <a:off x="6299200" y="3125788"/>
            <a:ext cx="5283200" cy="25908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70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4033" y="609600"/>
            <a:ext cx="5283200" cy="5050473"/>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r>
              <a:rPr lang="en-US">
                <a:solidFill>
                  <a:prstClr val="white"/>
                </a:solidFill>
              </a:rPr>
              <a:t>11</a:t>
            </a:r>
            <a:endParaRPr lang="en-US" dirty="0">
              <a:solidFill>
                <a:prstClr val="white"/>
              </a:solidFill>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533400" y="6172200"/>
            <a:ext cx="2072640" cy="426720"/>
          </a:xfrm>
          <a:prstGeom prst="rect">
            <a:avLst/>
          </a:prstGeom>
        </p:spPr>
      </p:pic>
      <p:sp>
        <p:nvSpPr>
          <p:cNvPr id="12" name="Content Placeholder 13"/>
          <p:cNvSpPr>
            <a:spLocks noGrp="1"/>
          </p:cNvSpPr>
          <p:nvPr>
            <p:ph sz="quarter" idx="15"/>
          </p:nvPr>
        </p:nvSpPr>
        <p:spPr>
          <a:xfrm>
            <a:off x="6299200" y="609600"/>
            <a:ext cx="5283200" cy="5050473"/>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44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Content Placeholder 13"/>
          <p:cNvSpPr>
            <a:spLocks noGrp="1"/>
          </p:cNvSpPr>
          <p:nvPr>
            <p:ph sz="quarter" idx="15"/>
          </p:nvPr>
        </p:nvSpPr>
        <p:spPr>
          <a:xfrm>
            <a:off x="609600" y="1066800"/>
            <a:ext cx="10972800" cy="48006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48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Content Placeholder 13"/>
          <p:cNvSpPr>
            <a:spLocks noGrp="1"/>
          </p:cNvSpPr>
          <p:nvPr>
            <p:ph sz="quarter" idx="15"/>
          </p:nvPr>
        </p:nvSpPr>
        <p:spPr>
          <a:xfrm>
            <a:off x="609600" y="1066800"/>
            <a:ext cx="10972800" cy="48006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28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emf"/><Relationship Id="rId2" Type="http://schemas.openxmlformats.org/officeDocument/2006/relationships/slideLayout" Target="../slideLayouts/slideLayout45.xml"/><Relationship Id="rId16" Type="http://schemas.openxmlformats.org/officeDocument/2006/relationships/image" Target="../media/image1.emf"/><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p:cNvCxnSpPr/>
          <p:nvPr/>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668000" y="228600"/>
            <a:ext cx="1219200" cy="914400"/>
          </a:xfrm>
          <a:prstGeom prst="rect">
            <a:avLst/>
          </a:prstGeom>
        </p:spPr>
      </p:pic>
      <p:pic>
        <p:nvPicPr>
          <p:cNvPr id="7" name="Picture 6" descr="Keck School of Medicine Lockups white gold CMYK_2lines.eps"/>
          <p:cNvPicPr>
            <a:picLocks noChangeAspect="1"/>
          </p:cNvPicPr>
          <p:nvPr/>
        </p:nvPicPr>
        <p:blipFill>
          <a:blip r:embed="rId17"/>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1135952426"/>
      </p:ext>
    </p:extLst>
  </p:cSld>
  <p:clrMap bg1="dk1" tx1="lt1" bg2="dk2" tx2="lt2" accent1="accent1" accent2="accent2" accent3="accent3" accent4="accent4" accent5="accent5" accent6="accent6" hlink="hlink" folHlink="folHlink"/>
  <p:sldLayoutIdLst>
    <p:sldLayoutId id="2147483652" r:id="rId1"/>
    <p:sldLayoutId id="2147483651" r:id="rId2"/>
    <p:sldLayoutId id="2147483668" r:id="rId3"/>
    <p:sldLayoutId id="2147483661" r:id="rId4"/>
    <p:sldLayoutId id="2147483672" r:id="rId5"/>
    <p:sldLayoutId id="2147483673" r:id="rId6"/>
    <p:sldLayoutId id="2147483674" r:id="rId7"/>
    <p:sldLayoutId id="2147483654" r:id="rId8"/>
    <p:sldLayoutId id="2147483675" r:id="rId9"/>
    <p:sldLayoutId id="2147483671" r:id="rId10"/>
    <p:sldLayoutId id="2147483669" r:id="rId11"/>
    <p:sldLayoutId id="2147483670" r:id="rId12"/>
    <p:sldLayoutId id="2147483676" r:id="rId13"/>
    <p:sldLayoutId id="2147483677" r:id="rId14"/>
  </p:sldLayoutIdLst>
  <p:hf hdr="0" dt="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10" name="Straight Connector 9"/>
          <p:cNvCxnSpPr/>
          <p:nvPr/>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68000" y="228600"/>
            <a:ext cx="1219200" cy="914400"/>
          </a:xfrm>
          <a:prstGeom prst="rect">
            <a:avLst/>
          </a:prstGeom>
        </p:spPr>
      </p:pic>
      <p:pic>
        <p:nvPicPr>
          <p:cNvPr id="7" name="Picture 6" descr="Keck School of Medicine Lockups white gold CMYK_2lines.eps"/>
          <p:cNvPicPr>
            <a:picLocks noChangeAspect="1"/>
          </p:cNvPicPr>
          <p:nvPr/>
        </p:nvPicPr>
        <p:blipFill>
          <a:blip r:embed="rId5"/>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3821811796"/>
      </p:ext>
    </p:extLst>
  </p:cSld>
  <p:clrMap bg1="dk1" tx1="lt1" bg2="dk2" tx2="lt2" accent1="accent1" accent2="accent2" accent3="accent3" accent4="accent4" accent5="accent5" accent6="accent6" hlink="hlink" folHlink="folHlink"/>
  <p:sldLayoutIdLst>
    <p:sldLayoutId id="2147483660" r:id="rId1"/>
    <p:sldLayoutId id="2147483667" r:id="rId2"/>
  </p:sldLayoutIdLst>
  <p:hf sldNum="0" hdr="0" dt="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creen shot 2013-02-18 at 9.54.21 AM.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 y="16934"/>
            <a:ext cx="4758868" cy="230832"/>
          </a:xfrm>
          <a:prstGeom prst="rect">
            <a:avLst/>
          </a:prstGeom>
          <a:noFill/>
        </p:spPr>
        <p:txBody>
          <a:bodyPr wrap="square" rtlCol="0">
            <a:spAutoFit/>
          </a:bodyPr>
          <a:lstStyle/>
          <a:p>
            <a:r>
              <a:rPr lang="en-US" sz="900" dirty="0">
                <a:solidFill>
                  <a:prstClr val="white"/>
                </a:solidFill>
              </a:rPr>
              <a:t>    Translational Genomics Research Institute  |  www.tgen.org</a:t>
            </a:r>
          </a:p>
        </p:txBody>
      </p:sp>
      <p:pic>
        <p:nvPicPr>
          <p:cNvPr id="12" name="Picture 11" descr="TGen_4c_LOGO.ai"/>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786533" y="6363032"/>
            <a:ext cx="1405467" cy="494968"/>
          </a:xfrm>
          <a:prstGeom prst="rect">
            <a:avLst/>
          </a:prstGeom>
        </p:spPr>
      </p:pic>
    </p:spTree>
    <p:extLst>
      <p:ext uri="{BB962C8B-B14F-4D97-AF65-F5344CB8AC3E}">
        <p14:creationId xmlns:p14="http://schemas.microsoft.com/office/powerpoint/2010/main" val="18589718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10" name="Straight Connector 9"/>
          <p:cNvCxnSpPr/>
          <p:nvPr/>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668000" y="228600"/>
            <a:ext cx="1219200" cy="914400"/>
          </a:xfrm>
          <a:prstGeom prst="rect">
            <a:avLst/>
          </a:prstGeom>
        </p:spPr>
      </p:pic>
      <p:pic>
        <p:nvPicPr>
          <p:cNvPr id="7" name="Picture 6" descr="Keck School of Medicine Lockups white gold CMYK_2lines.eps"/>
          <p:cNvPicPr>
            <a:picLocks noChangeAspect="1"/>
          </p:cNvPicPr>
          <p:nvPr/>
        </p:nvPicPr>
        <p:blipFill>
          <a:blip r:embed="rId17"/>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190920953"/>
      </p:ext>
    </p:extLst>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hdr="0" dt="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8.jpeg"/><Relationship Id="rId5" Type="http://schemas.openxmlformats.org/officeDocument/2006/relationships/image" Target="../media/image33.jpeg"/><Relationship Id="rId10" Type="http://schemas.openxmlformats.org/officeDocument/2006/relationships/image" Target="../media/image23.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tiff"/></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tiff"/></Relationships>
</file>

<file path=ppt/slides/_rels/slide2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123825" y="4883910"/>
            <a:ext cx="6172577" cy="1157661"/>
          </a:xfrm>
        </p:spPr>
        <p:txBody>
          <a:bodyPr/>
          <a:lstStyle/>
          <a:p>
            <a:pPr marL="0" indent="0" algn="ctr">
              <a:buNone/>
            </a:pPr>
            <a:r>
              <a:rPr lang="en-US" sz="1800" dirty="0">
                <a:latin typeface="Avenir Book" charset="0"/>
                <a:ea typeface="Avenir Book" charset="0"/>
                <a:cs typeface="Avenir Book" charset="0"/>
              </a:rPr>
              <a:t>John D. Carpten, Ph.D.</a:t>
            </a:r>
          </a:p>
          <a:p>
            <a:pPr marL="0" indent="0" algn="ctr">
              <a:buNone/>
            </a:pPr>
            <a:r>
              <a:rPr lang="en-US" sz="1800" dirty="0">
                <a:latin typeface="Avenir Book" charset="0"/>
                <a:ea typeface="Avenir Book" charset="0"/>
                <a:cs typeface="Avenir Book" charset="0"/>
              </a:rPr>
              <a:t>Founding Chair, Department of Translational Genomics</a:t>
            </a:r>
          </a:p>
          <a:p>
            <a:pPr marL="0" indent="0" algn="ctr">
              <a:buNone/>
            </a:pPr>
            <a:r>
              <a:rPr lang="en-US" sz="1800" dirty="0">
                <a:latin typeface="Avenir Book" charset="0"/>
                <a:ea typeface="Avenir Book" charset="0"/>
                <a:cs typeface="Avenir Book" charset="0"/>
              </a:rPr>
              <a:t>Director, USC Institute for Translational Genomics</a:t>
            </a:r>
          </a:p>
        </p:txBody>
      </p:sp>
      <p:grpSp>
        <p:nvGrpSpPr>
          <p:cNvPr id="15" name="Group 14"/>
          <p:cNvGrpSpPr/>
          <p:nvPr/>
        </p:nvGrpSpPr>
        <p:grpSpPr>
          <a:xfrm>
            <a:off x="4291171" y="1326520"/>
            <a:ext cx="3546544" cy="3408077"/>
            <a:chOff x="5625936" y="848544"/>
            <a:chExt cx="3359301" cy="3359301"/>
          </a:xfrm>
          <a:effectLst>
            <a:outerShdw blurRad="50800" dist="38100" dir="8100000" algn="tr" rotWithShape="0">
              <a:prstClr val="black">
                <a:alpha val="40000"/>
              </a:prstClr>
            </a:outerShdw>
          </a:effectLst>
        </p:grpSpPr>
        <p:pic>
          <p:nvPicPr>
            <p:cNvPr id="16" name="Picture 15" descr="trent-1.mel.circos.trial2.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625936" y="848544"/>
              <a:ext cx="3359301" cy="3359301"/>
            </a:xfrm>
            <a:prstGeom prst="ellipse">
              <a:avLst/>
            </a:prstGeom>
            <a:ln>
              <a:noFill/>
            </a:ln>
            <a:effectLst>
              <a:softEdge rad="112500"/>
            </a:effectLst>
            <a:scene3d>
              <a:camera prst="orthographicFront"/>
              <a:lightRig rig="threePt" dir="t"/>
            </a:scene3d>
            <a:sp3d>
              <a:bevelT/>
              <a:bevelB w="0" h="0"/>
            </a:sp3d>
          </p:spPr>
        </p:pic>
        <p:pic>
          <p:nvPicPr>
            <p:cNvPr id="17" name="Picture 16" descr="huma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749" y="1242698"/>
              <a:ext cx="2437354" cy="2495733"/>
            </a:xfrm>
            <a:prstGeom prst="ellipse">
              <a:avLst/>
            </a:prstGeom>
            <a:ln>
              <a:noFill/>
            </a:ln>
            <a:effectLst>
              <a:softEdge rad="112500"/>
            </a:effectLst>
            <a:scene3d>
              <a:camera prst="orthographicFront"/>
              <a:lightRig rig="threePt" dir="t"/>
            </a:scene3d>
            <a:sp3d>
              <a:bevelB w="0" h="0"/>
            </a:sp3d>
          </p:spPr>
        </p:pic>
        <p:pic>
          <p:nvPicPr>
            <p:cNvPr id="18" name="Picture 17" descr="helix.tiff"/>
            <p:cNvPicPr>
              <a:picLocks noChangeAspect="1"/>
            </p:cNvPicPr>
            <p:nvPr/>
          </p:nvPicPr>
          <p:blipFill>
            <a:blip r:embed="rId4">
              <a:alphaModFix amt="47000"/>
              <a:extLst>
                <a:ext uri="{28A0092B-C50C-407E-A947-70E740481C1C}">
                  <a14:useLocalDpi xmlns:a14="http://schemas.microsoft.com/office/drawing/2010/main" val="0"/>
                </a:ext>
              </a:extLst>
            </a:blip>
            <a:stretch>
              <a:fillRect/>
            </a:stretch>
          </p:blipFill>
          <p:spPr>
            <a:xfrm>
              <a:off x="6323446" y="1446295"/>
              <a:ext cx="2040257" cy="2120337"/>
            </a:xfrm>
            <a:prstGeom prst="ellipse">
              <a:avLst/>
            </a:prstGeom>
            <a:ln>
              <a:noFill/>
            </a:ln>
            <a:effectLst>
              <a:softEdge rad="112500"/>
            </a:effectLst>
            <a:scene3d>
              <a:camera prst="orthographicFront"/>
              <a:lightRig rig="threePt" dir="t"/>
            </a:scene3d>
            <a:sp3d>
              <a:bevelB w="0" h="0"/>
            </a:sp3d>
          </p:spPr>
        </p:pic>
      </p:grpSp>
      <p:sp>
        <p:nvSpPr>
          <p:cNvPr id="19" name="Rectangle 9"/>
          <p:cNvSpPr>
            <a:spLocks noChangeArrowheads="1"/>
          </p:cNvSpPr>
          <p:nvPr/>
        </p:nvSpPr>
        <p:spPr bwMode="auto">
          <a:xfrm>
            <a:off x="1977044" y="220580"/>
            <a:ext cx="8466137" cy="954107"/>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p>
            <a:pPr algn="ctr">
              <a:spcBef>
                <a:spcPct val="50000"/>
              </a:spcBef>
            </a:pPr>
            <a:r>
              <a:rPr lang="en-US" sz="2800" b="1" i="1" dirty="0">
                <a:solidFill>
                  <a:schemeClr val="bg1"/>
                </a:solidFill>
                <a:latin typeface="Avenir Book" charset="0"/>
                <a:ea typeface="Avenir Book" charset="0"/>
                <a:cs typeface="Avenir Book" charset="0"/>
              </a:rPr>
              <a:t>Towards Understanding the Impact of Diversity in Cancer Genome Science</a:t>
            </a:r>
            <a:endParaRPr lang="en-US" sz="2800" b="1" dirty="0">
              <a:solidFill>
                <a:schemeClr val="bg1"/>
              </a:solidFill>
              <a:latin typeface="Avenir Book" charset="0"/>
              <a:ea typeface="Avenir Book" charset="0"/>
              <a:cs typeface="Avenir Book" charset="0"/>
            </a:endParaRPr>
          </a:p>
        </p:txBody>
      </p:sp>
      <p:sp>
        <p:nvSpPr>
          <p:cNvPr id="8" name="TextBox 7">
            <a:extLst>
              <a:ext uri="{FF2B5EF4-FFF2-40B4-BE49-F238E27FC236}">
                <a16:creationId xmlns:a16="http://schemas.microsoft.com/office/drawing/2014/main" id="{23FF11B8-370C-534C-ACF0-86BA68FB39A8}"/>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323832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45272968"/>
              </p:ext>
            </p:extLst>
          </p:nvPr>
        </p:nvGraphicFramePr>
        <p:xfrm>
          <a:off x="143219" y="936435"/>
          <a:ext cx="11931268" cy="4959574"/>
        </p:xfrm>
        <a:graphic>
          <a:graphicData uri="http://schemas.openxmlformats.org/drawingml/2006/table">
            <a:tbl>
              <a:tblPr bandRow="1">
                <a:tableStyleId>{37CE84F3-28C3-443E-9E96-99CF82512B78}</a:tableStyleId>
              </a:tblPr>
              <a:tblGrid>
                <a:gridCol w="11931268">
                  <a:extLst>
                    <a:ext uri="{9D8B030D-6E8A-4147-A177-3AD203B41FA5}">
                      <a16:colId xmlns:a16="http://schemas.microsoft.com/office/drawing/2014/main" val="20000"/>
                    </a:ext>
                  </a:extLst>
                </a:gridCol>
              </a:tblGrid>
              <a:tr h="49595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17"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18" name="Rectangle 17"/>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13" y="1813701"/>
            <a:ext cx="8610772" cy="3896605"/>
          </a:xfrm>
          <a:prstGeom prst="rect">
            <a:avLst/>
          </a:prstGeom>
        </p:spPr>
      </p:pic>
      <p:sp>
        <p:nvSpPr>
          <p:cNvPr id="7" name="Rectangle 6"/>
          <p:cNvSpPr/>
          <p:nvPr/>
        </p:nvSpPr>
        <p:spPr>
          <a:xfrm>
            <a:off x="2869623" y="1008023"/>
            <a:ext cx="5838949" cy="369332"/>
          </a:xfrm>
          <a:prstGeom prst="rect">
            <a:avLst/>
          </a:prstGeom>
        </p:spPr>
        <p:txBody>
          <a:bodyPr wrap="square">
            <a:spAutoFit/>
          </a:bodyPr>
          <a:lstStyle/>
          <a:p>
            <a:r>
              <a:rPr lang="en-US" b="1" dirty="0">
                <a:solidFill>
                  <a:schemeClr val="bg1"/>
                </a:solidFill>
                <a:latin typeface="Avenir Heavy" charset="0"/>
                <a:ea typeface="Avenir Heavy" charset="0"/>
                <a:cs typeface="Avenir Heavy" charset="0"/>
              </a:rPr>
              <a:t>The Molecular Taxonomy of Primary Prostate Cancer</a:t>
            </a:r>
          </a:p>
        </p:txBody>
      </p:sp>
      <p:sp>
        <p:nvSpPr>
          <p:cNvPr id="8" name="Rectangle 7"/>
          <p:cNvSpPr/>
          <p:nvPr/>
        </p:nvSpPr>
        <p:spPr>
          <a:xfrm>
            <a:off x="3312596" y="1415767"/>
            <a:ext cx="4953001" cy="338554"/>
          </a:xfrm>
          <a:prstGeom prst="rect">
            <a:avLst/>
          </a:prstGeom>
        </p:spPr>
        <p:txBody>
          <a:bodyPr wrap="square">
            <a:spAutoFit/>
          </a:bodyPr>
          <a:lstStyle/>
          <a:p>
            <a:r>
              <a:rPr lang="en-US" sz="1600">
                <a:solidFill>
                  <a:schemeClr val="bg1"/>
                </a:solidFill>
                <a:latin typeface="Avenir Book" charset="0"/>
                <a:ea typeface="Avenir Book" charset="0"/>
                <a:cs typeface="Avenir Book" charset="0"/>
              </a:rPr>
              <a:t>The Cancer Genome Atlas Research Network</a:t>
            </a:r>
          </a:p>
        </p:txBody>
      </p:sp>
      <p:sp>
        <p:nvSpPr>
          <p:cNvPr id="10" name="Rectangle 9"/>
          <p:cNvSpPr/>
          <p:nvPr/>
        </p:nvSpPr>
        <p:spPr>
          <a:xfrm>
            <a:off x="3145972" y="2663219"/>
            <a:ext cx="5987143" cy="1200329"/>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marL="285750" indent="-285750">
              <a:buFont typeface="Arial" charset="0"/>
              <a:buChar char="•"/>
            </a:pPr>
            <a:r>
              <a:rPr lang="en-US" dirty="0">
                <a:solidFill>
                  <a:schemeClr val="bg1"/>
                </a:solidFill>
                <a:latin typeface="Avenir Book" charset="0"/>
                <a:ea typeface="Avenir Book" charset="0"/>
                <a:cs typeface="Avenir Book" charset="0"/>
              </a:rPr>
              <a:t>Comprehensive molecular analysis of 333 primary prostate carcinomas.</a:t>
            </a:r>
          </a:p>
          <a:p>
            <a:pPr marL="285750" indent="-285750">
              <a:buFont typeface="Arial" charset="0"/>
              <a:buChar char="•"/>
            </a:pPr>
            <a:endParaRPr lang="en-US" dirty="0">
              <a:solidFill>
                <a:schemeClr val="bg1"/>
              </a:solidFill>
              <a:latin typeface="Avenir Book" charset="0"/>
              <a:ea typeface="Avenir Book" charset="0"/>
              <a:cs typeface="Avenir Book" charset="0"/>
            </a:endParaRPr>
          </a:p>
          <a:p>
            <a:pPr marL="285750" indent="-285750">
              <a:buFont typeface="Arial" charset="0"/>
              <a:buChar char="•"/>
            </a:pPr>
            <a:r>
              <a:rPr lang="en-US" dirty="0">
                <a:solidFill>
                  <a:schemeClr val="bg1"/>
                </a:solidFill>
                <a:latin typeface="Avenir Book" charset="0"/>
                <a:ea typeface="Avenir Book" charset="0"/>
                <a:cs typeface="Avenir Book" charset="0"/>
              </a:rPr>
              <a:t>~25 were from African American men!</a:t>
            </a:r>
          </a:p>
        </p:txBody>
      </p:sp>
      <p:sp>
        <p:nvSpPr>
          <p:cNvPr id="19" name="TextBox 18"/>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7775727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10" name="Rectangle 9"/>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03" y="916792"/>
            <a:ext cx="5230897" cy="2375048"/>
          </a:xfrm>
          <a:prstGeom prst="rect">
            <a:avLst/>
          </a:prstGeom>
        </p:spPr>
      </p:pic>
      <p:sp>
        <p:nvSpPr>
          <p:cNvPr id="3" name="TextBox 2"/>
          <p:cNvSpPr txBox="1"/>
          <p:nvPr/>
        </p:nvSpPr>
        <p:spPr>
          <a:xfrm>
            <a:off x="0" y="5652347"/>
            <a:ext cx="3756156" cy="276999"/>
          </a:xfrm>
          <a:prstGeom prst="rect">
            <a:avLst/>
          </a:prstGeom>
          <a:noFill/>
        </p:spPr>
        <p:txBody>
          <a:bodyPr wrap="none" rtlCol="0">
            <a:spAutoFit/>
          </a:bodyPr>
          <a:lstStyle/>
          <a:p>
            <a:r>
              <a:rPr lang="it-IT" sz="1200" dirty="0">
                <a:solidFill>
                  <a:schemeClr val="bg1"/>
                </a:solidFill>
                <a:latin typeface="Avenir Book" charset="0"/>
                <a:ea typeface="Avenir Book" charset="0"/>
                <a:cs typeface="Avenir Book" charset="0"/>
              </a:rPr>
              <a:t>Huang et al., </a:t>
            </a:r>
            <a:r>
              <a:rPr lang="it-IT" sz="1200" i="1" dirty="0" err="1">
                <a:solidFill>
                  <a:schemeClr val="bg1"/>
                </a:solidFill>
                <a:latin typeface="Avenir Book" charset="0"/>
                <a:ea typeface="Avenir Book" charset="0"/>
                <a:cs typeface="Avenir Book" charset="0"/>
              </a:rPr>
              <a:t>Cancer</a:t>
            </a:r>
            <a:r>
              <a:rPr lang="it-IT" sz="1200" i="1" dirty="0">
                <a:solidFill>
                  <a:schemeClr val="bg1"/>
                </a:solidFill>
                <a:latin typeface="Avenir Book" charset="0"/>
                <a:ea typeface="Avenir Book" charset="0"/>
                <a:cs typeface="Avenir Book" charset="0"/>
              </a:rPr>
              <a:t> </a:t>
            </a:r>
            <a:r>
              <a:rPr lang="it-IT" sz="1200" i="1" dirty="0" err="1">
                <a:solidFill>
                  <a:schemeClr val="bg1"/>
                </a:solidFill>
                <a:latin typeface="Avenir Book" charset="0"/>
                <a:ea typeface="Avenir Book" charset="0"/>
                <a:cs typeface="Avenir Book" charset="0"/>
              </a:rPr>
              <a:t>Discovery</a:t>
            </a:r>
            <a:r>
              <a:rPr lang="it-IT" sz="1200" dirty="0">
                <a:solidFill>
                  <a:schemeClr val="bg1"/>
                </a:solidFill>
                <a:latin typeface="Avenir Book" charset="0"/>
                <a:ea typeface="Avenir Book" charset="0"/>
                <a:cs typeface="Avenir Book" charset="0"/>
              </a:rPr>
              <a:t>, 2017, 7(9):973-983. </a:t>
            </a:r>
            <a:endParaRPr lang="en-US" sz="1200" dirty="0">
              <a:solidFill>
                <a:schemeClr val="bg1"/>
              </a:solidFill>
              <a:latin typeface="Avenir Book" charset="0"/>
              <a:ea typeface="Avenir Book" charset="0"/>
              <a:cs typeface="Avenir Book"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204" y="0"/>
            <a:ext cx="1404796" cy="1930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571" y="0"/>
            <a:ext cx="1258642" cy="1947333"/>
          </a:xfrm>
          <a:prstGeom prst="rect">
            <a:avLst/>
          </a:prstGeom>
        </p:spPr>
      </p:pic>
      <p:sp>
        <p:nvSpPr>
          <p:cNvPr id="13" name="TextBox 12"/>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grpSp>
        <p:nvGrpSpPr>
          <p:cNvPr id="9" name="Group 8">
            <a:extLst>
              <a:ext uri="{FF2B5EF4-FFF2-40B4-BE49-F238E27FC236}">
                <a16:creationId xmlns:a16="http://schemas.microsoft.com/office/drawing/2014/main" id="{3F755042-99CD-AC44-83CC-B051034036BC}"/>
              </a:ext>
            </a:extLst>
          </p:cNvPr>
          <p:cNvGrpSpPr/>
          <p:nvPr/>
        </p:nvGrpSpPr>
        <p:grpSpPr>
          <a:xfrm>
            <a:off x="0" y="3377900"/>
            <a:ext cx="5160085" cy="2335605"/>
            <a:chOff x="0" y="982980"/>
            <a:chExt cx="9144000" cy="4665980"/>
          </a:xfrm>
        </p:grpSpPr>
        <p:pic>
          <p:nvPicPr>
            <p:cNvPr id="11" name="Picture 10">
              <a:extLst>
                <a:ext uri="{FF2B5EF4-FFF2-40B4-BE49-F238E27FC236}">
                  <a16:creationId xmlns:a16="http://schemas.microsoft.com/office/drawing/2014/main" id="{ACEC1C63-10A4-D846-8423-F2A65B8C8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2980"/>
              <a:ext cx="9144000" cy="4633069"/>
            </a:xfrm>
            <a:prstGeom prst="rect">
              <a:avLst/>
            </a:prstGeom>
          </p:spPr>
        </p:pic>
        <p:sp>
          <p:nvSpPr>
            <p:cNvPr id="12" name="Rectangle 11">
              <a:extLst>
                <a:ext uri="{FF2B5EF4-FFF2-40B4-BE49-F238E27FC236}">
                  <a16:creationId xmlns:a16="http://schemas.microsoft.com/office/drawing/2014/main" id="{4988A899-5BB1-4E4E-B905-0EB1D9D2DEF2}"/>
                </a:ext>
              </a:extLst>
            </p:cNvPr>
            <p:cNvSpPr/>
            <p:nvPr/>
          </p:nvSpPr>
          <p:spPr>
            <a:xfrm>
              <a:off x="1503680" y="5364480"/>
              <a:ext cx="6096000" cy="2844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B81C524B-E83C-7B48-A5BB-7120F4D216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5186" y="3005876"/>
            <a:ext cx="4334734" cy="2503682"/>
          </a:xfrm>
          <a:prstGeom prst="rect">
            <a:avLst/>
          </a:prstGeom>
        </p:spPr>
      </p:pic>
      <p:sp>
        <p:nvSpPr>
          <p:cNvPr id="15" name="TextBox 14">
            <a:extLst>
              <a:ext uri="{FF2B5EF4-FFF2-40B4-BE49-F238E27FC236}">
                <a16:creationId xmlns:a16="http://schemas.microsoft.com/office/drawing/2014/main" id="{FD62D6FC-FAB1-A043-9536-DCFE184932F5}"/>
              </a:ext>
            </a:extLst>
          </p:cNvPr>
          <p:cNvSpPr txBox="1"/>
          <p:nvPr/>
        </p:nvSpPr>
        <p:spPr>
          <a:xfrm>
            <a:off x="6307566" y="5475642"/>
            <a:ext cx="5740997" cy="523220"/>
          </a:xfrm>
          <a:prstGeom prst="rect">
            <a:avLst/>
          </a:prstGeom>
          <a:noFill/>
        </p:spPr>
        <p:txBody>
          <a:bodyPr wrap="square" rtlCol="0">
            <a:spAutoFit/>
          </a:bodyPr>
          <a:lstStyle/>
          <a:p>
            <a:r>
              <a:rPr lang="en-US" sz="1400" dirty="0">
                <a:solidFill>
                  <a:schemeClr val="bg1"/>
                </a:solidFill>
                <a:latin typeface="Avenir Book" charset="0"/>
                <a:ea typeface="Avenir Book" charset="0"/>
                <a:cs typeface="Avenir Book" charset="0"/>
              </a:rPr>
              <a:t>CRISPR-Cas9 knockout of ERF increases </a:t>
            </a:r>
            <a:r>
              <a:rPr lang="en-US" sz="1400" dirty="0" err="1">
                <a:solidFill>
                  <a:schemeClr val="bg1"/>
                </a:solidFill>
                <a:latin typeface="Avenir Book" charset="0"/>
                <a:ea typeface="Avenir Book" charset="0"/>
                <a:cs typeface="Avenir Book" charset="0"/>
              </a:rPr>
              <a:t>clonogenic</a:t>
            </a:r>
            <a:r>
              <a:rPr lang="en-US" sz="1400" dirty="0">
                <a:solidFill>
                  <a:schemeClr val="bg1"/>
                </a:solidFill>
                <a:latin typeface="Avenir Book" charset="0"/>
                <a:ea typeface="Avenir Book" charset="0"/>
                <a:cs typeface="Avenir Book" charset="0"/>
              </a:rPr>
              <a:t> growth in an androgen-dependent manner in LNCAP cells</a:t>
            </a:r>
          </a:p>
        </p:txBody>
      </p:sp>
      <p:pic>
        <p:nvPicPr>
          <p:cNvPr id="16" name="Picture 15">
            <a:extLst>
              <a:ext uri="{FF2B5EF4-FFF2-40B4-BE49-F238E27FC236}">
                <a16:creationId xmlns:a16="http://schemas.microsoft.com/office/drawing/2014/main" id="{50828E74-BD1E-0944-B7AE-9DB990FB67A9}"/>
              </a:ext>
            </a:extLst>
          </p:cNvPr>
          <p:cNvPicPr>
            <a:picLocks noChangeAspect="1"/>
          </p:cNvPicPr>
          <p:nvPr/>
        </p:nvPicPr>
        <p:blipFill>
          <a:blip r:embed="rId7"/>
          <a:stretch>
            <a:fillRect/>
          </a:stretch>
        </p:blipFill>
        <p:spPr>
          <a:xfrm>
            <a:off x="5696520" y="957431"/>
            <a:ext cx="3619576" cy="2468076"/>
          </a:xfrm>
          <a:prstGeom prst="rect">
            <a:avLst/>
          </a:prstGeom>
        </p:spPr>
      </p:pic>
    </p:spTree>
    <p:extLst>
      <p:ext uri="{BB962C8B-B14F-4D97-AF65-F5344CB8AC3E}">
        <p14:creationId xmlns:p14="http://schemas.microsoft.com/office/powerpoint/2010/main" val="41644081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5544447"/>
              </p:ext>
            </p:extLst>
          </p:nvPr>
        </p:nvGraphicFramePr>
        <p:xfrm>
          <a:off x="643148" y="2073690"/>
          <a:ext cx="10813746" cy="3668193"/>
        </p:xfrm>
        <a:graphic>
          <a:graphicData uri="http://schemas.openxmlformats.org/drawingml/2006/table">
            <a:tbl>
              <a:tblPr bandRow="1">
                <a:tableStyleId>{37CE84F3-28C3-443E-9E96-99CF82512B78}</a:tableStyleId>
              </a:tblPr>
              <a:tblGrid>
                <a:gridCol w="10813746">
                  <a:extLst>
                    <a:ext uri="{9D8B030D-6E8A-4147-A177-3AD203B41FA5}">
                      <a16:colId xmlns:a16="http://schemas.microsoft.com/office/drawing/2014/main" val="20000"/>
                    </a:ext>
                  </a:extLst>
                </a:gridCol>
              </a:tblGrid>
              <a:tr h="36681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43148" y="2161860"/>
            <a:ext cx="10563788" cy="3477875"/>
          </a:xfrm>
          <a:prstGeom prst="rect">
            <a:avLst/>
          </a:prstGeom>
          <a:noFill/>
        </p:spPr>
        <p:txBody>
          <a:bodyPr wrap="square" rtlCol="0">
            <a:spAutoFit/>
          </a:bodyPr>
          <a:lstStyle/>
          <a:p>
            <a:pPr marL="285750" indent="-285750">
              <a:buFont typeface="Arial" charset="0"/>
              <a:buChar char="•"/>
            </a:pPr>
            <a:r>
              <a:rPr lang="en-US" sz="2000" dirty="0">
                <a:solidFill>
                  <a:schemeClr val="bg1"/>
                </a:solidFill>
                <a:latin typeface="Avenir Book" charset="0"/>
                <a:ea typeface="Avenir Book" charset="0"/>
                <a:cs typeface="Avenir Book" charset="0"/>
              </a:rPr>
              <a:t>A number of commercial tests are now available to provide pretreatment information to help determine risk of aggressive disease or cancer related mortality.</a:t>
            </a:r>
          </a:p>
          <a:p>
            <a:pPr marL="285750" indent="-285750">
              <a:buFont typeface="Arial" charset="0"/>
              <a:buChar char="•"/>
            </a:pPr>
            <a:endParaRPr lang="en-US" sz="2000" dirty="0">
              <a:solidFill>
                <a:schemeClr val="bg1"/>
              </a:solidFill>
              <a:latin typeface="Avenir Book" charset="0"/>
              <a:ea typeface="Avenir Book" charset="0"/>
              <a:cs typeface="Avenir Book" charset="0"/>
            </a:endParaRPr>
          </a:p>
          <a:p>
            <a:pPr marL="285750" indent="-285750">
              <a:buFont typeface="Arial" charset="0"/>
              <a:buChar char="•"/>
            </a:pPr>
            <a:r>
              <a:rPr lang="en-US" sz="2000" dirty="0">
                <a:solidFill>
                  <a:schemeClr val="bg1"/>
                </a:solidFill>
                <a:latin typeface="Avenir Book" charset="0"/>
                <a:ea typeface="Avenir Book" charset="0"/>
                <a:cs typeface="Avenir Book" charset="0"/>
              </a:rPr>
              <a:t>Most tests are based upon gene expression signatures of primary tumors with clinical follow up data.</a:t>
            </a:r>
          </a:p>
          <a:p>
            <a:pPr marL="285750" indent="-285750">
              <a:buFont typeface="Arial" charset="0"/>
              <a:buChar char="•"/>
            </a:pPr>
            <a:endParaRPr lang="en-US" sz="2000" dirty="0">
              <a:solidFill>
                <a:schemeClr val="bg1"/>
              </a:solidFill>
              <a:latin typeface="Avenir Book" charset="0"/>
              <a:ea typeface="Avenir Book" charset="0"/>
              <a:cs typeface="Avenir Book" charset="0"/>
            </a:endParaRPr>
          </a:p>
          <a:p>
            <a:pPr marL="285750" indent="-285750">
              <a:buFont typeface="Arial" charset="0"/>
              <a:buChar char="•"/>
            </a:pPr>
            <a:r>
              <a:rPr lang="en-US" sz="2000" dirty="0">
                <a:solidFill>
                  <a:schemeClr val="bg1"/>
                </a:solidFill>
                <a:latin typeface="Avenir Book" charset="0"/>
                <a:ea typeface="Avenir Book" charset="0"/>
                <a:cs typeface="Avenir Book" charset="0"/>
              </a:rPr>
              <a:t>One issue is that many of the datasets used to define these signatures were from largely European descent cohorts.</a:t>
            </a:r>
          </a:p>
          <a:p>
            <a:pPr marL="285750" indent="-285750">
              <a:buFont typeface="Arial" charset="0"/>
              <a:buChar char="•"/>
            </a:pPr>
            <a:endParaRPr lang="en-US" sz="2000" dirty="0">
              <a:solidFill>
                <a:schemeClr val="bg1"/>
              </a:solidFill>
              <a:latin typeface="Avenir Book" charset="0"/>
              <a:ea typeface="Avenir Book" charset="0"/>
              <a:cs typeface="Avenir Book" charset="0"/>
            </a:endParaRPr>
          </a:p>
          <a:p>
            <a:pPr marL="285750" indent="-285750">
              <a:buFont typeface="Arial" charset="0"/>
              <a:buChar char="•"/>
            </a:pPr>
            <a:r>
              <a:rPr lang="en-US" sz="2000" dirty="0">
                <a:solidFill>
                  <a:schemeClr val="bg1"/>
                </a:solidFill>
                <a:latin typeface="Avenir Book" charset="0"/>
                <a:ea typeface="Avenir Book" charset="0"/>
                <a:cs typeface="Avenir Book" charset="0"/>
              </a:rPr>
              <a:t>Mounting evidence suggests that markers of aggressive prostate cancer in African Americans are unique to those for European descent men.</a:t>
            </a:r>
          </a:p>
        </p:txBody>
      </p:sp>
      <p:pic>
        <p:nvPicPr>
          <p:cNvPr id="3" name="Picture 2">
            <a:extLst>
              <a:ext uri="{FF2B5EF4-FFF2-40B4-BE49-F238E27FC236}">
                <a16:creationId xmlns:a16="http://schemas.microsoft.com/office/drawing/2014/main" id="{3356D67C-E72C-DF45-B79A-957955D58E9A}"/>
              </a:ext>
            </a:extLst>
          </p:cNvPr>
          <p:cNvPicPr>
            <a:picLocks noChangeAspect="1"/>
          </p:cNvPicPr>
          <p:nvPr/>
        </p:nvPicPr>
        <p:blipFill>
          <a:blip r:embed="rId2"/>
          <a:stretch>
            <a:fillRect/>
          </a:stretch>
        </p:blipFill>
        <p:spPr>
          <a:xfrm>
            <a:off x="312457" y="1055665"/>
            <a:ext cx="2788845" cy="625192"/>
          </a:xfrm>
          <a:prstGeom prst="rect">
            <a:avLst/>
          </a:prstGeom>
        </p:spPr>
      </p:pic>
      <p:pic>
        <p:nvPicPr>
          <p:cNvPr id="7" name="Picture 6">
            <a:extLst>
              <a:ext uri="{FF2B5EF4-FFF2-40B4-BE49-F238E27FC236}">
                <a16:creationId xmlns:a16="http://schemas.microsoft.com/office/drawing/2014/main" id="{247C9AAC-04E6-314B-93A8-43BBFBC22E5C}"/>
              </a:ext>
            </a:extLst>
          </p:cNvPr>
          <p:cNvPicPr>
            <a:picLocks noChangeAspect="1"/>
          </p:cNvPicPr>
          <p:nvPr/>
        </p:nvPicPr>
        <p:blipFill>
          <a:blip r:embed="rId3"/>
          <a:stretch>
            <a:fillRect/>
          </a:stretch>
        </p:blipFill>
        <p:spPr>
          <a:xfrm>
            <a:off x="4065440" y="969897"/>
            <a:ext cx="3225800" cy="889000"/>
          </a:xfrm>
          <a:prstGeom prst="rect">
            <a:avLst/>
          </a:prstGeom>
        </p:spPr>
      </p:pic>
      <p:pic>
        <p:nvPicPr>
          <p:cNvPr id="10" name="Picture 9">
            <a:extLst>
              <a:ext uri="{FF2B5EF4-FFF2-40B4-BE49-F238E27FC236}">
                <a16:creationId xmlns:a16="http://schemas.microsoft.com/office/drawing/2014/main" id="{49E72847-7670-0643-8A9A-9A342B6DBFDC}"/>
              </a:ext>
            </a:extLst>
          </p:cNvPr>
          <p:cNvPicPr>
            <a:picLocks noChangeAspect="1"/>
          </p:cNvPicPr>
          <p:nvPr/>
        </p:nvPicPr>
        <p:blipFill>
          <a:blip r:embed="rId4"/>
          <a:stretch>
            <a:fillRect/>
          </a:stretch>
        </p:blipFill>
        <p:spPr>
          <a:xfrm>
            <a:off x="7666741" y="943233"/>
            <a:ext cx="3543300" cy="977900"/>
          </a:xfrm>
          <a:prstGeom prst="rect">
            <a:avLst/>
          </a:prstGeom>
        </p:spPr>
      </p:pic>
      <p:sp>
        <p:nvSpPr>
          <p:cNvPr id="15" name="Text Box 5">
            <a:extLst>
              <a:ext uri="{FF2B5EF4-FFF2-40B4-BE49-F238E27FC236}">
                <a16:creationId xmlns:a16="http://schemas.microsoft.com/office/drawing/2014/main" id="{A54AE9EF-8AFA-E24C-AEA8-1A8A3B077F6B}"/>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16" name="Rectangle 15">
            <a:extLst>
              <a:ext uri="{FF2B5EF4-FFF2-40B4-BE49-F238E27FC236}">
                <a16:creationId xmlns:a16="http://schemas.microsoft.com/office/drawing/2014/main" id="{BBEFA33D-3FCA-A64E-A6ED-B9CAB37FD0BD}"/>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C8973E4-0C9A-7A47-AC4F-9DFAB2FEC174}"/>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213636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1159" y="2725670"/>
            <a:ext cx="3459574" cy="1140043"/>
            <a:chOff x="155310" y="1693040"/>
            <a:chExt cx="8833377" cy="3064877"/>
          </a:xfrm>
        </p:grpSpPr>
        <p:sp>
          <p:nvSpPr>
            <p:cNvPr id="7" name="Rectangle 6"/>
            <p:cNvSpPr/>
            <p:nvPr/>
          </p:nvSpPr>
          <p:spPr>
            <a:xfrm>
              <a:off x="155310" y="1693040"/>
              <a:ext cx="8833377" cy="306487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10" y="2265806"/>
              <a:ext cx="8748065" cy="215355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37" y="1752842"/>
              <a:ext cx="4604659" cy="660227"/>
            </a:xfrm>
            <a:prstGeom prst="rect">
              <a:avLst/>
            </a:prstGeom>
          </p:spPr>
        </p:pic>
      </p:grpSp>
      <p:sp>
        <p:nvSpPr>
          <p:cNvPr id="12" name="TextBox 11"/>
          <p:cNvSpPr txBox="1"/>
          <p:nvPr/>
        </p:nvSpPr>
        <p:spPr>
          <a:xfrm>
            <a:off x="80425" y="5721832"/>
            <a:ext cx="3696397" cy="276999"/>
          </a:xfrm>
          <a:prstGeom prst="rect">
            <a:avLst/>
          </a:prstGeom>
          <a:noFill/>
        </p:spPr>
        <p:txBody>
          <a:bodyPr wrap="none" rtlCol="0">
            <a:spAutoFit/>
          </a:bodyPr>
          <a:lstStyle/>
          <a:p>
            <a:r>
              <a:rPr lang="en-US" sz="1200" dirty="0">
                <a:solidFill>
                  <a:schemeClr val="bg1"/>
                </a:solidFill>
                <a:latin typeface="Avenir Book" charset="0"/>
                <a:ea typeface="Avenir Book" charset="0"/>
                <a:cs typeface="Avenir Book" charset="0"/>
              </a:rPr>
              <a:t>Wallace et al., </a:t>
            </a:r>
            <a:r>
              <a:rPr lang="en-US" sz="1200" i="1" dirty="0">
                <a:solidFill>
                  <a:schemeClr val="bg1"/>
                </a:solidFill>
                <a:latin typeface="Avenir Book" charset="0"/>
                <a:ea typeface="Avenir Book" charset="0"/>
                <a:cs typeface="Avenir Book" charset="0"/>
              </a:rPr>
              <a:t>Cancer Research</a:t>
            </a:r>
            <a:r>
              <a:rPr lang="en-US" sz="1200" dirty="0">
                <a:solidFill>
                  <a:schemeClr val="bg1"/>
                </a:solidFill>
                <a:latin typeface="Avenir Book" charset="0"/>
                <a:ea typeface="Avenir Book" charset="0"/>
                <a:cs typeface="Avenir Book" charset="0"/>
              </a:rPr>
              <a:t>, </a:t>
            </a:r>
            <a:r>
              <a:rPr lang="pt-BR" sz="1200" dirty="0">
                <a:solidFill>
                  <a:schemeClr val="bg1"/>
                </a:solidFill>
                <a:latin typeface="Avenir Book" charset="0"/>
                <a:ea typeface="Avenir Book" charset="0"/>
                <a:cs typeface="Avenir Book" charset="0"/>
              </a:rPr>
              <a:t>2008;68(3):927-36.</a:t>
            </a:r>
            <a:endParaRPr lang="en-US" sz="1200" dirty="0">
              <a:solidFill>
                <a:schemeClr val="bg1"/>
              </a:solidFill>
              <a:latin typeface="Avenir Book" charset="0"/>
              <a:ea typeface="Avenir Book" charset="0"/>
              <a:cs typeface="Avenir Book" charset="0"/>
            </a:endParaRPr>
          </a:p>
        </p:txBody>
      </p:sp>
      <p:pic>
        <p:nvPicPr>
          <p:cNvPr id="5" name="Picture 4">
            <a:extLst>
              <a:ext uri="{FF2B5EF4-FFF2-40B4-BE49-F238E27FC236}">
                <a16:creationId xmlns:a16="http://schemas.microsoft.com/office/drawing/2014/main" id="{7A52D94C-6316-334E-B3BE-8437D1A945A4}"/>
              </a:ext>
            </a:extLst>
          </p:cNvPr>
          <p:cNvPicPr>
            <a:picLocks noChangeAspect="1"/>
          </p:cNvPicPr>
          <p:nvPr/>
        </p:nvPicPr>
        <p:blipFill>
          <a:blip r:embed="rId5"/>
          <a:stretch>
            <a:fillRect/>
          </a:stretch>
        </p:blipFill>
        <p:spPr>
          <a:xfrm>
            <a:off x="7397427" y="1999402"/>
            <a:ext cx="4176001" cy="1531061"/>
          </a:xfrm>
          <a:prstGeom prst="rect">
            <a:avLst/>
          </a:prstGeom>
        </p:spPr>
      </p:pic>
      <p:pic>
        <p:nvPicPr>
          <p:cNvPr id="13" name="Picture 12">
            <a:extLst>
              <a:ext uri="{FF2B5EF4-FFF2-40B4-BE49-F238E27FC236}">
                <a16:creationId xmlns:a16="http://schemas.microsoft.com/office/drawing/2014/main" id="{AF544D8C-B939-C348-B5AB-9C96728A91B1}"/>
              </a:ext>
            </a:extLst>
          </p:cNvPr>
          <p:cNvPicPr>
            <a:picLocks noChangeAspect="1"/>
          </p:cNvPicPr>
          <p:nvPr/>
        </p:nvPicPr>
        <p:blipFill>
          <a:blip r:embed="rId6"/>
          <a:stretch>
            <a:fillRect/>
          </a:stretch>
        </p:blipFill>
        <p:spPr>
          <a:xfrm>
            <a:off x="7442068" y="3501017"/>
            <a:ext cx="4374584" cy="2080540"/>
          </a:xfrm>
          <a:prstGeom prst="rect">
            <a:avLst/>
          </a:prstGeom>
        </p:spPr>
      </p:pic>
      <p:sp>
        <p:nvSpPr>
          <p:cNvPr id="14" name="TextBox 13">
            <a:extLst>
              <a:ext uri="{FF2B5EF4-FFF2-40B4-BE49-F238E27FC236}">
                <a16:creationId xmlns:a16="http://schemas.microsoft.com/office/drawing/2014/main" id="{9FEC8BDD-DE4B-3444-B56A-9664DFCB9018}"/>
              </a:ext>
            </a:extLst>
          </p:cNvPr>
          <p:cNvSpPr txBox="1"/>
          <p:nvPr/>
        </p:nvSpPr>
        <p:spPr>
          <a:xfrm>
            <a:off x="7441297" y="5600750"/>
            <a:ext cx="3240118" cy="276999"/>
          </a:xfrm>
          <a:prstGeom prst="rect">
            <a:avLst/>
          </a:prstGeom>
          <a:noFill/>
        </p:spPr>
        <p:txBody>
          <a:bodyPr wrap="none" rtlCol="0">
            <a:spAutoFit/>
          </a:bodyPr>
          <a:lstStyle/>
          <a:p>
            <a:r>
              <a:rPr lang="en-US" sz="1200" dirty="0">
                <a:solidFill>
                  <a:schemeClr val="bg1"/>
                </a:solidFill>
                <a:latin typeface="Avenir Roman" panose="02000503020000020003" pitchFamily="2" charset="0"/>
                <a:ea typeface="Avenir Book" charset="0"/>
                <a:cs typeface="Avenir Book" charset="0"/>
              </a:rPr>
              <a:t>Powell et al., </a:t>
            </a:r>
            <a:r>
              <a:rPr lang="en-US" sz="1200" i="1" dirty="0">
                <a:solidFill>
                  <a:schemeClr val="bg1"/>
                </a:solidFill>
                <a:latin typeface="Avenir Roman" panose="02000503020000020003" pitchFamily="2" charset="0"/>
                <a:ea typeface="Avenir Book" charset="0"/>
                <a:cs typeface="Avenir Book" charset="0"/>
              </a:rPr>
              <a:t>CEBP</a:t>
            </a:r>
            <a:r>
              <a:rPr lang="en-US" sz="1200" dirty="0">
                <a:solidFill>
                  <a:schemeClr val="bg1"/>
                </a:solidFill>
                <a:latin typeface="Avenir Roman" panose="02000503020000020003" pitchFamily="2" charset="0"/>
                <a:ea typeface="Avenir Book" charset="0"/>
                <a:cs typeface="Avenir Book" charset="0"/>
              </a:rPr>
              <a:t>, </a:t>
            </a:r>
            <a:r>
              <a:rPr lang="pt-BR" sz="1200" dirty="0">
                <a:solidFill>
                  <a:schemeClr val="bg1"/>
                </a:solidFill>
                <a:latin typeface="Avenir Roman" panose="02000503020000020003" pitchFamily="2" charset="0"/>
                <a:ea typeface="Avenir Book" charset="0"/>
                <a:cs typeface="Avenir Book" charset="0"/>
              </a:rPr>
              <a:t>20013; </a:t>
            </a:r>
            <a:r>
              <a:rPr lang="en-US" sz="1200" dirty="0">
                <a:solidFill>
                  <a:schemeClr val="bg1"/>
                </a:solidFill>
                <a:latin typeface="Avenir Roman" panose="02000503020000020003" pitchFamily="2" charset="0"/>
              </a:rPr>
              <a:t>22(5): 891–897. </a:t>
            </a:r>
            <a:r>
              <a:rPr lang="pt-BR" sz="1200" dirty="0">
                <a:solidFill>
                  <a:schemeClr val="bg1"/>
                </a:solidFill>
                <a:latin typeface="Avenir Roman" panose="02000503020000020003" pitchFamily="2" charset="0"/>
                <a:ea typeface="Avenir Book" charset="0"/>
                <a:cs typeface="Avenir Book" charset="0"/>
              </a:rPr>
              <a:t>.</a:t>
            </a:r>
            <a:endParaRPr lang="en-US" sz="1200" dirty="0">
              <a:solidFill>
                <a:schemeClr val="bg1"/>
              </a:solidFill>
              <a:latin typeface="Avenir Roman" panose="02000503020000020003" pitchFamily="2" charset="0"/>
              <a:ea typeface="Avenir Book" charset="0"/>
              <a:cs typeface="Avenir Book" charset="0"/>
            </a:endParaRPr>
          </a:p>
        </p:txBody>
      </p:sp>
      <p:pic>
        <p:nvPicPr>
          <p:cNvPr id="18" name="Picture 17">
            <a:extLst>
              <a:ext uri="{FF2B5EF4-FFF2-40B4-BE49-F238E27FC236}">
                <a16:creationId xmlns:a16="http://schemas.microsoft.com/office/drawing/2014/main" id="{A1BA5402-42EC-3C4B-847E-11E0D546DC4F}"/>
              </a:ext>
            </a:extLst>
          </p:cNvPr>
          <p:cNvPicPr>
            <a:picLocks noChangeAspect="1"/>
          </p:cNvPicPr>
          <p:nvPr/>
        </p:nvPicPr>
        <p:blipFill>
          <a:blip r:embed="rId7"/>
          <a:stretch>
            <a:fillRect/>
          </a:stretch>
        </p:blipFill>
        <p:spPr>
          <a:xfrm>
            <a:off x="14849" y="3886920"/>
            <a:ext cx="2821341" cy="1848390"/>
          </a:xfrm>
          <a:prstGeom prst="rect">
            <a:avLst/>
          </a:prstGeom>
        </p:spPr>
      </p:pic>
      <p:pic>
        <p:nvPicPr>
          <p:cNvPr id="16" name="Picture 15">
            <a:extLst>
              <a:ext uri="{FF2B5EF4-FFF2-40B4-BE49-F238E27FC236}">
                <a16:creationId xmlns:a16="http://schemas.microsoft.com/office/drawing/2014/main" id="{1656AE5F-269E-EC44-984F-52DE81680554}"/>
              </a:ext>
            </a:extLst>
          </p:cNvPr>
          <p:cNvPicPr>
            <a:picLocks noChangeAspect="1"/>
          </p:cNvPicPr>
          <p:nvPr/>
        </p:nvPicPr>
        <p:blipFill>
          <a:blip r:embed="rId8"/>
          <a:stretch>
            <a:fillRect/>
          </a:stretch>
        </p:blipFill>
        <p:spPr>
          <a:xfrm>
            <a:off x="2836190" y="3310219"/>
            <a:ext cx="1800847" cy="2481257"/>
          </a:xfrm>
          <a:prstGeom prst="rect">
            <a:avLst/>
          </a:prstGeom>
        </p:spPr>
      </p:pic>
      <p:sp>
        <p:nvSpPr>
          <p:cNvPr id="19" name="Text Box 5">
            <a:extLst>
              <a:ext uri="{FF2B5EF4-FFF2-40B4-BE49-F238E27FC236}">
                <a16:creationId xmlns:a16="http://schemas.microsoft.com/office/drawing/2014/main" id="{6C7D2FA1-27E9-BC44-9CE3-7180DCE67551}"/>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20" name="Rectangle 19">
            <a:extLst>
              <a:ext uri="{FF2B5EF4-FFF2-40B4-BE49-F238E27FC236}">
                <a16:creationId xmlns:a16="http://schemas.microsoft.com/office/drawing/2014/main" id="{9CF8C619-7349-D048-AF9B-72FF75A21DE7}"/>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5FB07A6-0CDD-5C44-ABE7-00B60A339D60}"/>
              </a:ext>
            </a:extLst>
          </p:cNvPr>
          <p:cNvPicPr>
            <a:picLocks noChangeAspect="1"/>
          </p:cNvPicPr>
          <p:nvPr/>
        </p:nvPicPr>
        <p:blipFill>
          <a:blip r:embed="rId9"/>
          <a:stretch>
            <a:fillRect/>
          </a:stretch>
        </p:blipFill>
        <p:spPr>
          <a:xfrm>
            <a:off x="8348604" y="35094"/>
            <a:ext cx="1160688" cy="1479880"/>
          </a:xfrm>
          <a:prstGeom prst="rect">
            <a:avLst/>
          </a:prstGeom>
        </p:spPr>
      </p:pic>
      <p:pic>
        <p:nvPicPr>
          <p:cNvPr id="23" name="Picture 22">
            <a:extLst>
              <a:ext uri="{FF2B5EF4-FFF2-40B4-BE49-F238E27FC236}">
                <a16:creationId xmlns:a16="http://schemas.microsoft.com/office/drawing/2014/main" id="{01CEC7F5-AD75-4746-9E8C-56FE3DBE42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963" y="35094"/>
            <a:ext cx="1075540" cy="1477953"/>
          </a:xfrm>
          <a:prstGeom prst="rect">
            <a:avLst/>
          </a:prstGeom>
        </p:spPr>
      </p:pic>
      <p:sp>
        <p:nvSpPr>
          <p:cNvPr id="24" name="TextBox 23">
            <a:extLst>
              <a:ext uri="{FF2B5EF4-FFF2-40B4-BE49-F238E27FC236}">
                <a16:creationId xmlns:a16="http://schemas.microsoft.com/office/drawing/2014/main" id="{0CD6B9DF-34BF-0546-972D-95EE59FF6C4A}"/>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pic>
        <p:nvPicPr>
          <p:cNvPr id="17" name="Picture 16">
            <a:extLst>
              <a:ext uri="{FF2B5EF4-FFF2-40B4-BE49-F238E27FC236}">
                <a16:creationId xmlns:a16="http://schemas.microsoft.com/office/drawing/2014/main" id="{A985BA18-3FD2-F24A-A164-F0032D325B42}"/>
              </a:ext>
            </a:extLst>
          </p:cNvPr>
          <p:cNvPicPr>
            <a:picLocks noChangeAspect="1"/>
          </p:cNvPicPr>
          <p:nvPr/>
        </p:nvPicPr>
        <p:blipFill>
          <a:blip r:embed="rId11"/>
          <a:stretch>
            <a:fillRect/>
          </a:stretch>
        </p:blipFill>
        <p:spPr>
          <a:xfrm>
            <a:off x="3534150" y="1788795"/>
            <a:ext cx="3459574" cy="1029873"/>
          </a:xfrm>
          <a:prstGeom prst="rect">
            <a:avLst/>
          </a:prstGeom>
        </p:spPr>
      </p:pic>
      <p:pic>
        <p:nvPicPr>
          <p:cNvPr id="4" name="Picture 3">
            <a:extLst>
              <a:ext uri="{FF2B5EF4-FFF2-40B4-BE49-F238E27FC236}">
                <a16:creationId xmlns:a16="http://schemas.microsoft.com/office/drawing/2014/main" id="{E83BF82F-E700-FA43-AB8A-C8028348C407}"/>
              </a:ext>
            </a:extLst>
          </p:cNvPr>
          <p:cNvPicPr>
            <a:picLocks noChangeAspect="1"/>
          </p:cNvPicPr>
          <p:nvPr/>
        </p:nvPicPr>
        <p:blipFill>
          <a:blip r:embed="rId12"/>
          <a:stretch>
            <a:fillRect/>
          </a:stretch>
        </p:blipFill>
        <p:spPr>
          <a:xfrm>
            <a:off x="3572146" y="907710"/>
            <a:ext cx="3350172" cy="1182970"/>
          </a:xfrm>
          <a:prstGeom prst="rect">
            <a:avLst/>
          </a:prstGeom>
        </p:spPr>
      </p:pic>
      <p:pic>
        <p:nvPicPr>
          <p:cNvPr id="8" name="Picture 7">
            <a:extLst>
              <a:ext uri="{FF2B5EF4-FFF2-40B4-BE49-F238E27FC236}">
                <a16:creationId xmlns:a16="http://schemas.microsoft.com/office/drawing/2014/main" id="{E7766E2C-1651-114F-A8C9-61856CE22691}"/>
              </a:ext>
            </a:extLst>
          </p:cNvPr>
          <p:cNvPicPr>
            <a:picLocks noChangeAspect="1"/>
          </p:cNvPicPr>
          <p:nvPr/>
        </p:nvPicPr>
        <p:blipFill rotWithShape="1">
          <a:blip r:embed="rId13"/>
          <a:srcRect l="60417"/>
          <a:stretch/>
        </p:blipFill>
        <p:spPr>
          <a:xfrm>
            <a:off x="9509292" y="35094"/>
            <a:ext cx="1104631" cy="1479880"/>
          </a:xfrm>
          <a:prstGeom prst="rect">
            <a:avLst/>
          </a:prstGeom>
        </p:spPr>
      </p:pic>
      <p:sp>
        <p:nvSpPr>
          <p:cNvPr id="25" name="TextBox 24">
            <a:extLst>
              <a:ext uri="{FF2B5EF4-FFF2-40B4-BE49-F238E27FC236}">
                <a16:creationId xmlns:a16="http://schemas.microsoft.com/office/drawing/2014/main" id="{04601257-6313-074D-A73E-468533228F2E}"/>
              </a:ext>
            </a:extLst>
          </p:cNvPr>
          <p:cNvSpPr txBox="1"/>
          <p:nvPr/>
        </p:nvSpPr>
        <p:spPr>
          <a:xfrm>
            <a:off x="3470193" y="2782115"/>
            <a:ext cx="3867021" cy="276999"/>
          </a:xfrm>
          <a:prstGeom prst="rect">
            <a:avLst/>
          </a:prstGeom>
          <a:noFill/>
        </p:spPr>
        <p:txBody>
          <a:bodyPr wrap="none" rtlCol="0">
            <a:spAutoFit/>
          </a:bodyPr>
          <a:lstStyle/>
          <a:p>
            <a:r>
              <a:rPr lang="en-US" sz="1200" dirty="0">
                <a:solidFill>
                  <a:schemeClr val="bg1"/>
                </a:solidFill>
                <a:latin typeface="Avenir Roman" panose="02000503020000020003" pitchFamily="2" charset="0"/>
                <a:ea typeface="Avenir Book" charset="0"/>
                <a:cs typeface="Avenir Book" charset="0"/>
              </a:rPr>
              <a:t>Reams et al., </a:t>
            </a:r>
            <a:r>
              <a:rPr lang="en-US" sz="1200" i="1" dirty="0">
                <a:solidFill>
                  <a:schemeClr val="bg1"/>
                </a:solidFill>
                <a:latin typeface="Avenir Roman" panose="02000503020000020003" pitchFamily="2" charset="0"/>
              </a:rPr>
              <a:t>Infect Agent Cancer</a:t>
            </a:r>
            <a:r>
              <a:rPr lang="en-US" sz="1200" dirty="0">
                <a:solidFill>
                  <a:schemeClr val="bg1"/>
                </a:solidFill>
                <a:latin typeface="Avenir Roman" panose="02000503020000020003" pitchFamily="2" charset="0"/>
              </a:rPr>
              <a:t>. 2009;4 </a:t>
            </a:r>
            <a:r>
              <a:rPr lang="en-US" sz="1200" dirty="0" err="1">
                <a:solidFill>
                  <a:schemeClr val="bg1"/>
                </a:solidFill>
                <a:latin typeface="Avenir Roman" panose="02000503020000020003" pitchFamily="2" charset="0"/>
              </a:rPr>
              <a:t>Suppl</a:t>
            </a:r>
            <a:r>
              <a:rPr lang="en-US" sz="1200" dirty="0">
                <a:solidFill>
                  <a:schemeClr val="bg1"/>
                </a:solidFill>
                <a:latin typeface="Avenir Roman" panose="02000503020000020003" pitchFamily="2" charset="0"/>
              </a:rPr>
              <a:t> 1:S3.</a:t>
            </a:r>
            <a:endParaRPr lang="en-US" sz="1200" dirty="0">
              <a:solidFill>
                <a:schemeClr val="bg1"/>
              </a:solidFill>
              <a:latin typeface="Avenir Roman" panose="02000503020000020003" pitchFamily="2" charset="0"/>
              <a:ea typeface="Avenir Book" charset="0"/>
              <a:cs typeface="Avenir Book" charset="0"/>
            </a:endParaRPr>
          </a:p>
        </p:txBody>
      </p:sp>
    </p:spTree>
    <p:extLst>
      <p:ext uri="{BB962C8B-B14F-4D97-AF65-F5344CB8AC3E}">
        <p14:creationId xmlns:p14="http://schemas.microsoft.com/office/powerpoint/2010/main" val="240023187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7393195"/>
              </p:ext>
            </p:extLst>
          </p:nvPr>
        </p:nvGraphicFramePr>
        <p:xfrm>
          <a:off x="505610" y="1178062"/>
          <a:ext cx="10757646" cy="4395424"/>
        </p:xfrm>
        <a:graphic>
          <a:graphicData uri="http://schemas.openxmlformats.org/drawingml/2006/table">
            <a:tbl>
              <a:tblPr bandRow="1">
                <a:tableStyleId>{37CE84F3-28C3-443E-9E96-99CF82512B78}</a:tableStyleId>
              </a:tblPr>
              <a:tblGrid>
                <a:gridCol w="10757646">
                  <a:extLst>
                    <a:ext uri="{9D8B030D-6E8A-4147-A177-3AD203B41FA5}">
                      <a16:colId xmlns:a16="http://schemas.microsoft.com/office/drawing/2014/main" val="20000"/>
                    </a:ext>
                  </a:extLst>
                </a:gridCol>
              </a:tblGrid>
              <a:tr h="43954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10" name="Rectangle 9"/>
          <p:cNvSpPr/>
          <p:nvPr/>
        </p:nvSpPr>
        <p:spPr>
          <a:xfrm>
            <a:off x="647252" y="1705122"/>
            <a:ext cx="10897495" cy="3046988"/>
          </a:xfrm>
          <a:prstGeom prst="rect">
            <a:avLst/>
          </a:prstGeom>
        </p:spPr>
        <p:txBody>
          <a:bodyPr wrap="square">
            <a:spAutoFit/>
          </a:bodyPr>
          <a:lstStyle/>
          <a:p>
            <a:pPr marL="285750" indent="-285750">
              <a:buFont typeface="Arial" charset="0"/>
              <a:buChar char="•"/>
            </a:pPr>
            <a:r>
              <a:rPr lang="en-US" sz="2400" dirty="0">
                <a:solidFill>
                  <a:schemeClr val="bg1"/>
                </a:solidFill>
                <a:latin typeface="Avenir Book" charset="0"/>
                <a:ea typeface="Avenir Book" charset="0"/>
                <a:cs typeface="Avenir Book" charset="0"/>
              </a:rPr>
              <a:t>Thus, there remains the question of generalizability of currently available gene expression clinical tests for men of African descent.</a:t>
            </a:r>
          </a:p>
          <a:p>
            <a:pPr marL="285750" indent="-285750">
              <a:buFont typeface="Arial" charset="0"/>
              <a:buChar char="•"/>
            </a:pPr>
            <a:endParaRPr lang="en-US" sz="2400" dirty="0">
              <a:solidFill>
                <a:schemeClr val="bg1"/>
              </a:solidFill>
              <a:latin typeface="Avenir Book" charset="0"/>
              <a:ea typeface="Avenir Book" charset="0"/>
              <a:cs typeface="Avenir Book" charset="0"/>
            </a:endParaRPr>
          </a:p>
          <a:p>
            <a:pPr marL="285750" indent="-285750">
              <a:buFont typeface="Arial" charset="0"/>
              <a:buChar char="•"/>
            </a:pPr>
            <a:r>
              <a:rPr lang="en-US" sz="2400" dirty="0">
                <a:solidFill>
                  <a:schemeClr val="bg1"/>
                </a:solidFill>
                <a:latin typeface="Avenir Book" charset="0"/>
                <a:ea typeface="Avenir Book" charset="0"/>
                <a:cs typeface="Avenir Book" charset="0"/>
              </a:rPr>
              <a:t>Will need to assess these tests in large cohorts of African Americans to determine their effectiveness and accuracy in this population of men?</a:t>
            </a:r>
          </a:p>
          <a:p>
            <a:pPr marL="285750" indent="-285750">
              <a:buFont typeface="Arial" charset="0"/>
              <a:buChar char="•"/>
            </a:pPr>
            <a:endParaRPr lang="en-US" sz="2400" dirty="0">
              <a:solidFill>
                <a:schemeClr val="bg1"/>
              </a:solidFill>
              <a:latin typeface="Avenir Book" charset="0"/>
              <a:ea typeface="Avenir Book" charset="0"/>
              <a:cs typeface="Avenir Book" charset="0"/>
            </a:endParaRPr>
          </a:p>
          <a:p>
            <a:pPr marL="285750" indent="-285750">
              <a:buFont typeface="Arial" charset="0"/>
              <a:buChar char="•"/>
            </a:pPr>
            <a:r>
              <a:rPr lang="en-US" sz="2400" dirty="0">
                <a:solidFill>
                  <a:schemeClr val="bg1"/>
                </a:solidFill>
                <a:latin typeface="Avenir Book" charset="0"/>
                <a:ea typeface="Avenir Book" charset="0"/>
                <a:cs typeface="Avenir Book" charset="0"/>
              </a:rPr>
              <a:t>Our hope is that these studies are moving forward quickly to assess this important question in prostate cancer diagnostics/prognostics.</a:t>
            </a:r>
          </a:p>
        </p:txBody>
      </p:sp>
      <p:sp>
        <p:nvSpPr>
          <p:cNvPr id="7" name="Text Box 5">
            <a:extLst>
              <a:ext uri="{FF2B5EF4-FFF2-40B4-BE49-F238E27FC236}">
                <a16:creationId xmlns:a16="http://schemas.microsoft.com/office/drawing/2014/main" id="{C2B77BB6-FE74-C149-B705-64E1C208207D}"/>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8" name="Rectangle 7">
            <a:extLst>
              <a:ext uri="{FF2B5EF4-FFF2-40B4-BE49-F238E27FC236}">
                <a16:creationId xmlns:a16="http://schemas.microsoft.com/office/drawing/2014/main" id="{2FD6D35C-181D-5443-80D7-E2DB358A2D08}"/>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209CA3-7B2F-4146-A0F6-057E4F5EB375}"/>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150330254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a:extLst>
              <a:ext uri="{FF2B5EF4-FFF2-40B4-BE49-F238E27FC236}">
                <a16:creationId xmlns:a16="http://schemas.microsoft.com/office/drawing/2014/main" id="{6C7D2FA1-27E9-BC44-9CE3-7180DCE67551}"/>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20" name="Rectangle 19">
            <a:extLst>
              <a:ext uri="{FF2B5EF4-FFF2-40B4-BE49-F238E27FC236}">
                <a16:creationId xmlns:a16="http://schemas.microsoft.com/office/drawing/2014/main" id="{9CF8C619-7349-D048-AF9B-72FF75A21DE7}"/>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2F6B385-6097-E94A-BBF5-94AF17DBDEF4}"/>
              </a:ext>
            </a:extLst>
          </p:cNvPr>
          <p:cNvSpPr/>
          <p:nvPr/>
        </p:nvSpPr>
        <p:spPr>
          <a:xfrm>
            <a:off x="2050229" y="1537686"/>
            <a:ext cx="8091542" cy="3416320"/>
          </a:xfrm>
          <a:prstGeom prst="rect">
            <a:avLst/>
          </a:prstGeom>
        </p:spPr>
        <p:txBody>
          <a:bodyPr wrap="square">
            <a:spAutoFit/>
          </a:bodyPr>
          <a:lstStyle/>
          <a:p>
            <a:r>
              <a:rPr lang="en-US" sz="3600" b="1" dirty="0">
                <a:solidFill>
                  <a:srgbClr val="333333"/>
                </a:solidFill>
                <a:latin typeface="Avenir Roman" panose="02000503020000020003" pitchFamily="2" charset="0"/>
              </a:rPr>
              <a:t>In the pivotal COU-AA-302 phase III trial randomizing prostate cancer patients to abiraterone/prednisone vs placebo/prednisone for patients with </a:t>
            </a:r>
            <a:r>
              <a:rPr lang="en-US" sz="3600" b="1" dirty="0" err="1">
                <a:solidFill>
                  <a:srgbClr val="333333"/>
                </a:solidFill>
                <a:latin typeface="Avenir Roman" panose="02000503020000020003" pitchFamily="2" charset="0"/>
              </a:rPr>
              <a:t>mCRPC</a:t>
            </a:r>
            <a:r>
              <a:rPr lang="en-US" sz="3600" b="1" dirty="0">
                <a:solidFill>
                  <a:srgbClr val="333333"/>
                </a:solidFill>
                <a:latin typeface="Avenir Roman" panose="02000503020000020003" pitchFamily="2" charset="0"/>
              </a:rPr>
              <a:t>, </a:t>
            </a:r>
            <a:r>
              <a:rPr lang="en-US" sz="3600" b="1" dirty="0">
                <a:solidFill>
                  <a:srgbClr val="FF0000"/>
                </a:solidFill>
                <a:latin typeface="Avenir Roman" panose="02000503020000020003" pitchFamily="2" charset="0"/>
              </a:rPr>
              <a:t>2.6% (28/1088) patients were black</a:t>
            </a:r>
            <a:r>
              <a:rPr lang="en-US" sz="3600" b="1" dirty="0">
                <a:solidFill>
                  <a:srgbClr val="333333"/>
                </a:solidFill>
                <a:latin typeface="Avenir Roman" panose="02000503020000020003" pitchFamily="2" charset="0"/>
              </a:rPr>
              <a:t>.  </a:t>
            </a:r>
            <a:endParaRPr lang="en-US" sz="3600" b="1" dirty="0">
              <a:latin typeface="Avenir Roman" panose="02000503020000020003" pitchFamily="2" charset="0"/>
            </a:endParaRPr>
          </a:p>
        </p:txBody>
      </p:sp>
      <p:sp>
        <p:nvSpPr>
          <p:cNvPr id="15" name="Rectangle 14">
            <a:extLst>
              <a:ext uri="{FF2B5EF4-FFF2-40B4-BE49-F238E27FC236}">
                <a16:creationId xmlns:a16="http://schemas.microsoft.com/office/drawing/2014/main" id="{58744B78-8079-1A46-9DF2-D4BBD0BBB3C5}"/>
              </a:ext>
            </a:extLst>
          </p:cNvPr>
          <p:cNvSpPr/>
          <p:nvPr/>
        </p:nvSpPr>
        <p:spPr>
          <a:xfrm>
            <a:off x="0" y="5639506"/>
            <a:ext cx="4507454" cy="307777"/>
          </a:xfrm>
          <a:prstGeom prst="rect">
            <a:avLst/>
          </a:prstGeom>
        </p:spPr>
        <p:txBody>
          <a:bodyPr wrap="square">
            <a:spAutoFit/>
          </a:bodyPr>
          <a:lstStyle/>
          <a:p>
            <a:r>
              <a:rPr lang="en-US" sz="1400" dirty="0" err="1">
                <a:solidFill>
                  <a:srgbClr val="333333"/>
                </a:solidFill>
                <a:latin typeface="Avenir Roman" panose="02000503020000020003" pitchFamily="2" charset="0"/>
              </a:rPr>
              <a:t>Efstathiou</a:t>
            </a:r>
            <a:r>
              <a:rPr lang="en-US" sz="1400" dirty="0">
                <a:solidFill>
                  <a:srgbClr val="333333"/>
                </a:solidFill>
                <a:latin typeface="Avenir Roman" panose="02000503020000020003" pitchFamily="2" charset="0"/>
              </a:rPr>
              <a:t> et al., </a:t>
            </a:r>
            <a:r>
              <a:rPr lang="en-US" sz="1400" i="1" dirty="0">
                <a:solidFill>
                  <a:srgbClr val="333333"/>
                </a:solidFill>
                <a:latin typeface="Avenir Roman" panose="02000503020000020003" pitchFamily="2" charset="0"/>
              </a:rPr>
              <a:t>Cancer Research </a:t>
            </a:r>
            <a:r>
              <a:rPr lang="en-US" sz="1400" dirty="0">
                <a:solidFill>
                  <a:srgbClr val="333333"/>
                </a:solidFill>
                <a:latin typeface="Avenir Roman" panose="02000503020000020003" pitchFamily="2" charset="0"/>
              </a:rPr>
              <a:t>2014;74:CT313-CT. </a:t>
            </a:r>
            <a:endParaRPr lang="en-US" sz="1400" dirty="0">
              <a:latin typeface="Avenir Roman" panose="02000503020000020003" pitchFamily="2" charset="0"/>
            </a:endParaRPr>
          </a:p>
        </p:txBody>
      </p:sp>
      <p:sp>
        <p:nvSpPr>
          <p:cNvPr id="21" name="TextBox 20">
            <a:extLst>
              <a:ext uri="{FF2B5EF4-FFF2-40B4-BE49-F238E27FC236}">
                <a16:creationId xmlns:a16="http://schemas.microsoft.com/office/drawing/2014/main" id="{24A4E33F-C94C-7946-A622-449DB4882659}"/>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215539471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a:extLst>
              <a:ext uri="{FF2B5EF4-FFF2-40B4-BE49-F238E27FC236}">
                <a16:creationId xmlns:a16="http://schemas.microsoft.com/office/drawing/2014/main" id="{6C7D2FA1-27E9-BC44-9CE3-7180DCE67551}"/>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20" name="Rectangle 19">
            <a:extLst>
              <a:ext uri="{FF2B5EF4-FFF2-40B4-BE49-F238E27FC236}">
                <a16:creationId xmlns:a16="http://schemas.microsoft.com/office/drawing/2014/main" id="{9CF8C619-7349-D048-AF9B-72FF75A21DE7}"/>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A7224D2-046E-1944-A442-5E50E971A9C3}"/>
              </a:ext>
            </a:extLst>
          </p:cNvPr>
          <p:cNvPicPr>
            <a:picLocks noChangeAspect="1"/>
          </p:cNvPicPr>
          <p:nvPr/>
        </p:nvPicPr>
        <p:blipFill>
          <a:blip r:embed="rId3"/>
          <a:stretch>
            <a:fillRect/>
          </a:stretch>
        </p:blipFill>
        <p:spPr>
          <a:xfrm>
            <a:off x="2572871" y="1451893"/>
            <a:ext cx="6194612" cy="2392471"/>
          </a:xfrm>
          <a:prstGeom prst="rect">
            <a:avLst/>
          </a:prstGeom>
        </p:spPr>
      </p:pic>
      <p:pic>
        <p:nvPicPr>
          <p:cNvPr id="4" name="Picture 3">
            <a:extLst>
              <a:ext uri="{FF2B5EF4-FFF2-40B4-BE49-F238E27FC236}">
                <a16:creationId xmlns:a16="http://schemas.microsoft.com/office/drawing/2014/main" id="{1C3491C7-2095-B241-92A8-E1A2C04ED0D4}"/>
              </a:ext>
            </a:extLst>
          </p:cNvPr>
          <p:cNvPicPr>
            <a:picLocks noChangeAspect="1"/>
          </p:cNvPicPr>
          <p:nvPr/>
        </p:nvPicPr>
        <p:blipFill>
          <a:blip r:embed="rId4"/>
          <a:stretch>
            <a:fillRect/>
          </a:stretch>
        </p:blipFill>
        <p:spPr>
          <a:xfrm>
            <a:off x="3121287" y="3736613"/>
            <a:ext cx="5108313" cy="2164539"/>
          </a:xfrm>
          <a:prstGeom prst="rect">
            <a:avLst/>
          </a:prstGeom>
        </p:spPr>
      </p:pic>
      <p:pic>
        <p:nvPicPr>
          <p:cNvPr id="6" name="Picture 5">
            <a:extLst>
              <a:ext uri="{FF2B5EF4-FFF2-40B4-BE49-F238E27FC236}">
                <a16:creationId xmlns:a16="http://schemas.microsoft.com/office/drawing/2014/main" id="{565277E9-573F-C343-AEAD-5F6D4696B421}"/>
              </a:ext>
            </a:extLst>
          </p:cNvPr>
          <p:cNvPicPr>
            <a:picLocks noChangeAspect="1"/>
          </p:cNvPicPr>
          <p:nvPr/>
        </p:nvPicPr>
        <p:blipFill>
          <a:blip r:embed="rId5"/>
          <a:stretch>
            <a:fillRect/>
          </a:stretch>
        </p:blipFill>
        <p:spPr>
          <a:xfrm>
            <a:off x="2572871" y="966320"/>
            <a:ext cx="5913046" cy="861448"/>
          </a:xfrm>
          <a:prstGeom prst="rect">
            <a:avLst/>
          </a:prstGeom>
        </p:spPr>
      </p:pic>
      <p:sp>
        <p:nvSpPr>
          <p:cNvPr id="10" name="TextBox 9">
            <a:extLst>
              <a:ext uri="{FF2B5EF4-FFF2-40B4-BE49-F238E27FC236}">
                <a16:creationId xmlns:a16="http://schemas.microsoft.com/office/drawing/2014/main" id="{30F52628-E573-F242-987B-22581BE98608}"/>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285210177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a:extLst>
              <a:ext uri="{FF2B5EF4-FFF2-40B4-BE49-F238E27FC236}">
                <a16:creationId xmlns:a16="http://schemas.microsoft.com/office/drawing/2014/main" id="{6C7D2FA1-27E9-BC44-9CE3-7180DCE67551}"/>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20" name="Rectangle 19">
            <a:extLst>
              <a:ext uri="{FF2B5EF4-FFF2-40B4-BE49-F238E27FC236}">
                <a16:creationId xmlns:a16="http://schemas.microsoft.com/office/drawing/2014/main" id="{9CF8C619-7349-D048-AF9B-72FF75A21DE7}"/>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5277E9-573F-C343-AEAD-5F6D4696B421}"/>
              </a:ext>
            </a:extLst>
          </p:cNvPr>
          <p:cNvPicPr>
            <a:picLocks noChangeAspect="1"/>
          </p:cNvPicPr>
          <p:nvPr/>
        </p:nvPicPr>
        <p:blipFill>
          <a:blip r:embed="rId2"/>
          <a:stretch>
            <a:fillRect/>
          </a:stretch>
        </p:blipFill>
        <p:spPr>
          <a:xfrm>
            <a:off x="2572871" y="966320"/>
            <a:ext cx="5913046" cy="861448"/>
          </a:xfrm>
          <a:prstGeom prst="rect">
            <a:avLst/>
          </a:prstGeom>
        </p:spPr>
      </p:pic>
      <p:pic>
        <p:nvPicPr>
          <p:cNvPr id="3" name="Picture 2">
            <a:extLst>
              <a:ext uri="{FF2B5EF4-FFF2-40B4-BE49-F238E27FC236}">
                <a16:creationId xmlns:a16="http://schemas.microsoft.com/office/drawing/2014/main" id="{BA724E7F-6CE6-B44D-8AAC-F5741E291818}"/>
              </a:ext>
            </a:extLst>
          </p:cNvPr>
          <p:cNvPicPr>
            <a:picLocks noChangeAspect="1"/>
          </p:cNvPicPr>
          <p:nvPr/>
        </p:nvPicPr>
        <p:blipFill>
          <a:blip r:embed="rId3"/>
          <a:stretch>
            <a:fillRect/>
          </a:stretch>
        </p:blipFill>
        <p:spPr>
          <a:xfrm>
            <a:off x="2572871" y="1923755"/>
            <a:ext cx="6115145" cy="1666016"/>
          </a:xfrm>
          <a:prstGeom prst="rect">
            <a:avLst/>
          </a:prstGeom>
        </p:spPr>
      </p:pic>
      <p:sp>
        <p:nvSpPr>
          <p:cNvPr id="5" name="Rectangle 4">
            <a:extLst>
              <a:ext uri="{FF2B5EF4-FFF2-40B4-BE49-F238E27FC236}">
                <a16:creationId xmlns:a16="http://schemas.microsoft.com/office/drawing/2014/main" id="{991C3E29-5310-3D45-B499-E11399564C63}"/>
              </a:ext>
            </a:extLst>
          </p:cNvPr>
          <p:cNvSpPr/>
          <p:nvPr/>
        </p:nvSpPr>
        <p:spPr>
          <a:xfrm>
            <a:off x="796066" y="3782577"/>
            <a:ext cx="10230522" cy="2031325"/>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Avenir Roman" panose="02000503020000020003" pitchFamily="2" charset="0"/>
              </a:rPr>
              <a:t>Individual patient data from 8,871 </a:t>
            </a:r>
            <a:r>
              <a:rPr lang="en-US" dirty="0" err="1">
                <a:solidFill>
                  <a:schemeClr val="bg1"/>
                </a:solidFill>
                <a:latin typeface="Avenir Roman" panose="02000503020000020003" pitchFamily="2" charset="0"/>
              </a:rPr>
              <a:t>mCRPC</a:t>
            </a:r>
            <a:r>
              <a:rPr lang="en-US" dirty="0">
                <a:solidFill>
                  <a:schemeClr val="bg1"/>
                </a:solidFill>
                <a:latin typeface="Avenir Roman" panose="02000503020000020003" pitchFamily="2" charset="0"/>
              </a:rPr>
              <a:t> men randomized on nine phase III trials to docetaxel/prednisone (DP) or a DP containing regimen were combined.</a:t>
            </a:r>
          </a:p>
          <a:p>
            <a:pPr marL="285750" indent="-285750">
              <a:buFont typeface="Arial" panose="020B0604020202020204" pitchFamily="34" charset="0"/>
              <a:buChar char="•"/>
            </a:pPr>
            <a:r>
              <a:rPr lang="en-US" dirty="0">
                <a:solidFill>
                  <a:schemeClr val="bg1"/>
                </a:solidFill>
                <a:latin typeface="Avenir Roman" panose="02000503020000020003" pitchFamily="2" charset="0"/>
              </a:rPr>
              <a:t>7,528 (85%) were C, 500 (6%) were AA, 424 were Asian (5%) and 419 (4%) had race unspecified</a:t>
            </a:r>
          </a:p>
          <a:p>
            <a:pPr marL="285750" indent="-285750">
              <a:buFont typeface="Arial" panose="020B0604020202020204" pitchFamily="34" charset="0"/>
              <a:buChar char="•"/>
            </a:pPr>
            <a:r>
              <a:rPr lang="en-US" dirty="0">
                <a:solidFill>
                  <a:schemeClr val="bg1"/>
                </a:solidFill>
                <a:latin typeface="Avenir Roman" panose="02000503020000020003" pitchFamily="2" charset="0"/>
              </a:rPr>
              <a:t>In multivariable analysis adjusting for established risk factors, the pooled hazard ratio (HR) for AAs vs. Caucasians was 0.81 (95% CI = 0.72-0.92, p-value = 0.001) in all patients. </a:t>
            </a:r>
          </a:p>
          <a:p>
            <a:pPr marL="285750" indent="-285750">
              <a:buFont typeface="Arial" panose="020B0604020202020204" pitchFamily="34" charset="0"/>
              <a:buChar char="•"/>
            </a:pPr>
            <a:r>
              <a:rPr lang="en-US" dirty="0">
                <a:solidFill>
                  <a:schemeClr val="bg1"/>
                </a:solidFill>
                <a:latin typeface="Avenir Roman" panose="02000503020000020003" pitchFamily="2" charset="0"/>
              </a:rPr>
              <a:t>Observed a statistically significant increased OS in AA vs. C men with </a:t>
            </a:r>
            <a:r>
              <a:rPr lang="en-US" dirty="0" err="1">
                <a:solidFill>
                  <a:schemeClr val="bg1"/>
                </a:solidFill>
                <a:latin typeface="Avenir Roman" panose="02000503020000020003" pitchFamily="2" charset="0"/>
              </a:rPr>
              <a:t>mCRPC</a:t>
            </a:r>
            <a:r>
              <a:rPr lang="en-US" dirty="0">
                <a:solidFill>
                  <a:schemeClr val="bg1"/>
                </a:solidFill>
                <a:latin typeface="Avenir Roman" panose="02000503020000020003" pitchFamily="2" charset="0"/>
              </a:rPr>
              <a:t> who were eligible to be enrolled on these clinical trials.</a:t>
            </a:r>
          </a:p>
        </p:txBody>
      </p:sp>
      <p:sp>
        <p:nvSpPr>
          <p:cNvPr id="10" name="TextBox 9">
            <a:extLst>
              <a:ext uri="{FF2B5EF4-FFF2-40B4-BE49-F238E27FC236}">
                <a16:creationId xmlns:a16="http://schemas.microsoft.com/office/drawing/2014/main" id="{D3AA8630-CC8F-D442-B28F-ED8AF490B1F6}"/>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6968629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a:extLst>
              <a:ext uri="{FF2B5EF4-FFF2-40B4-BE49-F238E27FC236}">
                <a16:creationId xmlns:a16="http://schemas.microsoft.com/office/drawing/2014/main" id="{6C7D2FA1-27E9-BC44-9CE3-7180DCE67551}"/>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20" name="Rectangle 19">
            <a:extLst>
              <a:ext uri="{FF2B5EF4-FFF2-40B4-BE49-F238E27FC236}">
                <a16:creationId xmlns:a16="http://schemas.microsoft.com/office/drawing/2014/main" id="{9CF8C619-7349-D048-AF9B-72FF75A21DE7}"/>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AA8630-CC8F-D442-B28F-ED8AF490B1F6}"/>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pic>
        <p:nvPicPr>
          <p:cNvPr id="4" name="Picture 3">
            <a:extLst>
              <a:ext uri="{FF2B5EF4-FFF2-40B4-BE49-F238E27FC236}">
                <a16:creationId xmlns:a16="http://schemas.microsoft.com/office/drawing/2014/main" id="{35FD8378-A6DA-EB40-9C90-071CD764155C}"/>
              </a:ext>
            </a:extLst>
          </p:cNvPr>
          <p:cNvPicPr>
            <a:picLocks noChangeAspect="1"/>
          </p:cNvPicPr>
          <p:nvPr/>
        </p:nvPicPr>
        <p:blipFill>
          <a:blip r:embed="rId2"/>
          <a:stretch>
            <a:fillRect/>
          </a:stretch>
        </p:blipFill>
        <p:spPr>
          <a:xfrm>
            <a:off x="199432" y="922216"/>
            <a:ext cx="5669922" cy="4991792"/>
          </a:xfrm>
          <a:prstGeom prst="rect">
            <a:avLst/>
          </a:prstGeom>
        </p:spPr>
      </p:pic>
      <p:pic>
        <p:nvPicPr>
          <p:cNvPr id="8" name="Picture 7">
            <a:extLst>
              <a:ext uri="{FF2B5EF4-FFF2-40B4-BE49-F238E27FC236}">
                <a16:creationId xmlns:a16="http://schemas.microsoft.com/office/drawing/2014/main" id="{DDF567F9-0DAA-C148-B3C5-079E204B8ECE}"/>
              </a:ext>
            </a:extLst>
          </p:cNvPr>
          <p:cNvPicPr>
            <a:picLocks noChangeAspect="1"/>
          </p:cNvPicPr>
          <p:nvPr/>
        </p:nvPicPr>
        <p:blipFill>
          <a:blip r:embed="rId3"/>
          <a:stretch>
            <a:fillRect/>
          </a:stretch>
        </p:blipFill>
        <p:spPr>
          <a:xfrm>
            <a:off x="6412980" y="3295918"/>
            <a:ext cx="5025293" cy="2618090"/>
          </a:xfrm>
          <a:prstGeom prst="rect">
            <a:avLst/>
          </a:prstGeom>
        </p:spPr>
      </p:pic>
      <p:sp>
        <p:nvSpPr>
          <p:cNvPr id="9" name="Rectangle 8">
            <a:extLst>
              <a:ext uri="{FF2B5EF4-FFF2-40B4-BE49-F238E27FC236}">
                <a16:creationId xmlns:a16="http://schemas.microsoft.com/office/drawing/2014/main" id="{B16141B4-B18A-4C46-B45C-FF98522D785A}"/>
              </a:ext>
            </a:extLst>
          </p:cNvPr>
          <p:cNvSpPr/>
          <p:nvPr/>
        </p:nvSpPr>
        <p:spPr>
          <a:xfrm>
            <a:off x="6350612" y="987594"/>
            <a:ext cx="5321971" cy="2308324"/>
          </a:xfrm>
          <a:prstGeom prst="rect">
            <a:avLst/>
          </a:prstGeom>
        </p:spPr>
        <p:txBody>
          <a:bodyPr wrap="square">
            <a:spAutoFit/>
          </a:bodyPr>
          <a:lstStyle/>
          <a:p>
            <a:r>
              <a:rPr lang="en-US" dirty="0">
                <a:solidFill>
                  <a:schemeClr val="bg1"/>
                </a:solidFill>
                <a:latin typeface="Avenir Roman" panose="02000503020000020003" pitchFamily="2" charset="0"/>
              </a:rPr>
              <a:t>A large, national, population-based cohort</a:t>
            </a:r>
          </a:p>
          <a:p>
            <a:r>
              <a:rPr lang="en-US" dirty="0">
                <a:solidFill>
                  <a:schemeClr val="bg1"/>
                </a:solidFill>
                <a:latin typeface="Avenir Roman" panose="02000503020000020003" pitchFamily="2" charset="0"/>
              </a:rPr>
              <a:t>study, RESPOND, (Research on Prostate Cancer in Men of African Ancestry: </a:t>
            </a:r>
            <a:r>
              <a:rPr lang="en-US" dirty="0">
                <a:solidFill>
                  <a:srgbClr val="FF0000"/>
                </a:solidFill>
                <a:latin typeface="Avenir Roman" panose="02000503020000020003" pitchFamily="2" charset="0"/>
              </a:rPr>
              <a:t>Defining the</a:t>
            </a:r>
          </a:p>
          <a:p>
            <a:r>
              <a:rPr lang="en-US" dirty="0">
                <a:solidFill>
                  <a:srgbClr val="FF0000"/>
                </a:solidFill>
                <a:latin typeface="Avenir Roman" panose="02000503020000020003" pitchFamily="2" charset="0"/>
              </a:rPr>
              <a:t>Roles of Genetics, Immunity and Access to Care</a:t>
            </a:r>
            <a:r>
              <a:rPr lang="en-US" dirty="0">
                <a:solidFill>
                  <a:schemeClr val="bg1"/>
                </a:solidFill>
                <a:latin typeface="Avenir Roman" panose="02000503020000020003" pitchFamily="2" charset="0"/>
              </a:rPr>
              <a:t>) of </a:t>
            </a:r>
            <a:r>
              <a:rPr lang="en-US" dirty="0">
                <a:solidFill>
                  <a:srgbClr val="FF0000"/>
                </a:solidFill>
                <a:latin typeface="Avenir Roman" panose="02000503020000020003" pitchFamily="2" charset="0"/>
              </a:rPr>
              <a:t>10,000 AA men with incident </a:t>
            </a:r>
            <a:r>
              <a:rPr lang="en-US" dirty="0" err="1">
                <a:solidFill>
                  <a:srgbClr val="FF0000"/>
                </a:solidFill>
                <a:latin typeface="Avenir Roman" panose="02000503020000020003" pitchFamily="2" charset="0"/>
              </a:rPr>
              <a:t>PCa</a:t>
            </a:r>
            <a:r>
              <a:rPr lang="en-US" dirty="0">
                <a:solidFill>
                  <a:schemeClr val="bg1"/>
                </a:solidFill>
                <a:latin typeface="Avenir Roman" panose="02000503020000020003" pitchFamily="2" charset="0"/>
              </a:rPr>
              <a:t> identified</a:t>
            </a:r>
          </a:p>
          <a:p>
            <a:r>
              <a:rPr lang="en-US" dirty="0">
                <a:solidFill>
                  <a:schemeClr val="bg1"/>
                </a:solidFill>
                <a:latin typeface="Avenir Roman" panose="02000503020000020003" pitchFamily="2" charset="0"/>
              </a:rPr>
              <a:t>through nine SEER and NPCR U.S. cancer registries from states that include 38% of all AA</a:t>
            </a:r>
          </a:p>
          <a:p>
            <a:r>
              <a:rPr lang="en-US" dirty="0" err="1">
                <a:solidFill>
                  <a:schemeClr val="bg1"/>
                </a:solidFill>
                <a:latin typeface="Avenir Roman" panose="02000503020000020003" pitchFamily="2" charset="0"/>
              </a:rPr>
              <a:t>PCa</a:t>
            </a:r>
            <a:r>
              <a:rPr lang="en-US" dirty="0">
                <a:solidFill>
                  <a:schemeClr val="bg1"/>
                </a:solidFill>
                <a:latin typeface="Avenir Roman" panose="02000503020000020003" pitchFamily="2" charset="0"/>
              </a:rPr>
              <a:t> cases in the U.S.</a:t>
            </a:r>
            <a:endParaRPr lang="en-US" dirty="0">
              <a:solidFill>
                <a:schemeClr val="bg1"/>
              </a:solidFill>
              <a:effectLst/>
              <a:latin typeface="Avenir Roman" panose="02000503020000020003" pitchFamily="2" charset="0"/>
            </a:endParaRPr>
          </a:p>
        </p:txBody>
      </p:sp>
    </p:spTree>
    <p:extLst>
      <p:ext uri="{BB962C8B-B14F-4D97-AF65-F5344CB8AC3E}">
        <p14:creationId xmlns:p14="http://schemas.microsoft.com/office/powerpoint/2010/main" val="54864835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999_1_miscellaneous_digital_art_dna.jpg"/>
          <p:cNvPicPr>
            <a:picLocks noChangeAspect="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23921"/>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 Box 5"/>
          <p:cNvSpPr txBox="1">
            <a:spLocks noChangeArrowheads="1"/>
          </p:cNvSpPr>
          <p:nvPr/>
        </p:nvSpPr>
        <p:spPr bwMode="auto">
          <a:xfrm>
            <a:off x="2063642" y="1841251"/>
            <a:ext cx="7857300" cy="646331"/>
          </a:xfrm>
          <a:prstGeom prst="rect">
            <a:avLst/>
          </a:prstGeom>
          <a:noFill/>
          <a:ln>
            <a:noFill/>
          </a:ln>
          <a:effectLst>
            <a:outerShdw blurRad="50800" dist="1524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dirty="0">
                <a:latin typeface="Avenir Book" charset="0"/>
                <a:ea typeface="Avenir Book" charset="0"/>
                <a:cs typeface="Avenir Book" charset="0"/>
              </a:rPr>
              <a:t>Multiple Myeloma</a:t>
            </a:r>
          </a:p>
        </p:txBody>
      </p:sp>
      <p:sp>
        <p:nvSpPr>
          <p:cNvPr id="5" name="TextBox 4">
            <a:extLst>
              <a:ext uri="{FF2B5EF4-FFF2-40B4-BE49-F238E27FC236}">
                <a16:creationId xmlns:a16="http://schemas.microsoft.com/office/drawing/2014/main" id="{E18FA302-317D-8A41-8B81-E58E6D547512}"/>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18030729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370" y="948540"/>
            <a:ext cx="7091680" cy="52091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494" y="881349"/>
            <a:ext cx="8411990" cy="5801724"/>
          </a:xfrm>
          <a:prstGeom prst="rect">
            <a:avLst/>
          </a:prstGeom>
        </p:spPr>
      </p:pic>
      <p:sp>
        <p:nvSpPr>
          <p:cNvPr id="8" name="TextBox 7"/>
          <p:cNvSpPr txBox="1"/>
          <p:nvPr/>
        </p:nvSpPr>
        <p:spPr>
          <a:xfrm>
            <a:off x="0" y="5662508"/>
            <a:ext cx="1442254" cy="307777"/>
          </a:xfrm>
          <a:prstGeom prst="rect">
            <a:avLst/>
          </a:prstGeom>
          <a:noFill/>
        </p:spPr>
        <p:txBody>
          <a:bodyPr wrap="none" rtlCol="0">
            <a:spAutoFit/>
          </a:bodyPr>
          <a:lstStyle/>
          <a:p>
            <a:r>
              <a:rPr lang="en-US" sz="1400">
                <a:solidFill>
                  <a:schemeClr val="bg1"/>
                </a:solidFill>
                <a:latin typeface="Avenir Book" charset="0"/>
                <a:ea typeface="Avenir Book" charset="0"/>
                <a:cs typeface="Avenir Book" charset="0"/>
              </a:rPr>
              <a:t>www.cancer.org</a:t>
            </a:r>
            <a:endParaRPr lang="en-US" sz="1400" dirty="0">
              <a:solidFill>
                <a:schemeClr val="bg1"/>
              </a:solidFill>
              <a:latin typeface="Avenir Book" charset="0"/>
              <a:ea typeface="Avenir Book" charset="0"/>
              <a:cs typeface="Avenir Book" charset="0"/>
            </a:endParaRPr>
          </a:p>
        </p:txBody>
      </p:sp>
      <p:sp>
        <p:nvSpPr>
          <p:cNvPr id="9"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Cancer Statistics and Cancer Disparities</a:t>
            </a:r>
            <a:endParaRPr lang="en-US" sz="3200" dirty="0">
              <a:solidFill>
                <a:schemeClr val="bg1"/>
              </a:solidFill>
              <a:latin typeface="Avenir Book" charset="0"/>
              <a:ea typeface="Avenir Book" charset="0"/>
              <a:cs typeface="Avenir Book" charset="0"/>
            </a:endParaRPr>
          </a:p>
        </p:txBody>
      </p:sp>
      <p:sp>
        <p:nvSpPr>
          <p:cNvPr id="11" name="Rectangle 10"/>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4700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nvPr>
        </p:nvGraphicFramePr>
        <p:xfrm>
          <a:off x="143219" y="994380"/>
          <a:ext cx="11931268" cy="4835527"/>
        </p:xfrm>
        <a:graphic>
          <a:graphicData uri="http://schemas.openxmlformats.org/drawingml/2006/table">
            <a:tbl>
              <a:tblPr bandRow="1">
                <a:tableStyleId>{37CE84F3-28C3-443E-9E96-99CF82512B78}</a:tableStyleId>
              </a:tblPr>
              <a:tblGrid>
                <a:gridCol w="11931268">
                  <a:extLst>
                    <a:ext uri="{9D8B030D-6E8A-4147-A177-3AD203B41FA5}">
                      <a16:colId xmlns:a16="http://schemas.microsoft.com/office/drawing/2014/main" val="20000"/>
                    </a:ext>
                  </a:extLst>
                </a:gridCol>
              </a:tblGrid>
              <a:tr h="48355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7" name="TextBox 6"/>
          <p:cNvSpPr txBox="1">
            <a:spLocks noChangeArrowheads="1"/>
          </p:cNvSpPr>
          <p:nvPr/>
        </p:nvSpPr>
        <p:spPr bwMode="auto">
          <a:xfrm>
            <a:off x="10084676" y="4132840"/>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solidFill>
                <a:schemeClr val="bg1"/>
              </a:solidFill>
              <a:cs typeface="Arial" charset="0"/>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752" y="1017800"/>
            <a:ext cx="2746375" cy="163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50"/>
          <p:cNvSpPr>
            <a:spLocks noChangeArrowheads="1"/>
          </p:cNvSpPr>
          <p:nvPr/>
        </p:nvSpPr>
        <p:spPr bwMode="auto">
          <a:xfrm>
            <a:off x="138755" y="1022572"/>
            <a:ext cx="2406141"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chemeClr val="bg1"/>
                </a:solidFill>
                <a:latin typeface="Avenir Book" charset="0"/>
                <a:ea typeface="Avenir Book" charset="0"/>
                <a:cs typeface="Avenir Book" charset="0"/>
              </a:rPr>
              <a:t>Cancer of the plasma cells in the bone marrow </a:t>
            </a:r>
            <a:r>
              <a:rPr kumimoji="1" lang="en-GB" dirty="0">
                <a:solidFill>
                  <a:schemeClr val="bg1"/>
                </a:solidFill>
                <a:latin typeface="Avenir Book" charset="0"/>
                <a:ea typeface="Avenir Book" charset="0"/>
                <a:cs typeface="Avenir Book" charset="0"/>
              </a:rPr>
              <a:t>leading to bone destruction and bone marrow failure.</a:t>
            </a:r>
            <a:endParaRPr lang="en-US" dirty="0">
              <a:solidFill>
                <a:schemeClr val="bg1"/>
              </a:solidFill>
              <a:latin typeface="Avenir Book" charset="0"/>
              <a:ea typeface="Avenir Book" charset="0"/>
              <a:cs typeface="Avenir Book" charset="0"/>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156" y="2602675"/>
            <a:ext cx="5157309" cy="3037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7"/>
          <p:cNvSpPr>
            <a:spLocks noChangeArrowheads="1"/>
          </p:cNvSpPr>
          <p:nvPr/>
        </p:nvSpPr>
        <p:spPr bwMode="auto">
          <a:xfrm>
            <a:off x="87963" y="5567596"/>
            <a:ext cx="42433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dirty="0">
                <a:solidFill>
                  <a:schemeClr val="bg1"/>
                </a:solidFill>
                <a:latin typeface="Avenir Book" charset="0"/>
                <a:ea typeface="Avenir Book" charset="0"/>
                <a:cs typeface="Avenir Book" charset="0"/>
              </a:rPr>
              <a:t>Dalton W et al, </a:t>
            </a:r>
            <a:r>
              <a:rPr lang="en-US" sz="1600" i="1" dirty="0" err="1">
                <a:solidFill>
                  <a:schemeClr val="bg1"/>
                </a:solidFill>
                <a:latin typeface="Avenir Book" charset="0"/>
                <a:ea typeface="Avenir Book" charset="0"/>
                <a:cs typeface="Avenir Book" charset="0"/>
              </a:rPr>
              <a:t>Amer</a:t>
            </a:r>
            <a:r>
              <a:rPr lang="en-US" sz="1600" i="1" dirty="0">
                <a:solidFill>
                  <a:schemeClr val="bg1"/>
                </a:solidFill>
                <a:latin typeface="Avenir Book" charset="0"/>
                <a:ea typeface="Avenir Book" charset="0"/>
                <a:cs typeface="Avenir Book" charset="0"/>
              </a:rPr>
              <a:t> </a:t>
            </a:r>
            <a:r>
              <a:rPr lang="en-US" sz="1600" i="1" dirty="0" err="1">
                <a:solidFill>
                  <a:schemeClr val="bg1"/>
                </a:solidFill>
                <a:latin typeface="Avenir Book" charset="0"/>
                <a:ea typeface="Avenir Book" charset="0"/>
                <a:cs typeface="Avenir Book" charset="0"/>
              </a:rPr>
              <a:t>Soc</a:t>
            </a:r>
            <a:r>
              <a:rPr lang="en-US" sz="1600" i="1" dirty="0">
                <a:solidFill>
                  <a:schemeClr val="bg1"/>
                </a:solidFill>
                <a:latin typeface="Avenir Book" charset="0"/>
                <a:ea typeface="Avenir Book" charset="0"/>
                <a:cs typeface="Avenir Book" charset="0"/>
              </a:rPr>
              <a:t> Hematology 2001</a:t>
            </a:r>
            <a:endParaRPr lang="en-US" sz="1600" dirty="0">
              <a:solidFill>
                <a:schemeClr val="bg1"/>
              </a:solidFill>
              <a:latin typeface="Avenir Book" charset="0"/>
              <a:ea typeface="Avenir Book" charset="0"/>
              <a:cs typeface="Avenir Book" charset="0"/>
            </a:endParaRPr>
          </a:p>
        </p:txBody>
      </p:sp>
      <p:sp>
        <p:nvSpPr>
          <p:cNvPr id="10" name="Rectangle 9"/>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5"/>
          <p:cNvSpPr txBox="1">
            <a:spLocks noChangeArrowheads="1"/>
          </p:cNvSpPr>
          <p:nvPr/>
        </p:nvSpPr>
        <p:spPr bwMode="auto">
          <a:xfrm>
            <a:off x="0" y="338040"/>
            <a:ext cx="914400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Multiple Myeloma Pathogenesis</a:t>
            </a:r>
            <a:endParaRPr lang="en-US" sz="3200" dirty="0">
              <a:solidFill>
                <a:schemeClr val="bg1"/>
              </a:solidFill>
              <a:latin typeface="Avenir Book" charset="0"/>
              <a:ea typeface="Avenir Book" charset="0"/>
              <a:cs typeface="Avenir Book" charset="0"/>
            </a:endParaRPr>
          </a:p>
        </p:txBody>
      </p:sp>
      <p:sp>
        <p:nvSpPr>
          <p:cNvPr id="16" name="Content Placeholder 2"/>
          <p:cNvSpPr>
            <a:spLocks noGrp="1"/>
          </p:cNvSpPr>
          <p:nvPr>
            <p:ph idx="4294967295"/>
          </p:nvPr>
        </p:nvSpPr>
        <p:spPr bwMode="auto">
          <a:xfrm>
            <a:off x="5460694" y="1091056"/>
            <a:ext cx="6195152" cy="45716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Aft>
                <a:spcPts val="1200"/>
              </a:spcAft>
            </a:pPr>
            <a:r>
              <a:rPr lang="en-US" sz="1800" dirty="0">
                <a:solidFill>
                  <a:schemeClr val="bg1"/>
                </a:solidFill>
                <a:latin typeface="Avenir Book" charset="0"/>
                <a:ea typeface="Avenir Book" charset="0"/>
                <a:cs typeface="Avenir Book" charset="0"/>
              </a:rPr>
              <a:t>~31,000 new Myeloma cases and an estimated ~13,000 deaths attributed.</a:t>
            </a:r>
          </a:p>
          <a:p>
            <a:pPr>
              <a:spcAft>
                <a:spcPts val="1200"/>
              </a:spcAft>
            </a:pPr>
            <a:r>
              <a:rPr lang="en-US" sz="1800" dirty="0">
                <a:solidFill>
                  <a:schemeClr val="bg1"/>
                </a:solidFill>
                <a:latin typeface="Avenir Book" charset="0"/>
                <a:ea typeface="Avenir Book" charset="0"/>
                <a:cs typeface="Avenir Book" charset="0"/>
              </a:rPr>
              <a:t>Historically treated with Dexamethasone and bone marrow transplant.</a:t>
            </a:r>
          </a:p>
          <a:p>
            <a:pPr>
              <a:spcAft>
                <a:spcPts val="1200"/>
              </a:spcAft>
            </a:pPr>
            <a:r>
              <a:rPr lang="en-US" sz="1800" i="1" dirty="0">
                <a:solidFill>
                  <a:schemeClr val="bg1"/>
                </a:solidFill>
                <a:latin typeface="Avenir Book" charset="0"/>
                <a:ea typeface="Avenir Book" charset="0"/>
                <a:cs typeface="Avenir Book" charset="0"/>
              </a:rPr>
              <a:t>More recent development of myeloma “block buster “drugs.</a:t>
            </a:r>
          </a:p>
          <a:p>
            <a:pPr lvl="1">
              <a:lnSpc>
                <a:spcPct val="90000"/>
              </a:lnSpc>
            </a:pPr>
            <a:r>
              <a:rPr lang="en-US" sz="1800" i="1" dirty="0" err="1">
                <a:solidFill>
                  <a:schemeClr val="bg1"/>
                </a:solidFill>
                <a:latin typeface="Avenir Book" charset="0"/>
                <a:ea typeface="Avenir Book" charset="0"/>
                <a:cs typeface="Avenir Book" charset="0"/>
              </a:rPr>
              <a:t>iMids</a:t>
            </a:r>
            <a:r>
              <a:rPr lang="en-US" sz="1800" i="1" dirty="0">
                <a:solidFill>
                  <a:schemeClr val="bg1"/>
                </a:solidFill>
                <a:latin typeface="Avenir Book" charset="0"/>
                <a:ea typeface="Avenir Book" charset="0"/>
                <a:cs typeface="Avenir Book" charset="0"/>
              </a:rPr>
              <a:t> – </a:t>
            </a:r>
            <a:r>
              <a:rPr lang="en-US" sz="1800" i="1" dirty="0" err="1">
                <a:solidFill>
                  <a:schemeClr val="bg1"/>
                </a:solidFill>
                <a:latin typeface="Avenir Book" charset="0"/>
                <a:ea typeface="Avenir Book" charset="0"/>
                <a:cs typeface="Avenir Book" charset="0"/>
              </a:rPr>
              <a:t>Lenalidomide</a:t>
            </a:r>
            <a:endParaRPr lang="en-US" sz="1800" i="1" dirty="0">
              <a:solidFill>
                <a:schemeClr val="bg1"/>
              </a:solidFill>
              <a:latin typeface="Avenir Book" charset="0"/>
              <a:ea typeface="Avenir Book" charset="0"/>
              <a:cs typeface="Avenir Book" charset="0"/>
            </a:endParaRPr>
          </a:p>
          <a:p>
            <a:pPr lvl="1">
              <a:lnSpc>
                <a:spcPct val="90000"/>
              </a:lnSpc>
            </a:pPr>
            <a:r>
              <a:rPr lang="en-US" sz="1800" i="1" dirty="0" err="1">
                <a:solidFill>
                  <a:schemeClr val="bg1"/>
                </a:solidFill>
                <a:latin typeface="Avenir Book" charset="0"/>
                <a:ea typeface="Avenir Book" charset="0"/>
                <a:cs typeface="Avenir Book" charset="0"/>
              </a:rPr>
              <a:t>Proteosome</a:t>
            </a:r>
            <a:r>
              <a:rPr lang="en-US" sz="1800" i="1" dirty="0">
                <a:solidFill>
                  <a:schemeClr val="bg1"/>
                </a:solidFill>
                <a:latin typeface="Avenir Book" charset="0"/>
                <a:ea typeface="Avenir Book" charset="0"/>
                <a:cs typeface="Avenir Book" charset="0"/>
              </a:rPr>
              <a:t> inhibitors – </a:t>
            </a:r>
            <a:r>
              <a:rPr lang="en-US" sz="1800" i="1" dirty="0" err="1">
                <a:solidFill>
                  <a:schemeClr val="bg1"/>
                </a:solidFill>
                <a:latin typeface="Avenir Book" charset="0"/>
                <a:ea typeface="Avenir Book" charset="0"/>
                <a:cs typeface="Avenir Book" charset="0"/>
              </a:rPr>
              <a:t>Bortezomib</a:t>
            </a:r>
            <a:r>
              <a:rPr lang="en-US" sz="1800" i="1" dirty="0">
                <a:solidFill>
                  <a:schemeClr val="bg1"/>
                </a:solidFill>
                <a:latin typeface="Avenir Book" charset="0"/>
                <a:ea typeface="Avenir Book" charset="0"/>
                <a:cs typeface="Avenir Book" charset="0"/>
              </a:rPr>
              <a:t>, </a:t>
            </a:r>
            <a:r>
              <a:rPr lang="en-US" sz="1800" i="1" dirty="0" err="1">
                <a:solidFill>
                  <a:schemeClr val="bg1"/>
                </a:solidFill>
                <a:latin typeface="Avenir Book" charset="0"/>
                <a:ea typeface="Avenir Book" charset="0"/>
                <a:cs typeface="Avenir Book" charset="0"/>
              </a:rPr>
              <a:t>Carfilzomab</a:t>
            </a:r>
            <a:endParaRPr lang="en-US" sz="1800" i="1" dirty="0">
              <a:solidFill>
                <a:schemeClr val="bg1"/>
              </a:solidFill>
              <a:latin typeface="Avenir Book" charset="0"/>
              <a:ea typeface="Avenir Book" charset="0"/>
              <a:cs typeface="Avenir Book" charset="0"/>
            </a:endParaRPr>
          </a:p>
          <a:p>
            <a:pPr>
              <a:lnSpc>
                <a:spcPct val="90000"/>
              </a:lnSpc>
              <a:buFont typeface="Arial" charset="0"/>
              <a:buNone/>
            </a:pPr>
            <a:endParaRPr lang="en-US" sz="1800" dirty="0">
              <a:solidFill>
                <a:schemeClr val="bg1"/>
              </a:solidFill>
              <a:latin typeface="Avenir Book" charset="0"/>
              <a:ea typeface="Avenir Book" charset="0"/>
              <a:cs typeface="Avenir Book" charset="0"/>
            </a:endParaRPr>
          </a:p>
          <a:p>
            <a:pPr>
              <a:spcAft>
                <a:spcPts val="1200"/>
              </a:spcAft>
            </a:pPr>
            <a:r>
              <a:rPr lang="en-US" sz="1800" dirty="0">
                <a:solidFill>
                  <a:schemeClr val="bg1"/>
                </a:solidFill>
                <a:latin typeface="Avenir Book" charset="0"/>
                <a:ea typeface="Avenir Book" charset="0"/>
                <a:cs typeface="Avenir Book" charset="0"/>
              </a:rPr>
              <a:t>5 year survival rate has increased from 37% to 47% in last 10-15yrs!!</a:t>
            </a:r>
          </a:p>
          <a:p>
            <a:r>
              <a:rPr lang="en-US" sz="1800" b="1" dirty="0">
                <a:solidFill>
                  <a:srgbClr val="790A26"/>
                </a:solidFill>
                <a:latin typeface="Avenir Book" charset="0"/>
                <a:ea typeface="Avenir Book" charset="0"/>
                <a:cs typeface="Avenir Book" charset="0"/>
              </a:rPr>
              <a:t>MM is one of the most significant health disparities among African Americans (AA) based upon SEER data.</a:t>
            </a:r>
            <a:endParaRPr lang="en-US" sz="1800" dirty="0">
              <a:solidFill>
                <a:schemeClr val="bg1"/>
              </a:solidFill>
              <a:latin typeface="Avenir Book" charset="0"/>
              <a:ea typeface="Avenir Book" charset="0"/>
              <a:cs typeface="Avenir Book" charset="0"/>
            </a:endParaRPr>
          </a:p>
          <a:p>
            <a:pPr>
              <a:buFont typeface="Arial" charset="0"/>
              <a:buNone/>
            </a:pPr>
            <a:endParaRPr lang="en-US" sz="1800" dirty="0">
              <a:solidFill>
                <a:schemeClr val="bg1"/>
              </a:solidFill>
              <a:latin typeface="Avenir Book" charset="0"/>
              <a:ea typeface="Avenir Book" charset="0"/>
              <a:cs typeface="Avenir Book" charset="0"/>
            </a:endParaRPr>
          </a:p>
          <a:p>
            <a:endParaRPr lang="en-US" sz="1800" dirty="0">
              <a:solidFill>
                <a:schemeClr val="bg1"/>
              </a:solidFill>
              <a:latin typeface="Avenir Book" charset="0"/>
              <a:ea typeface="Avenir Book" charset="0"/>
              <a:cs typeface="Avenir Book" charset="0"/>
            </a:endParaRPr>
          </a:p>
          <a:p>
            <a:pPr lvl="2">
              <a:buFont typeface="Arial" charset="0"/>
              <a:buNone/>
            </a:pPr>
            <a:endParaRPr lang="en-US" sz="1800" dirty="0">
              <a:solidFill>
                <a:schemeClr val="bg1"/>
              </a:solidFill>
              <a:latin typeface="Avenir Book" charset="0"/>
              <a:ea typeface="Avenir Book" charset="0"/>
              <a:cs typeface="Avenir Book" charset="0"/>
            </a:endParaRPr>
          </a:p>
        </p:txBody>
      </p:sp>
      <p:sp>
        <p:nvSpPr>
          <p:cNvPr id="17" name="TextBox 16"/>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156924942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0084676" y="4132840"/>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solidFill>
                <a:schemeClr val="bg1"/>
              </a:solidFill>
              <a:cs typeface="Arial" charset="0"/>
            </a:endParaRPr>
          </a:p>
        </p:txBody>
      </p:sp>
      <p:sp>
        <p:nvSpPr>
          <p:cNvPr id="11" name="TextBox 4"/>
          <p:cNvSpPr txBox="1">
            <a:spLocks noChangeArrowheads="1"/>
          </p:cNvSpPr>
          <p:nvPr/>
        </p:nvSpPr>
        <p:spPr bwMode="auto">
          <a:xfrm>
            <a:off x="748355" y="2039072"/>
            <a:ext cx="1081187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latin typeface="Avenir Book" charset="0"/>
                <a:ea typeface="Avenir Book" charset="0"/>
                <a:cs typeface="Avenir Book" charset="0"/>
              </a:rPr>
              <a:t>We  set out to determine if differences in somatic genomic alterations exist in MM between white and black patients, and if these differences do exist, can they help to explain the MM disparity. </a:t>
            </a:r>
          </a:p>
        </p:txBody>
      </p:sp>
      <p:sp>
        <p:nvSpPr>
          <p:cNvPr id="15" name="TextBox 14"/>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155435037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0084676" y="4132840"/>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solidFill>
                <a:schemeClr val="bg1"/>
              </a:solidFill>
              <a:cs typeface="Arial" charset="0"/>
            </a:endParaRPr>
          </a:p>
        </p:txBody>
      </p:sp>
      <p:sp>
        <p:nvSpPr>
          <p:cNvPr id="15" name="TextBox 14"/>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pic>
        <p:nvPicPr>
          <p:cNvPr id="8" name="Picture 7"/>
          <p:cNvPicPr>
            <a:picLocks noChangeAspect="1"/>
          </p:cNvPicPr>
          <p:nvPr/>
        </p:nvPicPr>
        <p:blipFill>
          <a:blip r:embed="rId2"/>
          <a:stretch>
            <a:fillRect/>
          </a:stretch>
        </p:blipFill>
        <p:spPr>
          <a:xfrm>
            <a:off x="4487330" y="1147233"/>
            <a:ext cx="3776135" cy="2832101"/>
          </a:xfrm>
          <a:prstGeom prst="rect">
            <a:avLst/>
          </a:prstGeom>
        </p:spPr>
      </p:pic>
      <p:pic>
        <p:nvPicPr>
          <p:cNvPr id="9" name="Content Placeholder 8" descr="CoMMpass_ClinicalDesign.jpg"/>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5766" b="-5481"/>
          <a:stretch/>
        </p:blipFill>
        <p:spPr>
          <a:xfrm>
            <a:off x="4528028" y="3893769"/>
            <a:ext cx="4124905" cy="1778898"/>
          </a:xfrm>
          <a:prstGeom prst="rect">
            <a:avLst/>
          </a:prstGeom>
        </p:spPr>
      </p:pic>
      <p:pic>
        <p:nvPicPr>
          <p:cNvPr id="12" name="Picture 11" descr="aa myeloma blood cov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7394"/>
            <a:ext cx="4233333" cy="187637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4139" y="1151466"/>
            <a:ext cx="969817" cy="1185333"/>
          </a:xfrm>
          <a:prstGeom prst="rect">
            <a:avLst/>
          </a:prstGeom>
          <a:ln>
            <a:noFill/>
          </a:ln>
          <a:effectLst/>
        </p:spPr>
      </p:pic>
      <p:pic>
        <p:nvPicPr>
          <p:cNvPr id="17" name="Picture 16" descr="jonathan-keat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024" y="1168399"/>
            <a:ext cx="945310" cy="1153278"/>
          </a:xfrm>
          <a:prstGeom prst="rect">
            <a:avLst/>
          </a:prstGeom>
        </p:spPr>
      </p:pic>
      <p:pic>
        <p:nvPicPr>
          <p:cNvPr id="18" name="Picture 17" descr="winnie-lian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1999" y="1189834"/>
            <a:ext cx="965201" cy="1177546"/>
          </a:xfrm>
          <a:prstGeom prst="rect">
            <a:avLst/>
          </a:prstGeom>
        </p:spPr>
      </p:pic>
      <p:sp>
        <p:nvSpPr>
          <p:cNvPr id="19" name="Rectangle 18"/>
          <p:cNvSpPr/>
          <p:nvPr/>
        </p:nvSpPr>
        <p:spPr>
          <a:xfrm>
            <a:off x="8639315" y="2351261"/>
            <a:ext cx="965008" cy="169277"/>
          </a:xfrm>
          <a:prstGeom prst="rect">
            <a:avLst/>
          </a:prstGeom>
        </p:spPr>
        <p:txBody>
          <a:bodyPr wrap="none" lIns="0" tIns="0" rIns="0" bIns="0">
            <a:spAutoFit/>
          </a:bodyPr>
          <a:lstStyle/>
          <a:p>
            <a:r>
              <a:rPr lang="en-US" sz="1100" dirty="0">
                <a:solidFill>
                  <a:schemeClr val="bg1"/>
                </a:solidFill>
                <a:latin typeface="Avenir Book" charset="0"/>
                <a:ea typeface="Avenir Book" charset="0"/>
                <a:cs typeface="Avenir Book" charset="0"/>
              </a:rPr>
              <a:t>Jonathan Keats</a:t>
            </a:r>
          </a:p>
        </p:txBody>
      </p:sp>
      <p:sp>
        <p:nvSpPr>
          <p:cNvPr id="20" name="Rectangle 19"/>
          <p:cNvSpPr/>
          <p:nvPr/>
        </p:nvSpPr>
        <p:spPr>
          <a:xfrm>
            <a:off x="10920235" y="2371732"/>
            <a:ext cx="922817" cy="184666"/>
          </a:xfrm>
          <a:prstGeom prst="rect">
            <a:avLst/>
          </a:prstGeom>
        </p:spPr>
        <p:txBody>
          <a:bodyPr wrap="none" lIns="0" tIns="0" rIns="0" bIns="0">
            <a:spAutoFit/>
          </a:bodyPr>
          <a:lstStyle/>
          <a:p>
            <a:r>
              <a:rPr lang="en-US" sz="1200" dirty="0">
                <a:solidFill>
                  <a:schemeClr val="bg1"/>
                </a:solidFill>
                <a:latin typeface="Avenir Book" charset="0"/>
                <a:ea typeface="Avenir Book" charset="0"/>
                <a:cs typeface="Avenir Book" charset="0"/>
              </a:rPr>
              <a:t>Winnie Liang</a:t>
            </a:r>
          </a:p>
        </p:txBody>
      </p:sp>
      <p:sp>
        <p:nvSpPr>
          <p:cNvPr id="21" name="Rectangle 20"/>
          <p:cNvSpPr/>
          <p:nvPr/>
        </p:nvSpPr>
        <p:spPr>
          <a:xfrm>
            <a:off x="9773848" y="2368194"/>
            <a:ext cx="843180" cy="169277"/>
          </a:xfrm>
          <a:prstGeom prst="rect">
            <a:avLst/>
          </a:prstGeom>
        </p:spPr>
        <p:txBody>
          <a:bodyPr wrap="none" lIns="0" tIns="0" rIns="0" bIns="0">
            <a:spAutoFit/>
          </a:bodyPr>
          <a:lstStyle/>
          <a:p>
            <a:r>
              <a:rPr lang="en-US" sz="1100" dirty="0">
                <a:solidFill>
                  <a:schemeClr val="bg1"/>
                </a:solidFill>
                <a:latin typeface="Avenir Book" charset="0"/>
                <a:ea typeface="Avenir Book" charset="0"/>
                <a:cs typeface="Avenir Book" charset="0"/>
              </a:rPr>
              <a:t>Angela Baker</a:t>
            </a:r>
          </a:p>
        </p:txBody>
      </p:sp>
      <p:sp>
        <p:nvSpPr>
          <p:cNvPr id="22" name="Text Box 5">
            <a:extLst>
              <a:ext uri="{FF2B5EF4-FFF2-40B4-BE49-F238E27FC236}">
                <a16:creationId xmlns:a16="http://schemas.microsoft.com/office/drawing/2014/main" id="{B7C33BA2-861B-A649-974F-DEC652BD56C2}"/>
              </a:ext>
            </a:extLst>
          </p:cNvPr>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Myeloma Cancer Disparities</a:t>
            </a:r>
            <a:endParaRPr lang="en-US" sz="3200" dirty="0">
              <a:solidFill>
                <a:schemeClr val="bg1"/>
              </a:solidFill>
              <a:latin typeface="Avenir Book" charset="0"/>
              <a:ea typeface="Avenir Book" charset="0"/>
              <a:cs typeface="Avenir Book" charset="0"/>
            </a:endParaRPr>
          </a:p>
        </p:txBody>
      </p:sp>
      <p:sp>
        <p:nvSpPr>
          <p:cNvPr id="23" name="Rectangle 22">
            <a:extLst>
              <a:ext uri="{FF2B5EF4-FFF2-40B4-BE49-F238E27FC236}">
                <a16:creationId xmlns:a16="http://schemas.microsoft.com/office/drawing/2014/main" id="{8D6DD010-2EB9-5945-87C1-8DB000D08B3F}"/>
              </a:ext>
            </a:extLst>
          </p:cNvPr>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43728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82800" y="169333"/>
            <a:ext cx="8257055" cy="5360714"/>
            <a:chOff x="2510365" y="1162756"/>
            <a:chExt cx="7304557" cy="437303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365" y="1162756"/>
              <a:ext cx="7299679" cy="838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188" y="1954388"/>
              <a:ext cx="7301734" cy="3581400"/>
            </a:xfrm>
            <a:prstGeom prst="rect">
              <a:avLst/>
            </a:prstGeom>
          </p:spPr>
        </p:pic>
      </p:grpSp>
      <p:sp>
        <p:nvSpPr>
          <p:cNvPr id="11" name="TextBox 10"/>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465" y="1120985"/>
            <a:ext cx="897468" cy="1243634"/>
          </a:xfrm>
          <a:prstGeom prst="rect">
            <a:avLst/>
          </a:prstGeom>
        </p:spPr>
      </p:pic>
      <p:sp>
        <p:nvSpPr>
          <p:cNvPr id="7" name="Rectangle 6"/>
          <p:cNvSpPr/>
          <p:nvPr/>
        </p:nvSpPr>
        <p:spPr>
          <a:xfrm>
            <a:off x="9977048" y="2402060"/>
            <a:ext cx="1067600" cy="169277"/>
          </a:xfrm>
          <a:prstGeom prst="rect">
            <a:avLst/>
          </a:prstGeom>
        </p:spPr>
        <p:txBody>
          <a:bodyPr wrap="none" lIns="0" tIns="0" rIns="0" bIns="0">
            <a:spAutoFit/>
          </a:bodyPr>
          <a:lstStyle/>
          <a:p>
            <a:r>
              <a:rPr lang="en-US" sz="1100" dirty="0" err="1">
                <a:solidFill>
                  <a:schemeClr val="bg1"/>
                </a:solidFill>
                <a:latin typeface="Avenir Book" charset="0"/>
                <a:ea typeface="Avenir Book" charset="0"/>
                <a:cs typeface="Avenir Book" charset="0"/>
              </a:rPr>
              <a:t>Zarko</a:t>
            </a:r>
            <a:r>
              <a:rPr lang="en-US" sz="1100" dirty="0">
                <a:solidFill>
                  <a:schemeClr val="bg1"/>
                </a:solidFill>
                <a:latin typeface="Avenir Book" charset="0"/>
                <a:ea typeface="Avenir Book" charset="0"/>
                <a:cs typeface="Avenir Book" charset="0"/>
              </a:rPr>
              <a:t> </a:t>
            </a:r>
            <a:r>
              <a:rPr lang="en-US" sz="1100" dirty="0" err="1">
                <a:solidFill>
                  <a:schemeClr val="bg1"/>
                </a:solidFill>
                <a:latin typeface="Avenir Book" charset="0"/>
                <a:ea typeface="Avenir Book" charset="0"/>
                <a:cs typeface="Avenir Book" charset="0"/>
              </a:rPr>
              <a:t>Manojlovic</a:t>
            </a:r>
            <a:endParaRPr lang="en-US" sz="11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26823409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67738" y="836930"/>
            <a:ext cx="8245701" cy="5143500"/>
          </a:xfrm>
          <a:prstGeom prst="rect">
            <a:avLst/>
          </a:prstGeom>
        </p:spPr>
      </p:pic>
      <p:sp>
        <p:nvSpPr>
          <p:cNvPr id="6"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Myeloma Cancer Disparities</a:t>
            </a:r>
            <a:endParaRPr lang="en-US" sz="3200" dirty="0">
              <a:solidFill>
                <a:schemeClr val="bg1"/>
              </a:solidFill>
              <a:latin typeface="Avenir Book" charset="0"/>
              <a:ea typeface="Avenir Book" charset="0"/>
              <a:cs typeface="Avenir Book" charset="0"/>
            </a:endParaRPr>
          </a:p>
        </p:txBody>
      </p:sp>
      <p:sp>
        <p:nvSpPr>
          <p:cNvPr id="7" name="Rectangle 6"/>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144262639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1568604" y="1490235"/>
            <a:ext cx="9047452" cy="4481053"/>
            <a:chOff x="44604" y="1490234"/>
            <a:chExt cx="9047452" cy="4481053"/>
          </a:xfrm>
        </p:grpSpPr>
        <p:pic>
          <p:nvPicPr>
            <p:cNvPr id="9" name="Picture 8"/>
            <p:cNvPicPr>
              <a:picLocks noChangeAspect="1"/>
            </p:cNvPicPr>
            <p:nvPr/>
          </p:nvPicPr>
          <p:blipFill>
            <a:blip r:embed="rId3"/>
            <a:stretch>
              <a:fillRect/>
            </a:stretch>
          </p:blipFill>
          <p:spPr>
            <a:xfrm>
              <a:off x="44604" y="1490234"/>
              <a:ext cx="9047452" cy="4386457"/>
            </a:xfrm>
            <a:prstGeom prst="rect">
              <a:avLst/>
            </a:prstGeom>
          </p:spPr>
        </p:pic>
        <p:cxnSp>
          <p:nvCxnSpPr>
            <p:cNvPr id="3" name="Straight Arrow Connector 2"/>
            <p:cNvCxnSpPr/>
            <p:nvPr/>
          </p:nvCxnSpPr>
          <p:spPr>
            <a:xfrm>
              <a:off x="2506717" y="2270234"/>
              <a:ext cx="0" cy="75674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20718" y="5324956"/>
              <a:ext cx="3168868" cy="646331"/>
            </a:xfrm>
            <a:prstGeom prst="rect">
              <a:avLst/>
            </a:prstGeom>
            <a:solidFill>
              <a:schemeClr val="bg1"/>
            </a:solidFill>
          </p:spPr>
          <p:txBody>
            <a:bodyPr wrap="square" rtlCol="0">
              <a:spAutoFit/>
            </a:bodyPr>
            <a:lstStyle/>
            <a:p>
              <a:r>
                <a:rPr lang="en-US" dirty="0"/>
                <a:t>African Ancestry AA (n=152)</a:t>
              </a:r>
            </a:p>
            <a:p>
              <a:r>
                <a:rPr lang="en-US" dirty="0"/>
                <a:t>European Ancestry EA (n=555)</a:t>
              </a:r>
            </a:p>
          </p:txBody>
        </p:sp>
        <p:sp>
          <p:nvSpPr>
            <p:cNvPr id="10" name="TextBox 9"/>
            <p:cNvSpPr txBox="1"/>
            <p:nvPr/>
          </p:nvSpPr>
          <p:spPr>
            <a:xfrm>
              <a:off x="7625258" y="1514204"/>
              <a:ext cx="1203432" cy="400110"/>
            </a:xfrm>
            <a:prstGeom prst="rect">
              <a:avLst/>
            </a:prstGeom>
            <a:solidFill>
              <a:schemeClr val="bg1"/>
            </a:solidFill>
          </p:spPr>
          <p:txBody>
            <a:bodyPr wrap="square" rtlCol="0">
              <a:spAutoFit/>
            </a:bodyPr>
            <a:lstStyle/>
            <a:p>
              <a:r>
                <a:rPr lang="en-US" sz="1000" dirty="0"/>
                <a:t>African Ancestry </a:t>
              </a:r>
            </a:p>
            <a:p>
              <a:r>
                <a:rPr lang="en-US" sz="1000" dirty="0"/>
                <a:t>European Ancestry</a:t>
              </a:r>
            </a:p>
          </p:txBody>
        </p:sp>
      </p:grpSp>
      <p:sp>
        <p:nvSpPr>
          <p:cNvPr id="15"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latin typeface="Avenir Book" charset="0"/>
                <a:ea typeface="Avenir Book" charset="0"/>
                <a:cs typeface="Avenir Book" charset="0"/>
              </a:rPr>
              <a:t>Genomic Studies of Myeloma Cancer Disparities</a:t>
            </a:r>
            <a:endParaRPr lang="en-US" sz="3200" dirty="0">
              <a:latin typeface="Avenir Book" charset="0"/>
              <a:ea typeface="Avenir Book" charset="0"/>
              <a:cs typeface="Avenir Book" charset="0"/>
            </a:endParaRPr>
          </a:p>
        </p:txBody>
      </p:sp>
      <p:sp>
        <p:nvSpPr>
          <p:cNvPr id="16" name="Rectangle 15"/>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6173370"/>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698" y="1016000"/>
            <a:ext cx="7621863" cy="4886960"/>
          </a:xfrm>
          <a:prstGeom prst="rect">
            <a:avLst/>
          </a:prstGeom>
        </p:spPr>
      </p:pic>
      <p:sp>
        <p:nvSpPr>
          <p:cNvPr id="6"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Myeloma Cancer Disparities</a:t>
            </a:r>
            <a:endParaRPr lang="en-US" sz="3200" dirty="0">
              <a:solidFill>
                <a:schemeClr val="bg1"/>
              </a:solidFill>
              <a:latin typeface="Avenir Book" charset="0"/>
              <a:ea typeface="Avenir Book" charset="0"/>
              <a:cs typeface="Avenir Book" charset="0"/>
            </a:endParaRPr>
          </a:p>
        </p:txBody>
      </p:sp>
      <p:sp>
        <p:nvSpPr>
          <p:cNvPr id="7" name="Rectangle 6"/>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39732833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78407360"/>
              </p:ext>
            </p:extLst>
          </p:nvPr>
        </p:nvGraphicFramePr>
        <p:xfrm>
          <a:off x="1691054" y="1128640"/>
          <a:ext cx="8748347" cy="4621921"/>
        </p:xfrm>
        <a:graphic>
          <a:graphicData uri="http://schemas.openxmlformats.org/drawingml/2006/table">
            <a:tbl>
              <a:tblPr bandRow="1">
                <a:tableStyleId>{37CE84F3-28C3-443E-9E96-99CF82512B78}</a:tableStyleId>
              </a:tblPr>
              <a:tblGrid>
                <a:gridCol w="8748347">
                  <a:extLst>
                    <a:ext uri="{9D8B030D-6E8A-4147-A177-3AD203B41FA5}">
                      <a16:colId xmlns:a16="http://schemas.microsoft.com/office/drawing/2014/main" val="20000"/>
                    </a:ext>
                  </a:extLst>
                </a:gridCol>
              </a:tblGrid>
              <a:tr h="46219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05740" marR="68580" marT="102870" marB="10287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13" name="Rectangle 12"/>
          <p:cNvSpPr/>
          <p:nvPr/>
        </p:nvSpPr>
        <p:spPr>
          <a:xfrm>
            <a:off x="2236177" y="1307090"/>
            <a:ext cx="7555526" cy="433171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4019492" y="1641006"/>
            <a:ext cx="3834704" cy="338554"/>
          </a:xfrm>
          <a:prstGeom prst="rect">
            <a:avLst/>
          </a:prstGeom>
          <a:noFill/>
        </p:spPr>
        <p:txBody>
          <a:bodyPr wrap="none" rtlCol="0">
            <a:spAutoFit/>
          </a:bodyPr>
          <a:lstStyle/>
          <a:p>
            <a:r>
              <a:rPr lang="en-US" sz="1600">
                <a:solidFill>
                  <a:schemeClr val="bg1"/>
                </a:solidFill>
                <a:latin typeface="Avenir Book" charset="0"/>
                <a:ea typeface="Avenir Book" charset="0"/>
                <a:cs typeface="Avenir Book" charset="0"/>
              </a:rPr>
              <a:t>TP53 Status and MM among AA and CA</a:t>
            </a:r>
            <a:endParaRPr lang="en-US" sz="1600" dirty="0">
              <a:solidFill>
                <a:schemeClr val="bg1"/>
              </a:solidFill>
              <a:latin typeface="Avenir Book" charset="0"/>
              <a:ea typeface="Avenir Book" charset="0"/>
              <a:cs typeface="Avenir Book" charset="0"/>
            </a:endParaRPr>
          </a:p>
        </p:txBody>
      </p:sp>
      <p:pic>
        <p:nvPicPr>
          <p:cNvPr id="15" name="Picture 14"/>
          <p:cNvPicPr>
            <a:picLocks noChangeAspect="1"/>
          </p:cNvPicPr>
          <p:nvPr/>
        </p:nvPicPr>
        <p:blipFill>
          <a:blip r:embed="rId2"/>
          <a:stretch>
            <a:fillRect/>
          </a:stretch>
        </p:blipFill>
        <p:spPr>
          <a:xfrm>
            <a:off x="2469842" y="2149122"/>
            <a:ext cx="7182159" cy="251431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529" y="1011913"/>
            <a:ext cx="6260070" cy="4855372"/>
          </a:xfrm>
          <a:prstGeom prst="rect">
            <a:avLst/>
          </a:prstGeom>
        </p:spPr>
      </p:pic>
      <p:cxnSp>
        <p:nvCxnSpPr>
          <p:cNvPr id="17" name="Straight Arrow Connector 16"/>
          <p:cNvCxnSpPr/>
          <p:nvPr/>
        </p:nvCxnSpPr>
        <p:spPr>
          <a:xfrm flipH="1">
            <a:off x="9383835" y="4129832"/>
            <a:ext cx="536331" cy="0"/>
          </a:xfrm>
          <a:prstGeom prst="straightConnector1">
            <a:avLst/>
          </a:prstGeom>
          <a:ln w="57150">
            <a:solidFill>
              <a:srgbClr val="9F0D3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9383835" y="4465112"/>
            <a:ext cx="536331" cy="0"/>
          </a:xfrm>
          <a:prstGeom prst="straightConnector1">
            <a:avLst/>
          </a:prstGeom>
          <a:ln w="57150">
            <a:solidFill>
              <a:srgbClr val="9F0D33"/>
            </a:solidFill>
            <a:tailEnd type="triangle"/>
          </a:ln>
        </p:spPr>
        <p:style>
          <a:lnRef idx="2">
            <a:schemeClr val="accent1"/>
          </a:lnRef>
          <a:fillRef idx="0">
            <a:schemeClr val="accent1"/>
          </a:fillRef>
          <a:effectRef idx="1">
            <a:schemeClr val="accent1"/>
          </a:effectRef>
          <a:fontRef idx="minor">
            <a:schemeClr val="tx1"/>
          </a:fontRef>
        </p:style>
      </p:cxnSp>
      <p:sp>
        <p:nvSpPr>
          <p:cNvPr id="12"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Myeloma Cancer Disparities</a:t>
            </a:r>
            <a:endParaRPr lang="en-US" sz="3200" dirty="0">
              <a:solidFill>
                <a:schemeClr val="bg1"/>
              </a:solidFill>
              <a:latin typeface="Avenir Book" charset="0"/>
              <a:ea typeface="Avenir Book" charset="0"/>
              <a:cs typeface="Avenir Book" charset="0"/>
            </a:endParaRPr>
          </a:p>
        </p:txBody>
      </p:sp>
      <p:sp>
        <p:nvSpPr>
          <p:cNvPr id="20" name="Rectangle 19"/>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4634299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133" y="1345484"/>
            <a:ext cx="11548534" cy="4154984"/>
          </a:xfrm>
          <a:prstGeom prst="rect">
            <a:avLst/>
          </a:prstGeom>
          <a:noFill/>
        </p:spPr>
        <p:txBody>
          <a:bodyPr wrap="square" rtlCol="0">
            <a:spAutoFit/>
          </a:bodyPr>
          <a:lstStyle/>
          <a:p>
            <a:pPr marL="285750" indent="-285750" algn="just">
              <a:buFont typeface="Arial"/>
              <a:buChar char="•"/>
              <a:defRPr/>
            </a:pPr>
            <a:r>
              <a:rPr lang="en-US" sz="2400" dirty="0">
                <a:solidFill>
                  <a:schemeClr val="bg1"/>
                </a:solidFill>
                <a:latin typeface="Avenir Book" charset="0"/>
                <a:ea typeface="Avenir Book" charset="0"/>
                <a:cs typeface="Avenir Book" charset="0"/>
              </a:rPr>
              <a:t>These data provide the first glimpse into similarities and differences in tumor biology among AA and EA MM patients in a sufficiently powered tumor cohort.  </a:t>
            </a:r>
          </a:p>
          <a:p>
            <a:pPr marL="285750" indent="-285750" algn="just">
              <a:buFont typeface="Arial"/>
              <a:buChar char="•"/>
              <a:defRPr/>
            </a:pPr>
            <a:endParaRPr lang="en-US" sz="2400" dirty="0">
              <a:solidFill>
                <a:schemeClr val="bg1"/>
              </a:solidFill>
              <a:latin typeface="Avenir Book" charset="0"/>
              <a:ea typeface="Avenir Book" charset="0"/>
              <a:cs typeface="Avenir Book" charset="0"/>
            </a:endParaRPr>
          </a:p>
          <a:p>
            <a:pPr marL="285750" indent="-285750" algn="just">
              <a:buFont typeface="Arial"/>
              <a:buChar char="•"/>
              <a:defRPr/>
            </a:pPr>
            <a:r>
              <a:rPr lang="en-US" sz="2400" dirty="0">
                <a:solidFill>
                  <a:schemeClr val="bg1"/>
                </a:solidFill>
                <a:latin typeface="Avenir Book" charset="0"/>
                <a:ea typeface="Avenir Book" charset="0"/>
                <a:cs typeface="Avenir Book" charset="0"/>
              </a:rPr>
              <a:t>TP53 loss is associated with poor outcome and is enriched in EA cases. </a:t>
            </a:r>
          </a:p>
          <a:p>
            <a:pPr marL="285750" indent="-285750" algn="just">
              <a:buFont typeface="Arial"/>
              <a:buChar char="•"/>
              <a:defRPr/>
            </a:pPr>
            <a:endParaRPr lang="en-US" sz="2400" dirty="0">
              <a:solidFill>
                <a:schemeClr val="bg1"/>
              </a:solidFill>
              <a:latin typeface="Avenir Book" charset="0"/>
              <a:ea typeface="Avenir Book" charset="0"/>
              <a:cs typeface="Avenir Book" charset="0"/>
            </a:endParaRPr>
          </a:p>
          <a:p>
            <a:pPr marL="285750" indent="-285750" algn="just">
              <a:buFont typeface="Arial"/>
              <a:buChar char="•"/>
              <a:defRPr/>
            </a:pPr>
            <a:r>
              <a:rPr lang="en-US" sz="2400" b="1" dirty="0">
                <a:solidFill>
                  <a:srgbClr val="FF0000"/>
                </a:solidFill>
                <a:latin typeface="Avenir Book" charset="0"/>
                <a:ea typeface="Avenir Book" charset="0"/>
                <a:cs typeface="Avenir Book" charset="0"/>
              </a:rPr>
              <a:t>These data suggest that AA MM patients may have tumors with molecular features associated with more favorable outcomes.  </a:t>
            </a:r>
          </a:p>
          <a:p>
            <a:pPr marL="285750" indent="-285750" algn="just">
              <a:buFont typeface="Arial"/>
              <a:buChar char="•"/>
              <a:defRPr/>
            </a:pPr>
            <a:endParaRPr lang="en-US" sz="2400" b="1" dirty="0">
              <a:solidFill>
                <a:srgbClr val="FF0000"/>
              </a:solidFill>
              <a:latin typeface="Avenir Book" charset="0"/>
              <a:ea typeface="Avenir Book" charset="0"/>
              <a:cs typeface="Avenir Book" charset="0"/>
            </a:endParaRPr>
          </a:p>
          <a:p>
            <a:pPr marL="285750" indent="-285750" algn="just">
              <a:buFont typeface="Arial"/>
              <a:buChar char="•"/>
              <a:defRPr/>
            </a:pPr>
            <a:r>
              <a:rPr lang="en-US" sz="2400" b="1" dirty="0">
                <a:solidFill>
                  <a:srgbClr val="FF0000"/>
                </a:solidFill>
                <a:latin typeface="Avenir Book" charset="0"/>
                <a:ea typeface="Avenir Book" charset="0"/>
                <a:cs typeface="Avenir Book" charset="0"/>
              </a:rPr>
              <a:t>Perhaps in MM, equal treatment could lead to similar or better outcomes in AA patients.</a:t>
            </a:r>
          </a:p>
          <a:p>
            <a:pPr algn="just">
              <a:defRPr/>
            </a:pPr>
            <a:endParaRPr lang="en-US" sz="2400" dirty="0">
              <a:solidFill>
                <a:schemeClr val="bg1"/>
              </a:solidFill>
              <a:latin typeface="Avenir Book" charset="0"/>
              <a:ea typeface="Avenir Book" charset="0"/>
              <a:cs typeface="Avenir Book" charset="0"/>
            </a:endParaRPr>
          </a:p>
        </p:txBody>
      </p:sp>
      <p:sp>
        <p:nvSpPr>
          <p:cNvPr id="7"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Myeloma Cancer Disparities</a:t>
            </a:r>
            <a:endParaRPr lang="en-US" sz="3200" dirty="0">
              <a:solidFill>
                <a:schemeClr val="bg1"/>
              </a:solidFill>
              <a:latin typeface="Avenir Book" charset="0"/>
              <a:ea typeface="Avenir Book" charset="0"/>
              <a:cs typeface="Avenir Book" charset="0"/>
            </a:endParaRPr>
          </a:p>
        </p:txBody>
      </p:sp>
      <p:sp>
        <p:nvSpPr>
          <p:cNvPr id="10" name="Rectangle 9"/>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163907125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53799505"/>
              </p:ext>
            </p:extLst>
          </p:nvPr>
        </p:nvGraphicFramePr>
        <p:xfrm>
          <a:off x="143219" y="994380"/>
          <a:ext cx="11931268" cy="4835527"/>
        </p:xfrm>
        <a:graphic>
          <a:graphicData uri="http://schemas.openxmlformats.org/drawingml/2006/table">
            <a:tbl>
              <a:tblPr bandRow="1">
                <a:tableStyleId>{37CE84F3-28C3-443E-9E96-99CF82512B78}</a:tableStyleId>
              </a:tblPr>
              <a:tblGrid>
                <a:gridCol w="11931268">
                  <a:extLst>
                    <a:ext uri="{9D8B030D-6E8A-4147-A177-3AD203B41FA5}">
                      <a16:colId xmlns:a16="http://schemas.microsoft.com/office/drawing/2014/main" val="20000"/>
                    </a:ext>
                  </a:extLst>
                </a:gridCol>
              </a:tblGrid>
              <a:tr h="48355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6584747" y="972950"/>
            <a:ext cx="5607253" cy="4401205"/>
          </a:xfrm>
          <a:prstGeom prst="rect">
            <a:avLst/>
          </a:prstGeom>
          <a:noFill/>
        </p:spPr>
        <p:txBody>
          <a:bodyPr wrap="square" rtlCol="0">
            <a:spAutoFit/>
          </a:bodyPr>
          <a:lstStyle/>
          <a:p>
            <a:pPr marL="236538" indent="-236538" algn="just">
              <a:buFont typeface="Arial" charset="0"/>
              <a:buChar char="•"/>
              <a:defRPr/>
            </a:pPr>
            <a:r>
              <a:rPr lang="en-US" sz="2000" dirty="0">
                <a:solidFill>
                  <a:schemeClr val="bg1"/>
                </a:solidFill>
                <a:latin typeface="Avenir Book" charset="0"/>
                <a:ea typeface="Avenir Book" charset="0"/>
                <a:cs typeface="Avenir Book" charset="0"/>
              </a:rPr>
              <a:t>Results show a low participation of minorities in MM clinical trials of newer agents. </a:t>
            </a:r>
          </a:p>
          <a:p>
            <a:pPr marL="236538" indent="-236538" algn="just">
              <a:buFont typeface="Arial" charset="0"/>
              <a:buChar char="•"/>
              <a:defRPr/>
            </a:pPr>
            <a:r>
              <a:rPr lang="en-US" sz="2000" dirty="0">
                <a:solidFill>
                  <a:schemeClr val="bg1"/>
                </a:solidFill>
                <a:latin typeface="Avenir Book" charset="0"/>
                <a:ea typeface="Avenir Book" charset="0"/>
                <a:cs typeface="Avenir Book" charset="0"/>
              </a:rPr>
              <a:t>Despite this limitation, mortality was slightly lower in participants of other racial and ethnic groups. </a:t>
            </a:r>
          </a:p>
          <a:p>
            <a:pPr marL="236538" indent="-236538" algn="just">
              <a:buFont typeface="Arial" charset="0"/>
              <a:buChar char="•"/>
              <a:defRPr/>
            </a:pPr>
            <a:r>
              <a:rPr lang="en-US" sz="2000" dirty="0">
                <a:solidFill>
                  <a:srgbClr val="FF0000"/>
                </a:solidFill>
                <a:latin typeface="Avenir Book" charset="0"/>
                <a:ea typeface="Avenir Book" charset="0"/>
                <a:cs typeface="Avenir Book" charset="0"/>
              </a:rPr>
              <a:t>Observed that </a:t>
            </a:r>
            <a:r>
              <a:rPr lang="en-US" sz="2000" dirty="0" err="1">
                <a:solidFill>
                  <a:srgbClr val="FF0000"/>
                </a:solidFill>
                <a:latin typeface="Avenir Book" charset="0"/>
                <a:ea typeface="Avenir Book" charset="0"/>
                <a:cs typeface="Avenir Book" charset="0"/>
              </a:rPr>
              <a:t>Imid</a:t>
            </a:r>
            <a:r>
              <a:rPr lang="en-US" sz="2000" dirty="0">
                <a:solidFill>
                  <a:srgbClr val="FF0000"/>
                </a:solidFill>
                <a:latin typeface="Avenir Book" charset="0"/>
                <a:ea typeface="Avenir Book" charset="0"/>
                <a:cs typeface="Avenir Book" charset="0"/>
              </a:rPr>
              <a:t>- and PI-class drugs could work, if anything, better in minorities.</a:t>
            </a:r>
            <a:r>
              <a:rPr lang="en-US" sz="2000" dirty="0">
                <a:solidFill>
                  <a:schemeClr val="bg1"/>
                </a:solidFill>
                <a:latin typeface="Avenir Book" charset="0"/>
                <a:ea typeface="Avenir Book" charset="0"/>
                <a:cs typeface="Avenir Book" charset="0"/>
              </a:rPr>
              <a:t> </a:t>
            </a:r>
          </a:p>
          <a:p>
            <a:pPr marL="236538" indent="-236538" algn="just">
              <a:buFont typeface="Arial" charset="0"/>
              <a:buChar char="•"/>
              <a:defRPr/>
            </a:pPr>
            <a:r>
              <a:rPr lang="en-US" sz="2000" dirty="0">
                <a:solidFill>
                  <a:srgbClr val="FF0000"/>
                </a:solidFill>
                <a:latin typeface="Avenir Book" charset="0"/>
                <a:ea typeface="Avenir Book" charset="0"/>
                <a:cs typeface="Avenir Book" charset="0"/>
              </a:rPr>
              <a:t>Examination of survival in the current SEER data shows that overall 5-year survival from 2007 to 2013 increased to 52.3% for African Americans</a:t>
            </a:r>
            <a:r>
              <a:rPr lang="en-US" sz="2000" dirty="0">
                <a:solidFill>
                  <a:schemeClr val="bg1"/>
                </a:solidFill>
                <a:latin typeface="Avenir Book" charset="0"/>
                <a:ea typeface="Avenir Book" charset="0"/>
                <a:cs typeface="Avenir Book" charset="0"/>
              </a:rPr>
              <a:t> and 50.6% for whites, </a:t>
            </a:r>
            <a:r>
              <a:rPr lang="en-US" sz="2000" dirty="0">
                <a:solidFill>
                  <a:srgbClr val="FF0000"/>
                </a:solidFill>
                <a:latin typeface="Avenir Book" charset="0"/>
                <a:ea typeface="Avenir Book" charset="0"/>
                <a:cs typeface="Avenir Book" charset="0"/>
              </a:rPr>
              <a:t>suggesting that the earlier observed disparities were related to a temporary phenomenon (</a:t>
            </a:r>
            <a:r>
              <a:rPr lang="en-US" sz="2000" dirty="0" err="1">
                <a:solidFill>
                  <a:srgbClr val="FF0000"/>
                </a:solidFill>
                <a:latin typeface="Avenir Book" charset="0"/>
                <a:ea typeface="Avenir Book" charset="0"/>
                <a:cs typeface="Avenir Book" charset="0"/>
              </a:rPr>
              <a:t>ie</a:t>
            </a:r>
            <a:r>
              <a:rPr lang="en-US" sz="2000" dirty="0">
                <a:solidFill>
                  <a:srgbClr val="FF0000"/>
                </a:solidFill>
                <a:latin typeface="Avenir Book" charset="0"/>
                <a:ea typeface="Avenir Book" charset="0"/>
                <a:cs typeface="Avenir Book" charset="0"/>
              </a:rPr>
              <a:t>, differences in treatment utilization).</a:t>
            </a:r>
          </a:p>
        </p:txBody>
      </p:sp>
      <p:sp>
        <p:nvSpPr>
          <p:cNvPr id="7"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Myeloma Cancer Disparities</a:t>
            </a:r>
            <a:endParaRPr lang="en-US" sz="3200" dirty="0">
              <a:solidFill>
                <a:schemeClr val="bg1"/>
              </a:solidFill>
              <a:latin typeface="Avenir Book" charset="0"/>
              <a:ea typeface="Avenir Book" charset="0"/>
              <a:cs typeface="Avenir Book" charset="0"/>
            </a:endParaRPr>
          </a:p>
        </p:txBody>
      </p:sp>
      <p:sp>
        <p:nvSpPr>
          <p:cNvPr id="10" name="Rectangle 9"/>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67" y="1926165"/>
            <a:ext cx="6396567" cy="2374900"/>
          </a:xfrm>
          <a:prstGeom prst="rect">
            <a:avLst/>
          </a:prstGeom>
        </p:spPr>
      </p:pic>
      <p:sp>
        <p:nvSpPr>
          <p:cNvPr id="12" name="TextBox 11"/>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78455882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749" y="948266"/>
            <a:ext cx="4546717" cy="5745200"/>
          </a:xfrm>
          <a:prstGeom prst="rect">
            <a:avLst/>
          </a:prstGeom>
        </p:spPr>
      </p:pic>
      <p:sp>
        <p:nvSpPr>
          <p:cNvPr id="3" name="TextBox 2"/>
          <p:cNvSpPr txBox="1"/>
          <p:nvPr/>
        </p:nvSpPr>
        <p:spPr>
          <a:xfrm>
            <a:off x="1524000" y="5679441"/>
            <a:ext cx="1442254" cy="307777"/>
          </a:xfrm>
          <a:prstGeom prst="rect">
            <a:avLst/>
          </a:prstGeom>
          <a:noFill/>
        </p:spPr>
        <p:txBody>
          <a:bodyPr wrap="none" rtlCol="0">
            <a:spAutoFit/>
          </a:bodyPr>
          <a:lstStyle/>
          <a:p>
            <a:r>
              <a:rPr lang="en-US" sz="1400">
                <a:solidFill>
                  <a:schemeClr val="bg1"/>
                </a:solidFill>
                <a:latin typeface="Avenir Book" charset="0"/>
                <a:ea typeface="Avenir Book" charset="0"/>
                <a:cs typeface="Avenir Book" charset="0"/>
              </a:rPr>
              <a:t>www.cancer.org</a:t>
            </a:r>
            <a:endParaRPr lang="en-US" sz="1400" dirty="0">
              <a:solidFill>
                <a:schemeClr val="bg1"/>
              </a:solidFill>
              <a:latin typeface="Avenir Book" charset="0"/>
              <a:ea typeface="Avenir Book" charset="0"/>
              <a:cs typeface="Avenir Book" charset="0"/>
            </a:endParaRPr>
          </a:p>
        </p:txBody>
      </p:sp>
      <p:sp>
        <p:nvSpPr>
          <p:cNvPr id="6"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Cancer Statistics and Cancer Disparities</a:t>
            </a:r>
            <a:endParaRPr lang="en-US" sz="3200" dirty="0">
              <a:solidFill>
                <a:schemeClr val="bg1"/>
              </a:solidFill>
              <a:latin typeface="Avenir Book" charset="0"/>
              <a:ea typeface="Avenir Book" charset="0"/>
              <a:cs typeface="Avenir Book" charset="0"/>
            </a:endParaRPr>
          </a:p>
        </p:txBody>
      </p:sp>
      <p:sp>
        <p:nvSpPr>
          <p:cNvPr id="7" name="Rectangle 6"/>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210800547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82BF61A-D022-2144-98CF-3CD1F77FCD8D}"/>
              </a:ext>
            </a:extLst>
          </p:cNvPr>
          <p:cNvGraphicFramePr>
            <a:graphicFrameLocks noGrp="1"/>
          </p:cNvGraphicFramePr>
          <p:nvPr>
            <p:extLst>
              <p:ext uri="{D42A27DB-BD31-4B8C-83A1-F6EECF244321}">
                <p14:modId xmlns:p14="http://schemas.microsoft.com/office/powerpoint/2010/main" val="1603081432"/>
              </p:ext>
            </p:extLst>
          </p:nvPr>
        </p:nvGraphicFramePr>
        <p:xfrm>
          <a:off x="143219" y="994380"/>
          <a:ext cx="11931268" cy="4835527"/>
        </p:xfrm>
        <a:graphic>
          <a:graphicData uri="http://schemas.openxmlformats.org/drawingml/2006/table">
            <a:tbl>
              <a:tblPr bandRow="1">
                <a:tableStyleId>{37CE84F3-28C3-443E-9E96-99CF82512B78}</a:tableStyleId>
              </a:tblPr>
              <a:tblGrid>
                <a:gridCol w="11931268">
                  <a:extLst>
                    <a:ext uri="{9D8B030D-6E8A-4147-A177-3AD203B41FA5}">
                      <a16:colId xmlns:a16="http://schemas.microsoft.com/office/drawing/2014/main" val="20000"/>
                    </a:ext>
                  </a:extLst>
                </a:gridCol>
              </a:tblGrid>
              <a:tr h="48355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8" name="Text Box 4"/>
          <p:cNvSpPr txBox="1">
            <a:spLocks noChangeArrowheads="1"/>
          </p:cNvSpPr>
          <p:nvPr/>
        </p:nvSpPr>
        <p:spPr bwMode="auto">
          <a:xfrm>
            <a:off x="428011" y="1177765"/>
            <a:ext cx="11172496" cy="4499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66688" indent="-1666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Arial" panose="020B0604020202020204" pitchFamily="34" charset="0"/>
              <a:buChar char="•"/>
            </a:pPr>
            <a:r>
              <a:rPr lang="en-US" sz="2000" dirty="0">
                <a:solidFill>
                  <a:srgbClr val="000000"/>
                </a:solidFill>
                <a:latin typeface="Avenir Book" charset="0"/>
                <a:ea typeface="Avenir Book" charset="0"/>
                <a:cs typeface="Avenir Book" charset="0"/>
              </a:rPr>
              <a:t>Health disparities are real and are likely caused by a variety of factors, including socioeconomics.</a:t>
            </a:r>
          </a:p>
          <a:p>
            <a:pPr marL="0" indent="0" eaLnBrk="1" hangingPunct="1"/>
            <a:endParaRPr lang="en-US" sz="2000" dirty="0">
              <a:solidFill>
                <a:srgbClr val="000000"/>
              </a:solidFill>
              <a:latin typeface="Avenir Book" charset="0"/>
              <a:ea typeface="Avenir Book" charset="0"/>
              <a:cs typeface="Avenir Book" charset="0"/>
            </a:endParaRPr>
          </a:p>
          <a:p>
            <a:pPr marL="285750" indent="-285750" eaLnBrk="1" hangingPunct="1">
              <a:buFont typeface="Arial"/>
              <a:buChar char="•"/>
            </a:pPr>
            <a:r>
              <a:rPr lang="en-US" sz="2000" dirty="0">
                <a:solidFill>
                  <a:srgbClr val="000000"/>
                </a:solidFill>
                <a:latin typeface="Avenir Book" charset="0"/>
                <a:ea typeface="Avenir Book" charset="0"/>
                <a:cs typeface="Avenir Book" charset="0"/>
              </a:rPr>
              <a:t>Differences in tumor biology are not well understood due to significant dearth in data derived from diverse patient populations.</a:t>
            </a:r>
          </a:p>
          <a:p>
            <a:pPr marL="285750" indent="-285750" eaLnBrk="1" hangingPunct="1">
              <a:buFont typeface="Arial"/>
              <a:buChar char="•"/>
            </a:pPr>
            <a:endParaRPr lang="en-US" sz="2000" dirty="0">
              <a:solidFill>
                <a:srgbClr val="000000"/>
              </a:solidFill>
              <a:latin typeface="Avenir Book" charset="0"/>
              <a:ea typeface="Avenir Book" charset="0"/>
              <a:cs typeface="Avenir Book" charset="0"/>
            </a:endParaRPr>
          </a:p>
          <a:p>
            <a:pPr marL="285750" indent="-285750" eaLnBrk="1" hangingPunct="1">
              <a:buFont typeface="Arial"/>
              <a:buChar char="•"/>
            </a:pPr>
            <a:r>
              <a:rPr lang="en-US" sz="2000" dirty="0">
                <a:solidFill>
                  <a:srgbClr val="000000"/>
                </a:solidFill>
                <a:latin typeface="Avenir Book" charset="0"/>
                <a:ea typeface="Avenir Book" charset="0"/>
                <a:cs typeface="Avenir Book" charset="0"/>
              </a:rPr>
              <a:t>Recent genomic studies demonstrate differences in genomic profiles from tumors derived from diverse patient cohorts.  Profiles are not likely going to always be generalizable.</a:t>
            </a:r>
          </a:p>
          <a:p>
            <a:pPr marL="0" indent="0" eaLnBrk="1" hangingPunct="1"/>
            <a:endParaRPr lang="en-US" sz="2000" dirty="0">
              <a:solidFill>
                <a:srgbClr val="000000"/>
              </a:solidFill>
              <a:latin typeface="Avenir Book" charset="0"/>
              <a:ea typeface="Avenir Book" charset="0"/>
              <a:cs typeface="Avenir Book" charset="0"/>
            </a:endParaRPr>
          </a:p>
          <a:p>
            <a:pPr marL="285750" indent="-285750" eaLnBrk="1" hangingPunct="1">
              <a:buFont typeface="Arial"/>
              <a:buChar char="•"/>
            </a:pPr>
            <a:r>
              <a:rPr lang="en-US" sz="2000" dirty="0">
                <a:solidFill>
                  <a:srgbClr val="000000"/>
                </a:solidFill>
                <a:latin typeface="Avenir Book" charset="0"/>
                <a:ea typeface="Avenir Book" charset="0"/>
                <a:cs typeface="Avenir Book" charset="0"/>
              </a:rPr>
              <a:t>Uncovering these factors may help us better understand disease etiology within different populations and could provide unique opportunities for improving disease management, potentially leading to decreases among certain known and validated cancer health disparities.</a:t>
            </a:r>
          </a:p>
          <a:p>
            <a:pPr marL="285750" indent="-285750" eaLnBrk="1" hangingPunct="1">
              <a:buFont typeface="Arial"/>
              <a:buChar char="•"/>
            </a:pPr>
            <a:endParaRPr lang="en-US" sz="2000" dirty="0">
              <a:solidFill>
                <a:srgbClr val="000000"/>
              </a:solidFill>
              <a:latin typeface="Avenir Book" charset="0"/>
              <a:ea typeface="Avenir Book" charset="0"/>
              <a:cs typeface="Avenir Book" charset="0"/>
            </a:endParaRPr>
          </a:p>
          <a:p>
            <a:pPr marL="285750" indent="-285750" eaLnBrk="1" hangingPunct="1">
              <a:buFont typeface="Arial"/>
              <a:buChar char="•"/>
            </a:pPr>
            <a:r>
              <a:rPr lang="en-US" sz="2000" dirty="0">
                <a:solidFill>
                  <a:srgbClr val="000000"/>
                </a:solidFill>
                <a:latin typeface="Avenir Book" charset="0"/>
                <a:ea typeface="Avenir Book" charset="0"/>
                <a:cs typeface="Avenir Book" charset="0"/>
              </a:rPr>
              <a:t>WE MUST ENSURE PATIENT DIVERSITY IN DISCOVERY AND VALIDATION STUDIES.</a:t>
            </a:r>
          </a:p>
          <a:p>
            <a:pPr marL="0" indent="0" eaLnBrk="1" hangingPunct="1"/>
            <a:endParaRPr lang="en-US" sz="2000" dirty="0">
              <a:solidFill>
                <a:srgbClr val="000000"/>
              </a:solidFill>
              <a:latin typeface="Avenir Book" charset="0"/>
              <a:ea typeface="Avenir Book" charset="0"/>
              <a:cs typeface="Avenir Book" charset="0"/>
            </a:endParaRPr>
          </a:p>
        </p:txBody>
      </p:sp>
      <p:sp>
        <p:nvSpPr>
          <p:cNvPr id="7"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Summary</a:t>
            </a:r>
            <a:endParaRPr lang="en-US" sz="3200" dirty="0">
              <a:solidFill>
                <a:schemeClr val="bg1"/>
              </a:solidFill>
              <a:latin typeface="Avenir Book" charset="0"/>
              <a:ea typeface="Avenir Book" charset="0"/>
              <a:cs typeface="Avenir Book" charset="0"/>
            </a:endParaRPr>
          </a:p>
        </p:txBody>
      </p:sp>
      <p:sp>
        <p:nvSpPr>
          <p:cNvPr id="9" name="Rectangle 8"/>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81650130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0" y="338040"/>
            <a:ext cx="109412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Integration of Environment/Social/Biological Sciences</a:t>
            </a:r>
            <a:endParaRPr lang="en-US" sz="3200" dirty="0">
              <a:solidFill>
                <a:schemeClr val="bg1"/>
              </a:solidFill>
              <a:latin typeface="Avenir Book" charset="0"/>
              <a:ea typeface="Avenir Book" charset="0"/>
              <a:cs typeface="Avenir Book" charset="0"/>
            </a:endParaRPr>
          </a:p>
        </p:txBody>
      </p:sp>
      <p:sp>
        <p:nvSpPr>
          <p:cNvPr id="10" name="Rectangle 9"/>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
        <p:nvSpPr>
          <p:cNvPr id="13" name="Down Arrow 12">
            <a:extLst>
              <a:ext uri="{FF2B5EF4-FFF2-40B4-BE49-F238E27FC236}">
                <a16:creationId xmlns:a16="http://schemas.microsoft.com/office/drawing/2014/main" id="{D5E59FF0-28EF-AD42-9AB3-8558351CA495}"/>
              </a:ext>
            </a:extLst>
          </p:cNvPr>
          <p:cNvSpPr/>
          <p:nvPr/>
        </p:nvSpPr>
        <p:spPr>
          <a:xfrm>
            <a:off x="2830288" y="2844177"/>
            <a:ext cx="424543" cy="664029"/>
          </a:xfrm>
          <a:prstGeom prst="downArrow">
            <a:avLst/>
          </a:prstGeom>
          <a:solidFill>
            <a:srgbClr val="970001"/>
          </a:solidFill>
          <a:ln>
            <a:solidFill>
              <a:srgbClr val="97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D8CEC913-F0D7-3F48-B5A5-19C456EBA7A8}"/>
              </a:ext>
            </a:extLst>
          </p:cNvPr>
          <p:cNvSpPr/>
          <p:nvPr/>
        </p:nvSpPr>
        <p:spPr>
          <a:xfrm>
            <a:off x="576944" y="1276634"/>
            <a:ext cx="4985657" cy="1665514"/>
          </a:xfrm>
          <a:prstGeom prst="roundRect">
            <a:avLst/>
          </a:prstGeom>
          <a:solidFill>
            <a:srgbClr val="970001"/>
          </a:solidFill>
          <a:ln>
            <a:solidFill>
              <a:srgbClr val="97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ACA526A-2F4F-8441-9AB7-3A0C49950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430" y="2195160"/>
            <a:ext cx="4290420" cy="3145972"/>
          </a:xfrm>
          <a:prstGeom prst="rect">
            <a:avLst/>
          </a:prstGeom>
        </p:spPr>
      </p:pic>
      <p:sp>
        <p:nvSpPr>
          <p:cNvPr id="16" name="Rectangle 15">
            <a:extLst>
              <a:ext uri="{FF2B5EF4-FFF2-40B4-BE49-F238E27FC236}">
                <a16:creationId xmlns:a16="http://schemas.microsoft.com/office/drawing/2014/main" id="{8660BAC8-2D24-084C-BCF1-6753FDFD5415}"/>
              </a:ext>
            </a:extLst>
          </p:cNvPr>
          <p:cNvSpPr/>
          <p:nvPr/>
        </p:nvSpPr>
        <p:spPr>
          <a:xfrm>
            <a:off x="6238126" y="6604084"/>
            <a:ext cx="5953874" cy="253916"/>
          </a:xfrm>
          <a:prstGeom prst="rect">
            <a:avLst/>
          </a:prstGeom>
        </p:spPr>
        <p:txBody>
          <a:bodyPr wrap="none">
            <a:spAutoFit/>
          </a:bodyPr>
          <a:lstStyle/>
          <a:p>
            <a:r>
              <a:rPr lang="en-US" sz="1050" b="0" i="0" dirty="0">
                <a:effectLst/>
                <a:latin typeface="Arial" charset="0"/>
                <a:ea typeface="Arial" charset="0"/>
                <a:cs typeface="Arial" charset="0"/>
              </a:rPr>
              <a:t>Hallmarks of Cancer: The Next Generation, </a:t>
            </a:r>
            <a:r>
              <a:rPr lang="en-US" sz="1050" b="0" i="0" dirty="0" err="1">
                <a:effectLst/>
                <a:latin typeface="Arial" charset="0"/>
                <a:ea typeface="Arial" charset="0"/>
                <a:cs typeface="Arial" charset="0"/>
              </a:rPr>
              <a:t>Hanahan</a:t>
            </a:r>
            <a:r>
              <a:rPr lang="en-US" sz="1050" b="0" i="0" dirty="0">
                <a:effectLst/>
                <a:latin typeface="Arial" charset="0"/>
                <a:ea typeface="Arial" charset="0"/>
                <a:cs typeface="Arial" charset="0"/>
              </a:rPr>
              <a:t> and Weinberg (2011), </a:t>
            </a:r>
            <a:r>
              <a:rPr lang="en-US" sz="1050" b="0" i="1" dirty="0">
                <a:effectLst/>
                <a:latin typeface="Arial" charset="0"/>
                <a:ea typeface="Arial" charset="0"/>
                <a:cs typeface="Arial" charset="0"/>
              </a:rPr>
              <a:t>Cell</a:t>
            </a:r>
            <a:r>
              <a:rPr lang="en-US" sz="1050" b="0" i="0" dirty="0">
                <a:effectLst/>
                <a:latin typeface="Arial" charset="0"/>
                <a:ea typeface="Arial" charset="0"/>
                <a:cs typeface="Arial" charset="0"/>
              </a:rPr>
              <a:t>, </a:t>
            </a:r>
            <a:r>
              <a:rPr lang="en-US" sz="1050" dirty="0">
                <a:latin typeface="Arial" charset="0"/>
                <a:ea typeface="Arial" charset="0"/>
                <a:cs typeface="Arial" charset="0"/>
              </a:rPr>
              <a:t>144:5, 646-674</a:t>
            </a:r>
            <a:endParaRPr lang="en-US" sz="1050" b="0" i="0" dirty="0">
              <a:effectLst/>
              <a:latin typeface="Arial" charset="0"/>
              <a:ea typeface="Arial" charset="0"/>
              <a:cs typeface="Arial" charset="0"/>
            </a:endParaRPr>
          </a:p>
        </p:txBody>
      </p:sp>
      <p:sp>
        <p:nvSpPr>
          <p:cNvPr id="17" name="TextBox 16">
            <a:extLst>
              <a:ext uri="{FF2B5EF4-FFF2-40B4-BE49-F238E27FC236}">
                <a16:creationId xmlns:a16="http://schemas.microsoft.com/office/drawing/2014/main" id="{B7A6BDF1-6F0B-B44B-BB8A-EDC8E3189749}"/>
              </a:ext>
            </a:extLst>
          </p:cNvPr>
          <p:cNvSpPr txBox="1"/>
          <p:nvPr/>
        </p:nvSpPr>
        <p:spPr>
          <a:xfrm>
            <a:off x="1279619" y="1363721"/>
            <a:ext cx="3736921" cy="1477328"/>
          </a:xfrm>
          <a:prstGeom prst="rect">
            <a:avLst/>
          </a:prstGeom>
          <a:noFill/>
        </p:spPr>
        <p:txBody>
          <a:bodyPr wrap="none" rtlCol="0">
            <a:spAutoFit/>
          </a:bodyPr>
          <a:lstStyle/>
          <a:p>
            <a:pPr algn="ctr"/>
            <a:r>
              <a:rPr lang="en-US" b="1" dirty="0">
                <a:latin typeface="Arial" charset="0"/>
                <a:ea typeface="Arial" charset="0"/>
                <a:cs typeface="Arial" charset="0"/>
              </a:rPr>
              <a:t>Environmental Exposures</a:t>
            </a:r>
          </a:p>
          <a:p>
            <a:pPr algn="ctr"/>
            <a:endParaRPr lang="en-US" b="1" dirty="0">
              <a:latin typeface="Arial" charset="0"/>
              <a:ea typeface="Arial" charset="0"/>
              <a:cs typeface="Arial" charset="0"/>
            </a:endParaRPr>
          </a:p>
          <a:p>
            <a:pPr algn="ctr"/>
            <a:r>
              <a:rPr lang="en-US" b="1" dirty="0">
                <a:latin typeface="Arial" charset="0"/>
                <a:ea typeface="Arial" charset="0"/>
                <a:cs typeface="Arial" charset="0"/>
              </a:rPr>
              <a:t>Social Stressors and Conditions</a:t>
            </a:r>
          </a:p>
          <a:p>
            <a:pPr algn="ctr"/>
            <a:endParaRPr lang="en-US" b="1" dirty="0">
              <a:latin typeface="Arial" charset="0"/>
              <a:ea typeface="Arial" charset="0"/>
              <a:cs typeface="Arial" charset="0"/>
            </a:endParaRPr>
          </a:p>
          <a:p>
            <a:pPr algn="ctr"/>
            <a:r>
              <a:rPr lang="en-US" b="1" dirty="0">
                <a:latin typeface="Arial" charset="0"/>
                <a:ea typeface="Arial" charset="0"/>
                <a:cs typeface="Arial" charset="0"/>
              </a:rPr>
              <a:t>The Built Environment</a:t>
            </a:r>
          </a:p>
        </p:txBody>
      </p:sp>
      <p:sp>
        <p:nvSpPr>
          <p:cNvPr id="18" name="TextBox 17">
            <a:extLst>
              <a:ext uri="{FF2B5EF4-FFF2-40B4-BE49-F238E27FC236}">
                <a16:creationId xmlns:a16="http://schemas.microsoft.com/office/drawing/2014/main" id="{062367C8-9DF8-2840-AF0C-F4D45754AE4D}"/>
              </a:ext>
            </a:extLst>
          </p:cNvPr>
          <p:cNvSpPr txBox="1"/>
          <p:nvPr/>
        </p:nvSpPr>
        <p:spPr>
          <a:xfrm>
            <a:off x="540394" y="3548646"/>
            <a:ext cx="5142753" cy="2246769"/>
          </a:xfrm>
          <a:prstGeom prst="rect">
            <a:avLst/>
          </a:prstGeom>
          <a:noFill/>
        </p:spPr>
        <p:txBody>
          <a:bodyPr wrap="none" rtlCol="0">
            <a:spAutoFit/>
          </a:bodyPr>
          <a:lstStyle/>
          <a:p>
            <a:pPr algn="ctr"/>
            <a:r>
              <a:rPr lang="en-US" sz="2000" dirty="0">
                <a:solidFill>
                  <a:schemeClr val="bg1"/>
                </a:solidFill>
                <a:latin typeface="Arial" charset="0"/>
                <a:ea typeface="Arial" charset="0"/>
                <a:cs typeface="Arial" charset="0"/>
              </a:rPr>
              <a:t>Epigenetic changes (perhaps even in utero)</a:t>
            </a:r>
          </a:p>
          <a:p>
            <a:pPr algn="ctr"/>
            <a:r>
              <a:rPr lang="en-US" sz="2000" dirty="0">
                <a:solidFill>
                  <a:schemeClr val="bg1"/>
                </a:solidFill>
                <a:latin typeface="Arial" charset="0"/>
                <a:ea typeface="Arial" charset="0"/>
                <a:cs typeface="Arial" charset="0"/>
              </a:rPr>
              <a:t>Transcriptional changes (use of isoforms)</a:t>
            </a:r>
          </a:p>
          <a:p>
            <a:pPr algn="ctr"/>
            <a:r>
              <a:rPr lang="en-US" sz="2000" dirty="0">
                <a:solidFill>
                  <a:schemeClr val="bg1"/>
                </a:solidFill>
                <a:latin typeface="Arial" charset="0"/>
                <a:ea typeface="Arial" charset="0"/>
                <a:cs typeface="Arial" charset="0"/>
              </a:rPr>
              <a:t>Protein modifications</a:t>
            </a:r>
          </a:p>
          <a:p>
            <a:pPr algn="ctr"/>
            <a:r>
              <a:rPr lang="en-US" sz="2000" dirty="0">
                <a:solidFill>
                  <a:schemeClr val="bg1"/>
                </a:solidFill>
                <a:latin typeface="Arial" charset="0"/>
                <a:ea typeface="Arial" charset="0"/>
                <a:cs typeface="Arial" charset="0"/>
              </a:rPr>
              <a:t>Lipid metabolism</a:t>
            </a:r>
          </a:p>
          <a:p>
            <a:pPr algn="ctr"/>
            <a:r>
              <a:rPr lang="en-US" sz="2000" dirty="0">
                <a:solidFill>
                  <a:schemeClr val="bg1"/>
                </a:solidFill>
                <a:latin typeface="Arial" charset="0"/>
                <a:ea typeface="Arial" charset="0"/>
                <a:cs typeface="Arial" charset="0"/>
              </a:rPr>
              <a:t>Cellular Stress and ROS production</a:t>
            </a:r>
          </a:p>
          <a:p>
            <a:pPr algn="ctr"/>
            <a:r>
              <a:rPr lang="en-US" sz="2000" dirty="0">
                <a:solidFill>
                  <a:schemeClr val="bg1"/>
                </a:solidFill>
                <a:latin typeface="Arial" charset="0"/>
                <a:ea typeface="Arial" charset="0"/>
                <a:cs typeface="Arial" charset="0"/>
              </a:rPr>
              <a:t>Physiological manifestations</a:t>
            </a:r>
          </a:p>
          <a:p>
            <a:pPr algn="ctr"/>
            <a:r>
              <a:rPr lang="en-US" sz="2000" dirty="0">
                <a:solidFill>
                  <a:schemeClr val="bg1"/>
                </a:solidFill>
                <a:latin typeface="Arial" charset="0"/>
                <a:ea typeface="Arial" charset="0"/>
                <a:cs typeface="Arial" charset="0"/>
              </a:rPr>
              <a:t>Chronic Inflammation</a:t>
            </a:r>
          </a:p>
        </p:txBody>
      </p:sp>
      <p:sp>
        <p:nvSpPr>
          <p:cNvPr id="19" name="Rectangle 18">
            <a:extLst>
              <a:ext uri="{FF2B5EF4-FFF2-40B4-BE49-F238E27FC236}">
                <a16:creationId xmlns:a16="http://schemas.microsoft.com/office/drawing/2014/main" id="{A21C9A25-1D69-F241-AB59-84F237B9DC50}"/>
              </a:ext>
            </a:extLst>
          </p:cNvPr>
          <p:cNvSpPr/>
          <p:nvPr/>
        </p:nvSpPr>
        <p:spPr>
          <a:xfrm>
            <a:off x="397330" y="3536922"/>
            <a:ext cx="5290457" cy="2269003"/>
          </a:xfrm>
          <a:prstGeom prst="rect">
            <a:avLst/>
          </a:prstGeom>
          <a:noFill/>
          <a:ln w="57150">
            <a:solidFill>
              <a:srgbClr val="97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ight Arrow 19">
            <a:extLst>
              <a:ext uri="{FF2B5EF4-FFF2-40B4-BE49-F238E27FC236}">
                <a16:creationId xmlns:a16="http://schemas.microsoft.com/office/drawing/2014/main" id="{7539F2C7-EC14-724B-87DA-06D7EB86F09E}"/>
              </a:ext>
            </a:extLst>
          </p:cNvPr>
          <p:cNvSpPr/>
          <p:nvPr/>
        </p:nvSpPr>
        <p:spPr>
          <a:xfrm>
            <a:off x="5694045" y="3435875"/>
            <a:ext cx="1905001" cy="402772"/>
          </a:xfrm>
          <a:prstGeom prst="rightArrow">
            <a:avLst/>
          </a:prstGeom>
          <a:solidFill>
            <a:srgbClr val="970001"/>
          </a:solidFill>
          <a:ln>
            <a:solidFill>
              <a:srgbClr val="97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5AD5BE6-92B9-3248-A16D-852A5F666314}"/>
              </a:ext>
            </a:extLst>
          </p:cNvPr>
          <p:cNvSpPr txBox="1"/>
          <p:nvPr/>
        </p:nvSpPr>
        <p:spPr>
          <a:xfrm>
            <a:off x="174170" y="859971"/>
            <a:ext cx="1187631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Cancer exacts a heavy burden on underrepresented communities and the medically underserved.</a:t>
            </a:r>
          </a:p>
        </p:txBody>
      </p:sp>
    </p:spTree>
    <p:extLst>
      <p:ext uri="{BB962C8B-B14F-4D97-AF65-F5344CB8AC3E}">
        <p14:creationId xmlns:p14="http://schemas.microsoft.com/office/powerpoint/2010/main" val="35752216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0" y="338040"/>
            <a:ext cx="120414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Race and Ancestry Represent Different but Related Factors</a:t>
            </a:r>
            <a:endParaRPr lang="en-US" sz="3200" dirty="0">
              <a:solidFill>
                <a:schemeClr val="bg1"/>
              </a:solidFill>
              <a:latin typeface="Avenir Book" charset="0"/>
              <a:ea typeface="Avenir Book" charset="0"/>
              <a:cs typeface="Avenir Book" charset="0"/>
            </a:endParaRPr>
          </a:p>
        </p:txBody>
      </p:sp>
      <p:sp>
        <p:nvSpPr>
          <p:cNvPr id="6" name="Text Box 2"/>
          <p:cNvSpPr txBox="1">
            <a:spLocks noChangeArrowheads="1"/>
          </p:cNvSpPr>
          <p:nvPr/>
        </p:nvSpPr>
        <p:spPr bwMode="auto">
          <a:xfrm>
            <a:off x="5857148" y="1235703"/>
            <a:ext cx="2306637"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kumimoji="1" lang="en-US" sz="4000" dirty="0">
                <a:solidFill>
                  <a:schemeClr val="bg1"/>
                </a:solidFill>
                <a:latin typeface="Avenir Book" charset="0"/>
                <a:ea typeface="Avenir Book" charset="0"/>
                <a:cs typeface="Avenir Book" charset="0"/>
              </a:rPr>
              <a:t>Race</a:t>
            </a:r>
          </a:p>
          <a:p>
            <a:pPr algn="ctr" eaLnBrk="0" hangingPunct="0"/>
            <a:r>
              <a:rPr kumimoji="1" lang="en-US" sz="2800" dirty="0">
                <a:solidFill>
                  <a:srgbClr val="FF0000"/>
                </a:solidFill>
                <a:latin typeface="Avenir Book" charset="0"/>
                <a:ea typeface="Avenir Book" charset="0"/>
                <a:cs typeface="Avenir Book" charset="0"/>
              </a:rPr>
              <a:t>(social)</a:t>
            </a:r>
          </a:p>
        </p:txBody>
      </p:sp>
      <p:sp>
        <p:nvSpPr>
          <p:cNvPr id="7" name="Text Box 3"/>
          <p:cNvSpPr txBox="1">
            <a:spLocks noChangeArrowheads="1"/>
          </p:cNvSpPr>
          <p:nvPr/>
        </p:nvSpPr>
        <p:spPr bwMode="auto">
          <a:xfrm>
            <a:off x="5641289" y="4460057"/>
            <a:ext cx="2862263"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kumimoji="1" lang="en-US" sz="4000" dirty="0">
                <a:solidFill>
                  <a:schemeClr val="bg1"/>
                </a:solidFill>
                <a:latin typeface="Avenir Book" charset="0"/>
                <a:ea typeface="Avenir Book" charset="0"/>
                <a:cs typeface="Avenir Book" charset="0"/>
              </a:rPr>
              <a:t>Ancestry</a:t>
            </a:r>
          </a:p>
          <a:p>
            <a:pPr algn="ctr" eaLnBrk="0" hangingPunct="0"/>
            <a:r>
              <a:rPr kumimoji="1" lang="en-US" sz="2800" dirty="0">
                <a:solidFill>
                  <a:srgbClr val="FF0000"/>
                </a:solidFill>
                <a:latin typeface="Avenir Book" charset="0"/>
                <a:ea typeface="Avenir Book" charset="0"/>
                <a:cs typeface="Avenir Book" charset="0"/>
              </a:rPr>
              <a:t>(genetic)</a:t>
            </a:r>
          </a:p>
        </p:txBody>
      </p:sp>
      <p:sp>
        <p:nvSpPr>
          <p:cNvPr id="10" name="Line 5"/>
          <p:cNvSpPr>
            <a:spLocks noChangeShapeType="1"/>
          </p:cNvSpPr>
          <p:nvPr/>
        </p:nvSpPr>
        <p:spPr bwMode="auto">
          <a:xfrm>
            <a:off x="7008139" y="2380078"/>
            <a:ext cx="0" cy="2105025"/>
          </a:xfrm>
          <a:prstGeom prst="line">
            <a:avLst/>
          </a:prstGeom>
          <a:noFill/>
          <a:ln w="76200" cap="sq">
            <a:solidFill>
              <a:schemeClr val="bg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000">
              <a:solidFill>
                <a:schemeClr val="bg1"/>
              </a:solidFill>
              <a:latin typeface="Avenir Book" charset="0"/>
              <a:ea typeface="Avenir Book" charset="0"/>
              <a:cs typeface="Avenir Book" charset="0"/>
            </a:endParaRPr>
          </a:p>
        </p:txBody>
      </p:sp>
      <p:sp>
        <p:nvSpPr>
          <p:cNvPr id="11" name="TextBox 10"/>
          <p:cNvSpPr txBox="1"/>
          <p:nvPr/>
        </p:nvSpPr>
        <p:spPr>
          <a:xfrm>
            <a:off x="149664" y="1714743"/>
            <a:ext cx="3996608" cy="2862322"/>
          </a:xfrm>
          <a:prstGeom prst="rect">
            <a:avLst/>
          </a:prstGeom>
          <a:noFill/>
        </p:spPr>
        <p:txBody>
          <a:bodyPr wrap="none" rtlCol="0">
            <a:spAutoFit/>
          </a:bodyPr>
          <a:lstStyle/>
          <a:p>
            <a:pPr algn="ctr"/>
            <a:r>
              <a:rPr lang="en-US" sz="3600" b="1" dirty="0">
                <a:solidFill>
                  <a:schemeClr val="bg1"/>
                </a:solidFill>
                <a:latin typeface="Avenir Book" charset="0"/>
                <a:ea typeface="Avenir Book" charset="0"/>
                <a:cs typeface="Avenir Book" charset="0"/>
              </a:rPr>
              <a:t>Social/Societal</a:t>
            </a:r>
          </a:p>
          <a:p>
            <a:pPr algn="ctr"/>
            <a:endParaRPr lang="en-US" sz="3600" b="1" dirty="0">
              <a:solidFill>
                <a:schemeClr val="bg1"/>
              </a:solidFill>
              <a:latin typeface="Avenir Book" charset="0"/>
              <a:ea typeface="Avenir Book" charset="0"/>
              <a:cs typeface="Avenir Book" charset="0"/>
            </a:endParaRPr>
          </a:p>
          <a:p>
            <a:pPr algn="ctr"/>
            <a:r>
              <a:rPr lang="en-US" sz="3600" b="1" dirty="0" err="1">
                <a:solidFill>
                  <a:schemeClr val="bg1"/>
                </a:solidFill>
                <a:latin typeface="Avenir Book" charset="0"/>
                <a:ea typeface="Avenir Book" charset="0"/>
                <a:cs typeface="Avenir Book" charset="0"/>
              </a:rPr>
              <a:t>vs</a:t>
            </a:r>
            <a:endParaRPr lang="en-US" sz="3600" b="1" dirty="0">
              <a:solidFill>
                <a:schemeClr val="bg1"/>
              </a:solidFill>
              <a:latin typeface="Avenir Book" charset="0"/>
              <a:ea typeface="Avenir Book" charset="0"/>
              <a:cs typeface="Avenir Book" charset="0"/>
            </a:endParaRPr>
          </a:p>
          <a:p>
            <a:pPr algn="ctr"/>
            <a:endParaRPr lang="en-US" sz="3600" b="1" dirty="0">
              <a:solidFill>
                <a:schemeClr val="bg1"/>
              </a:solidFill>
              <a:latin typeface="Avenir Book" charset="0"/>
              <a:ea typeface="Avenir Book" charset="0"/>
              <a:cs typeface="Avenir Book" charset="0"/>
            </a:endParaRPr>
          </a:p>
          <a:p>
            <a:pPr algn="ctr"/>
            <a:r>
              <a:rPr lang="en-US" sz="3600" b="1" dirty="0">
                <a:solidFill>
                  <a:schemeClr val="bg1"/>
                </a:solidFill>
                <a:latin typeface="Avenir Book" charset="0"/>
                <a:ea typeface="Avenir Book" charset="0"/>
                <a:cs typeface="Avenir Book" charset="0"/>
              </a:rPr>
              <a:t>Biological/Genetic</a:t>
            </a:r>
          </a:p>
        </p:txBody>
      </p:sp>
      <p:sp>
        <p:nvSpPr>
          <p:cNvPr id="12" name="Rectangle 11"/>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623876" y="1185800"/>
            <a:ext cx="1595058" cy="1633493"/>
          </a:xfrm>
          <a:prstGeom prst="rect">
            <a:avLst/>
          </a:prstGeom>
          <a:ln>
            <a:noFill/>
          </a:ln>
          <a:effectLst>
            <a:softEdge rad="112500"/>
          </a:effectLst>
        </p:spPr>
      </p:pic>
      <p:pic>
        <p:nvPicPr>
          <p:cNvPr id="3" name="Picture 2"/>
          <p:cNvPicPr>
            <a:picLocks noChangeAspect="1"/>
          </p:cNvPicPr>
          <p:nvPr/>
        </p:nvPicPr>
        <p:blipFill>
          <a:blip r:embed="rId4">
            <a:alphaModFix amt="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10800000">
            <a:off x="3602633" y="4412343"/>
            <a:ext cx="2577171" cy="1436519"/>
          </a:xfrm>
          <a:prstGeom prst="rect">
            <a:avLst/>
          </a:prstGeom>
          <a:ln>
            <a:noFill/>
          </a:ln>
          <a:effectLst>
            <a:softEdge rad="112500"/>
          </a:effectLst>
        </p:spPr>
      </p:pic>
      <p:sp>
        <p:nvSpPr>
          <p:cNvPr id="14" name="TextBox 13"/>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cxnSp>
        <p:nvCxnSpPr>
          <p:cNvPr id="5" name="Straight Arrow Connector 4">
            <a:extLst>
              <a:ext uri="{FF2B5EF4-FFF2-40B4-BE49-F238E27FC236}">
                <a16:creationId xmlns:a16="http://schemas.microsoft.com/office/drawing/2014/main" id="{06F543CA-F2A7-CA44-A8A8-1D716ED7E70B}"/>
              </a:ext>
            </a:extLst>
          </p:cNvPr>
          <p:cNvCxnSpPr>
            <a:cxnSpLocks/>
          </p:cNvCxnSpPr>
          <p:nvPr/>
        </p:nvCxnSpPr>
        <p:spPr>
          <a:xfrm>
            <a:off x="7888087" y="1922034"/>
            <a:ext cx="1604256" cy="937281"/>
          </a:xfrm>
          <a:prstGeom prst="straightConnector1">
            <a:avLst/>
          </a:prstGeom>
          <a:ln w="76200">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9C3D49B-30DD-C94F-9DBF-E31A035921EC}"/>
              </a:ext>
            </a:extLst>
          </p:cNvPr>
          <p:cNvCxnSpPr>
            <a:cxnSpLocks/>
          </p:cNvCxnSpPr>
          <p:nvPr/>
        </p:nvCxnSpPr>
        <p:spPr>
          <a:xfrm flipV="1">
            <a:off x="7953402" y="3482319"/>
            <a:ext cx="1604256" cy="937281"/>
          </a:xfrm>
          <a:prstGeom prst="straightConnector1">
            <a:avLst/>
          </a:prstGeom>
          <a:ln w="76200">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8155A9B-9349-9141-AFE3-353B994283E3}"/>
              </a:ext>
            </a:extLst>
          </p:cNvPr>
          <p:cNvSpPr/>
          <p:nvPr/>
        </p:nvSpPr>
        <p:spPr>
          <a:xfrm>
            <a:off x="9644184" y="2794391"/>
            <a:ext cx="2344616" cy="1077218"/>
          </a:xfrm>
          <a:prstGeom prst="rect">
            <a:avLst/>
          </a:prstGeom>
        </p:spPr>
        <p:txBody>
          <a:bodyPr wrap="none">
            <a:spAutoFit/>
          </a:bodyPr>
          <a:lstStyle/>
          <a:p>
            <a:pPr algn="ctr"/>
            <a:r>
              <a:rPr lang="en-US" sz="3200" b="1" dirty="0">
                <a:solidFill>
                  <a:schemeClr val="bg1"/>
                </a:solidFill>
                <a:latin typeface="Avenir Book" charset="0"/>
                <a:ea typeface="Avenir Book" charset="0"/>
                <a:cs typeface="Avenir Book" charset="0"/>
              </a:rPr>
              <a:t>Tumor/Host</a:t>
            </a:r>
          </a:p>
          <a:p>
            <a:pPr algn="ctr"/>
            <a:r>
              <a:rPr lang="en-US" sz="3200" b="1" dirty="0">
                <a:solidFill>
                  <a:schemeClr val="bg1"/>
                </a:solidFill>
                <a:latin typeface="Avenir Book" charset="0"/>
              </a:rPr>
              <a:t>Biology</a:t>
            </a:r>
            <a:endParaRPr lang="en-US" sz="3200" dirty="0"/>
          </a:p>
        </p:txBody>
      </p:sp>
    </p:spTree>
    <p:extLst>
      <p:ext uri="{BB962C8B-B14F-4D97-AF65-F5344CB8AC3E}">
        <p14:creationId xmlns:p14="http://schemas.microsoft.com/office/powerpoint/2010/main" val="316551280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1630326" y="929604"/>
          <a:ext cx="8931349" cy="4950935"/>
        </p:xfrm>
        <a:graphic>
          <a:graphicData uri="http://schemas.openxmlformats.org/drawingml/2006/table">
            <a:tbl>
              <a:tblPr bandRow="1">
                <a:tableStyleId>{37CE84F3-28C3-443E-9E96-99CF82512B78}</a:tableStyleId>
              </a:tblPr>
              <a:tblGrid>
                <a:gridCol w="8931349">
                  <a:extLst>
                    <a:ext uri="{9D8B030D-6E8A-4147-A177-3AD203B41FA5}">
                      <a16:colId xmlns:a16="http://schemas.microsoft.com/office/drawing/2014/main" val="20000"/>
                    </a:ext>
                  </a:extLst>
                </a:gridCol>
              </a:tblGrid>
              <a:tr h="49509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8" name="Text Box 5"/>
          <p:cNvSpPr txBox="1">
            <a:spLocks noChangeArrowheads="1"/>
          </p:cNvSpPr>
          <p:nvPr/>
        </p:nvSpPr>
        <p:spPr bwMode="auto">
          <a:xfrm>
            <a:off x="1524000" y="338040"/>
            <a:ext cx="91440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Ancestry or Race Can Influence Outcome </a:t>
            </a:r>
            <a:r>
              <a:rPr lang="mr-IN" sz="2800" dirty="0">
                <a:solidFill>
                  <a:schemeClr val="bg1"/>
                </a:solidFill>
                <a:latin typeface="Avenir Book" charset="0"/>
                <a:ea typeface="Avenir Book" charset="0"/>
                <a:cs typeface="Avenir Book" charset="0"/>
              </a:rPr>
              <a:t>–</a:t>
            </a:r>
            <a:r>
              <a:rPr lang="en-US" sz="2800" dirty="0">
                <a:solidFill>
                  <a:schemeClr val="bg1"/>
                </a:solidFill>
                <a:latin typeface="Avenir Book" charset="0"/>
                <a:ea typeface="Avenir Book" charset="0"/>
                <a:cs typeface="Avenir Book" charset="0"/>
              </a:rPr>
              <a:t> DLBCL</a:t>
            </a:r>
            <a:endParaRPr lang="en-US" sz="3200" dirty="0">
              <a:solidFill>
                <a:schemeClr val="bg1"/>
              </a:solidFill>
              <a:latin typeface="Avenir Book" charset="0"/>
              <a:ea typeface="Avenir Book" charset="0"/>
              <a:cs typeface="Avenir Book" charset="0"/>
            </a:endParaRPr>
          </a:p>
        </p:txBody>
      </p:sp>
      <p:sp>
        <p:nvSpPr>
          <p:cNvPr id="9" name="Rectangle 8"/>
          <p:cNvSpPr/>
          <p:nvPr/>
        </p:nvSpPr>
        <p:spPr>
          <a:xfrm>
            <a:off x="1524000" y="799706"/>
            <a:ext cx="9144000" cy="45719"/>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8"/>
          <p:cNvSpPr txBox="1">
            <a:spLocks noChangeArrowheads="1"/>
          </p:cNvSpPr>
          <p:nvPr/>
        </p:nvSpPr>
        <p:spPr bwMode="auto">
          <a:xfrm>
            <a:off x="1523999" y="6560681"/>
            <a:ext cx="514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en-US" sz="1200"/>
              <a:t>Parra et al. </a:t>
            </a:r>
            <a:r>
              <a:rPr lang="en-US" altLang="en-US" sz="1200" dirty="0"/>
              <a:t>AJHG 1998; Parra et al. AJPA 2002; Kittles et al. unpublished </a:t>
            </a:r>
          </a:p>
        </p:txBody>
      </p:sp>
      <p:sp>
        <p:nvSpPr>
          <p:cNvPr id="10" name="TextBox 5"/>
          <p:cNvSpPr txBox="1">
            <a:spLocks noChangeArrowheads="1"/>
          </p:cNvSpPr>
          <p:nvPr/>
        </p:nvSpPr>
        <p:spPr bwMode="auto">
          <a:xfrm>
            <a:off x="1664373" y="3707070"/>
            <a:ext cx="8827632"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500" dirty="0">
                <a:solidFill>
                  <a:schemeClr val="bg1"/>
                </a:solidFill>
                <a:latin typeface="Avenir Book" charset="0"/>
                <a:ea typeface="Avenir Book" charset="0"/>
                <a:cs typeface="Avenir Book" charset="0"/>
              </a:rPr>
              <a:t> Diffuse large B-cell lymphoma (DLBCL) is the most commonly occurring subtype of lymphoma in </a:t>
            </a:r>
          </a:p>
          <a:p>
            <a:pPr eaLnBrk="1" hangingPunct="1"/>
            <a:r>
              <a:rPr lang="en-US" sz="1500" dirty="0">
                <a:solidFill>
                  <a:schemeClr val="bg1"/>
                </a:solidFill>
                <a:latin typeface="Avenir Book" charset="0"/>
                <a:ea typeface="Avenir Book" charset="0"/>
                <a:cs typeface="Avenir Book" charset="0"/>
              </a:rPr>
              <a:t>  the United States. </a:t>
            </a:r>
          </a:p>
          <a:p>
            <a:pPr eaLnBrk="1" hangingPunct="1"/>
            <a:endParaRPr lang="en-US" sz="1500" dirty="0">
              <a:solidFill>
                <a:schemeClr val="bg1"/>
              </a:solidFill>
              <a:latin typeface="Avenir Book" charset="0"/>
              <a:ea typeface="Avenir Book" charset="0"/>
              <a:cs typeface="Avenir Book" charset="0"/>
            </a:endParaRPr>
          </a:p>
          <a:p>
            <a:pPr marL="111125" indent="-111125" eaLnBrk="1" hangingPunct="1">
              <a:buFont typeface="Arial" charset="0"/>
              <a:buChar char="•"/>
            </a:pPr>
            <a:r>
              <a:rPr lang="en-US" sz="1500" dirty="0">
                <a:solidFill>
                  <a:schemeClr val="bg1"/>
                </a:solidFill>
                <a:latin typeface="Avenir Book" charset="0"/>
                <a:ea typeface="Avenir Book" charset="0"/>
                <a:cs typeface="Avenir Book" charset="0"/>
              </a:rPr>
              <a:t>In 2001, randomized, controlled clinical trials demonstrated that when </a:t>
            </a:r>
            <a:r>
              <a:rPr lang="en-US" sz="1500" b="1" dirty="0">
                <a:solidFill>
                  <a:srgbClr val="790A26"/>
                </a:solidFill>
                <a:latin typeface="Avenir Book" charset="0"/>
                <a:ea typeface="Avenir Book" charset="0"/>
                <a:cs typeface="Avenir Book" charset="0"/>
              </a:rPr>
              <a:t>rituximab</a:t>
            </a:r>
            <a:r>
              <a:rPr lang="en-US" sz="1500" dirty="0">
                <a:solidFill>
                  <a:schemeClr val="bg1"/>
                </a:solidFill>
                <a:latin typeface="Avenir Book" charset="0"/>
                <a:ea typeface="Avenir Book" charset="0"/>
                <a:cs typeface="Avenir Book" charset="0"/>
              </a:rPr>
              <a:t> (an anti-CD20 antibody immunotherapy) is </a:t>
            </a:r>
            <a:r>
              <a:rPr lang="en-US" sz="1500" b="1" dirty="0">
                <a:solidFill>
                  <a:srgbClr val="790A26"/>
                </a:solidFill>
                <a:latin typeface="Avenir Book" charset="0"/>
                <a:ea typeface="Avenir Book" charset="0"/>
                <a:cs typeface="Avenir Book" charset="0"/>
              </a:rPr>
              <a:t>added to standard CHOP </a:t>
            </a:r>
            <a:r>
              <a:rPr lang="en-US" sz="1500" dirty="0">
                <a:solidFill>
                  <a:schemeClr val="bg1"/>
                </a:solidFill>
                <a:latin typeface="Avenir Book" charset="0"/>
                <a:ea typeface="Avenir Book" charset="0"/>
                <a:cs typeface="Avenir Book" charset="0"/>
              </a:rPr>
              <a:t>chemotherapy </a:t>
            </a:r>
            <a:r>
              <a:rPr lang="en-US" sz="1500" b="1" dirty="0">
                <a:solidFill>
                  <a:srgbClr val="790A26"/>
                </a:solidFill>
                <a:latin typeface="Avenir Book" charset="0"/>
                <a:ea typeface="Avenir Book" charset="0"/>
                <a:cs typeface="Avenir Book" charset="0"/>
              </a:rPr>
              <a:t>improved</a:t>
            </a:r>
            <a:r>
              <a:rPr lang="en-US" sz="1500" dirty="0">
                <a:solidFill>
                  <a:srgbClr val="790A26"/>
                </a:solidFill>
                <a:latin typeface="Avenir Book" charset="0"/>
                <a:ea typeface="Avenir Book" charset="0"/>
                <a:cs typeface="Avenir Book" charset="0"/>
              </a:rPr>
              <a:t> </a:t>
            </a:r>
            <a:r>
              <a:rPr lang="en-US" sz="1500" b="1" dirty="0">
                <a:solidFill>
                  <a:srgbClr val="790A26"/>
                </a:solidFill>
                <a:latin typeface="Avenir Book" charset="0"/>
                <a:ea typeface="Avenir Book" charset="0"/>
                <a:cs typeface="Avenir Book" charset="0"/>
              </a:rPr>
              <a:t>complete response (CR) rates</a:t>
            </a:r>
            <a:r>
              <a:rPr lang="en-US" sz="1500" dirty="0">
                <a:solidFill>
                  <a:schemeClr val="bg1"/>
                </a:solidFill>
                <a:latin typeface="Avenir Book" charset="0"/>
                <a:ea typeface="Avenir Book" charset="0"/>
                <a:cs typeface="Avenir Book" charset="0"/>
              </a:rPr>
              <a:t> from 63% (CHOP alone) to 76% (p= 0.005), </a:t>
            </a:r>
            <a:r>
              <a:rPr lang="en-US" sz="1500" b="1" dirty="0">
                <a:solidFill>
                  <a:srgbClr val="790A26"/>
                </a:solidFill>
                <a:latin typeface="Avenir Book" charset="0"/>
                <a:ea typeface="Avenir Book" charset="0"/>
                <a:cs typeface="Avenir Book" charset="0"/>
              </a:rPr>
              <a:t>and 2-year OS</a:t>
            </a:r>
            <a:r>
              <a:rPr lang="en-US" sz="1500" dirty="0">
                <a:solidFill>
                  <a:srgbClr val="790A26"/>
                </a:solidFill>
                <a:latin typeface="Avenir Book" charset="0"/>
                <a:ea typeface="Avenir Book" charset="0"/>
                <a:cs typeface="Avenir Book" charset="0"/>
              </a:rPr>
              <a:t> </a:t>
            </a:r>
            <a:r>
              <a:rPr lang="en-US" sz="1500" dirty="0">
                <a:solidFill>
                  <a:schemeClr val="bg1"/>
                </a:solidFill>
                <a:latin typeface="Avenir Book" charset="0"/>
                <a:ea typeface="Avenir Book" charset="0"/>
                <a:cs typeface="Avenir Book" charset="0"/>
              </a:rPr>
              <a:t>improved from 57% to 70% (p = .007).</a:t>
            </a:r>
          </a:p>
          <a:p>
            <a:pPr marL="111125" indent="-111125" eaLnBrk="1" hangingPunct="1">
              <a:buFont typeface="Arial" charset="0"/>
              <a:buChar char="•"/>
            </a:pPr>
            <a:endParaRPr lang="en-US" sz="1500" dirty="0">
              <a:solidFill>
                <a:schemeClr val="bg1"/>
              </a:solidFill>
              <a:latin typeface="Avenir Book" charset="0"/>
              <a:ea typeface="Avenir Book" charset="0"/>
              <a:cs typeface="Avenir Book" charset="0"/>
            </a:endParaRPr>
          </a:p>
          <a:p>
            <a:pPr marL="111125" indent="-111125" eaLnBrk="1" hangingPunct="1">
              <a:buFont typeface="Arial" charset="0"/>
              <a:buChar char="•"/>
            </a:pPr>
            <a:r>
              <a:rPr lang="en-US" sz="1500" dirty="0">
                <a:solidFill>
                  <a:schemeClr val="bg1"/>
                </a:solidFill>
                <a:latin typeface="Avenir Book" charset="0"/>
                <a:ea typeface="Avenir Book" charset="0"/>
                <a:cs typeface="Avenir Book" charset="0"/>
              </a:rPr>
              <a:t>Likely no biological differences in disease etiology??</a:t>
            </a:r>
          </a:p>
          <a:p>
            <a:pPr eaLnBrk="1" hangingPunct="1"/>
            <a:endParaRPr lang="en-US" sz="1500" dirty="0">
              <a:solidFill>
                <a:schemeClr val="bg1"/>
              </a:solidFill>
              <a:latin typeface="Avenir Book" charset="0"/>
              <a:ea typeface="Avenir Book" charset="0"/>
              <a:cs typeface="Avenir Book" charset="0"/>
            </a:endParaRPr>
          </a:p>
        </p:txBody>
      </p:sp>
      <p:pic>
        <p:nvPicPr>
          <p:cNvPr id="11" name="Picture 10" descr="flowers et a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71" y="1044083"/>
            <a:ext cx="8769660" cy="2694519"/>
          </a:xfrm>
          <a:prstGeom prst="rect">
            <a:avLst/>
          </a:prstGeom>
        </p:spPr>
      </p:pic>
    </p:spTree>
    <p:extLst>
      <p:ext uri="{BB962C8B-B14F-4D97-AF65-F5344CB8AC3E}">
        <p14:creationId xmlns:p14="http://schemas.microsoft.com/office/powerpoint/2010/main" val="226461567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1630326" y="929604"/>
          <a:ext cx="8931349" cy="4966700"/>
        </p:xfrm>
        <a:graphic>
          <a:graphicData uri="http://schemas.openxmlformats.org/drawingml/2006/table">
            <a:tbl>
              <a:tblPr bandRow="1">
                <a:tableStyleId>{37CE84F3-28C3-443E-9E96-99CF82512B78}</a:tableStyleId>
              </a:tblPr>
              <a:tblGrid>
                <a:gridCol w="8931349">
                  <a:extLst>
                    <a:ext uri="{9D8B030D-6E8A-4147-A177-3AD203B41FA5}">
                      <a16:colId xmlns:a16="http://schemas.microsoft.com/office/drawing/2014/main" val="20000"/>
                    </a:ext>
                  </a:extLst>
                </a:gridCol>
              </a:tblGrid>
              <a:tr h="49667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1524000" y="799706"/>
            <a:ext cx="9144000" cy="45719"/>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1"/>
          <p:cNvSpPr txBox="1">
            <a:spLocks noChangeArrowheads="1"/>
          </p:cNvSpPr>
          <p:nvPr/>
        </p:nvSpPr>
        <p:spPr bwMode="auto">
          <a:xfrm>
            <a:off x="5576710" y="1003204"/>
            <a:ext cx="4931872"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Receipt of chemotherapy and immunotherapy. </a:t>
            </a:r>
          </a:p>
        </p:txBody>
      </p:sp>
      <p:pic>
        <p:nvPicPr>
          <p:cNvPr id="1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122" y="1277234"/>
            <a:ext cx="2552344" cy="418416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6" name="Text Box 4"/>
          <p:cNvSpPr txBox="1">
            <a:spLocks noChangeArrowheads="1"/>
          </p:cNvSpPr>
          <p:nvPr/>
        </p:nvSpPr>
        <p:spPr bwMode="auto">
          <a:xfrm>
            <a:off x="6154520" y="5542383"/>
            <a:ext cx="4513481" cy="2033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000" b="1" dirty="0">
                <a:latin typeface="Avenir Book" charset="0"/>
                <a:ea typeface="Avenir Book" charset="0"/>
                <a:cs typeface="Avenir Book" charset="0"/>
              </a:rPr>
              <a:t>Flowers C R et al. Cancer </a:t>
            </a:r>
            <a:r>
              <a:rPr lang="en-GB" sz="1000" b="1" dirty="0" err="1">
                <a:latin typeface="Avenir Book" charset="0"/>
                <a:ea typeface="Avenir Book" charset="0"/>
                <a:cs typeface="Avenir Book" charset="0"/>
              </a:rPr>
              <a:t>Epidemiol</a:t>
            </a:r>
            <a:r>
              <a:rPr lang="en-GB" sz="1000" b="1" dirty="0">
                <a:latin typeface="Avenir Book" charset="0"/>
                <a:ea typeface="Avenir Book" charset="0"/>
                <a:cs typeface="Avenir Book" charset="0"/>
              </a:rPr>
              <a:t> Biomarkers </a:t>
            </a:r>
            <a:r>
              <a:rPr lang="en-GB" sz="1000" b="1" dirty="0" err="1">
                <a:latin typeface="Avenir Book" charset="0"/>
                <a:ea typeface="Avenir Book" charset="0"/>
                <a:cs typeface="Avenir Book" charset="0"/>
              </a:rPr>
              <a:t>Prev</a:t>
            </a:r>
            <a:r>
              <a:rPr lang="en-GB" sz="1000" b="1" dirty="0">
                <a:latin typeface="Avenir Book" charset="0"/>
                <a:ea typeface="Avenir Book" charset="0"/>
                <a:cs typeface="Avenir Book" charset="0"/>
              </a:rPr>
              <a:t> 2012;21:1520-1530</a:t>
            </a:r>
          </a:p>
        </p:txBody>
      </p:sp>
      <p:sp>
        <p:nvSpPr>
          <p:cNvPr id="18" name="TextBox 17"/>
          <p:cNvSpPr txBox="1"/>
          <p:nvPr/>
        </p:nvSpPr>
        <p:spPr>
          <a:xfrm>
            <a:off x="1630326" y="955906"/>
            <a:ext cx="3267365" cy="5509200"/>
          </a:xfrm>
          <a:prstGeom prst="rect">
            <a:avLst/>
          </a:prstGeom>
          <a:noFill/>
        </p:spPr>
        <p:txBody>
          <a:bodyPr wrap="square" rtlCol="0">
            <a:spAutoFit/>
          </a:bodyPr>
          <a:lstStyle/>
          <a:p>
            <a:pPr marL="285750" indent="-285750">
              <a:buSzPct val="100000"/>
              <a:buFont typeface="Arial" charset="0"/>
              <a:buChar char="•"/>
            </a:pPr>
            <a:r>
              <a:rPr lang="en-US" sz="1600" dirty="0">
                <a:solidFill>
                  <a:schemeClr val="bg1"/>
                </a:solidFill>
                <a:latin typeface="Avenir Book" charset="0"/>
                <a:ea typeface="Avenir Book" charset="0"/>
                <a:cs typeface="Avenir Book" charset="0"/>
              </a:rPr>
              <a:t>Study of clinical database from 2001-2004 showed a significant trend in increased disparity of receipt of rituximab. </a:t>
            </a:r>
          </a:p>
          <a:p>
            <a:pPr marL="285750" indent="-285750">
              <a:buSzPct val="100000"/>
              <a:buFont typeface="Arial" charset="0"/>
              <a:buChar char="•"/>
            </a:pPr>
            <a:endParaRPr lang="en-US" sz="1600" dirty="0">
              <a:solidFill>
                <a:schemeClr val="bg1"/>
              </a:solidFill>
              <a:latin typeface="Avenir Book" charset="0"/>
              <a:ea typeface="Avenir Book" charset="0"/>
              <a:cs typeface="Avenir Book" charset="0"/>
            </a:endParaRPr>
          </a:p>
          <a:p>
            <a:pPr marL="285750" indent="-285750">
              <a:buSzPct val="100000"/>
              <a:buFont typeface="Arial" charset="0"/>
              <a:buChar char="•"/>
            </a:pPr>
            <a:r>
              <a:rPr lang="en-US" sz="1600" b="1" dirty="0">
                <a:solidFill>
                  <a:srgbClr val="790A26"/>
                </a:solidFill>
                <a:latin typeface="Avenir Book" charset="0"/>
                <a:ea typeface="Avenir Book" charset="0"/>
                <a:cs typeface="Avenir Book" charset="0"/>
              </a:rPr>
              <a:t>Results indicated that disparities exist in the receipt of recommended </a:t>
            </a:r>
            <a:r>
              <a:rPr lang="en-US" sz="1600" dirty="0">
                <a:solidFill>
                  <a:schemeClr val="bg1"/>
                </a:solidFill>
                <a:latin typeface="Avenir Book" charset="0"/>
                <a:ea typeface="Avenir Book" charset="0"/>
                <a:cs typeface="Avenir Book" charset="0"/>
              </a:rPr>
              <a:t>chemotherapy</a:t>
            </a:r>
            <a:r>
              <a:rPr lang="en-US" sz="1600" b="1" dirty="0">
                <a:solidFill>
                  <a:srgbClr val="790A26"/>
                </a:solidFill>
                <a:latin typeface="Avenir Book" charset="0"/>
                <a:ea typeface="Avenir Book" charset="0"/>
                <a:cs typeface="Avenir Book" charset="0"/>
              </a:rPr>
              <a:t> </a:t>
            </a:r>
            <a:r>
              <a:rPr lang="en-US" sz="1600" dirty="0">
                <a:solidFill>
                  <a:schemeClr val="bg1"/>
                </a:solidFill>
                <a:latin typeface="Avenir Book" charset="0"/>
                <a:ea typeface="Avenir Book" charset="0"/>
                <a:cs typeface="Avenir Book" charset="0"/>
              </a:rPr>
              <a:t>and </a:t>
            </a:r>
            <a:r>
              <a:rPr lang="en-US" sz="1600" b="1" dirty="0">
                <a:solidFill>
                  <a:srgbClr val="790A26"/>
                </a:solidFill>
                <a:latin typeface="Avenir Book" charset="0"/>
                <a:ea typeface="Avenir Book" charset="0"/>
                <a:cs typeface="Avenir Book" charset="0"/>
              </a:rPr>
              <a:t>immunotherapy</a:t>
            </a:r>
            <a:r>
              <a:rPr lang="en-US" sz="1600" dirty="0">
                <a:solidFill>
                  <a:schemeClr val="bg1"/>
                </a:solidFill>
                <a:latin typeface="Avenir Book" charset="0"/>
                <a:ea typeface="Avenir Book" charset="0"/>
                <a:cs typeface="Avenir Book" charset="0"/>
              </a:rPr>
              <a:t> for diffuse large cell lymphoma. </a:t>
            </a:r>
            <a:r>
              <a:rPr lang="en-US" sz="1600" b="1" dirty="0">
                <a:solidFill>
                  <a:srgbClr val="790A26"/>
                </a:solidFill>
                <a:latin typeface="Avenir Book" charset="0"/>
                <a:ea typeface="Avenir Book" charset="0"/>
                <a:cs typeface="Avenir Book" charset="0"/>
              </a:rPr>
              <a:t>Blacks, uninsured and Medicaid-insured patients had lower odds of receiving Rituximab with their chemotherapy. </a:t>
            </a:r>
          </a:p>
          <a:p>
            <a:pPr marL="285750" indent="-285750">
              <a:buSzPct val="100000"/>
              <a:buFont typeface="Arial" charset="0"/>
              <a:buChar char="•"/>
            </a:pPr>
            <a:endParaRPr lang="en-US" sz="1600" dirty="0">
              <a:solidFill>
                <a:schemeClr val="bg1"/>
              </a:solidFill>
              <a:latin typeface="Avenir Book" charset="0"/>
              <a:ea typeface="Avenir Book" charset="0"/>
              <a:cs typeface="Avenir Book" charset="0"/>
            </a:endParaRPr>
          </a:p>
          <a:p>
            <a:pPr marL="285750" indent="-285750">
              <a:buSzPct val="100000"/>
              <a:buFont typeface="Arial" charset="0"/>
              <a:buChar char="•"/>
            </a:pPr>
            <a:r>
              <a:rPr lang="en-US" sz="1600" dirty="0">
                <a:solidFill>
                  <a:schemeClr val="bg1"/>
                </a:solidFill>
                <a:latin typeface="Avenir Book" charset="0"/>
                <a:ea typeface="Avenir Book" charset="0"/>
                <a:cs typeface="Avenir Book" charset="0"/>
              </a:rPr>
              <a:t>Even in light of effective and optimal treatment options, will we see equal access??</a:t>
            </a:r>
            <a:endParaRPr lang="en-US" sz="1000" dirty="0">
              <a:solidFill>
                <a:schemeClr val="bg1"/>
              </a:solidFill>
              <a:latin typeface="Avenir Book" charset="0"/>
              <a:ea typeface="Avenir Book" charset="0"/>
              <a:cs typeface="Avenir Book" charset="0"/>
            </a:endParaRPr>
          </a:p>
          <a:p>
            <a:pPr marL="173038" indent="-173038"/>
            <a:endParaRPr lang="en-US" sz="1600" dirty="0">
              <a:latin typeface="Avenir Book" charset="0"/>
              <a:ea typeface="Avenir Book" charset="0"/>
              <a:cs typeface="Avenir Book" charset="0"/>
            </a:endParaRPr>
          </a:p>
          <a:p>
            <a:endParaRPr lang="en-US" sz="1600" dirty="0">
              <a:latin typeface="Avenir Book" charset="0"/>
              <a:ea typeface="Avenir Book" charset="0"/>
              <a:cs typeface="Avenir Book" charset="0"/>
            </a:endParaRPr>
          </a:p>
        </p:txBody>
      </p:sp>
      <p:sp>
        <p:nvSpPr>
          <p:cNvPr id="19" name="Text Box 5"/>
          <p:cNvSpPr txBox="1">
            <a:spLocks noChangeArrowheads="1"/>
          </p:cNvSpPr>
          <p:nvPr/>
        </p:nvSpPr>
        <p:spPr bwMode="auto">
          <a:xfrm>
            <a:off x="1524000" y="338040"/>
            <a:ext cx="91440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Ancestry or Race Can Influence Outcome </a:t>
            </a:r>
            <a:r>
              <a:rPr lang="mr-IN" sz="2800" dirty="0">
                <a:solidFill>
                  <a:schemeClr val="bg1"/>
                </a:solidFill>
                <a:latin typeface="Avenir Book" charset="0"/>
                <a:ea typeface="Avenir Book" charset="0"/>
                <a:cs typeface="Avenir Book" charset="0"/>
              </a:rPr>
              <a:t>–</a:t>
            </a:r>
            <a:r>
              <a:rPr lang="en-US" sz="2800" dirty="0">
                <a:solidFill>
                  <a:schemeClr val="bg1"/>
                </a:solidFill>
                <a:latin typeface="Avenir Book" charset="0"/>
                <a:ea typeface="Avenir Book" charset="0"/>
                <a:cs typeface="Avenir Book" charset="0"/>
              </a:rPr>
              <a:t> DLBCL</a:t>
            </a:r>
            <a:endParaRPr lang="en-US" sz="32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27875366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23999" y="338040"/>
            <a:ext cx="902425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Precision Medicine </a:t>
            </a:r>
            <a:r>
              <a:rPr lang="mr-IN" sz="2800" dirty="0">
                <a:solidFill>
                  <a:schemeClr val="bg1"/>
                </a:solidFill>
                <a:latin typeface="Avenir Book" charset="0"/>
                <a:ea typeface="Avenir Book" charset="0"/>
                <a:cs typeface="Avenir Book" charset="0"/>
              </a:rPr>
              <a:t>–</a:t>
            </a:r>
            <a:r>
              <a:rPr lang="en-US" sz="2800" dirty="0">
                <a:solidFill>
                  <a:schemeClr val="bg1"/>
                </a:solidFill>
                <a:latin typeface="Avenir Book" charset="0"/>
                <a:ea typeface="Avenir Book" charset="0"/>
                <a:cs typeface="Avenir Book" charset="0"/>
              </a:rPr>
              <a:t> Access</a:t>
            </a:r>
            <a:endParaRPr lang="en-US" sz="3200" dirty="0">
              <a:solidFill>
                <a:schemeClr val="bg1"/>
              </a:solidFill>
              <a:latin typeface="Avenir Book" charset="0"/>
              <a:ea typeface="Avenir Book" charset="0"/>
              <a:cs typeface="Avenir Book" charset="0"/>
            </a:endParaRPr>
          </a:p>
        </p:txBody>
      </p:sp>
      <p:sp>
        <p:nvSpPr>
          <p:cNvPr id="5" name="Rectangle 4"/>
          <p:cNvSpPr/>
          <p:nvPr/>
        </p:nvSpPr>
        <p:spPr>
          <a:xfrm>
            <a:off x="1524000" y="799706"/>
            <a:ext cx="9144000" cy="45719"/>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956629"/>
            <a:ext cx="9144000" cy="8196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03685"/>
            <a:ext cx="9144000" cy="1292732"/>
          </a:xfrm>
          <a:prstGeom prst="rect">
            <a:avLst/>
          </a:prstGeom>
        </p:spPr>
      </p:pic>
      <p:sp>
        <p:nvSpPr>
          <p:cNvPr id="6" name="Rectangle 5"/>
          <p:cNvSpPr/>
          <p:nvPr/>
        </p:nvSpPr>
        <p:spPr>
          <a:xfrm>
            <a:off x="6095999" y="6550224"/>
            <a:ext cx="4709944" cy="307777"/>
          </a:xfrm>
          <a:prstGeom prst="rect">
            <a:avLst/>
          </a:prstGeom>
        </p:spPr>
        <p:txBody>
          <a:bodyPr wrap="none">
            <a:spAutoFit/>
          </a:bodyPr>
          <a:lstStyle/>
          <a:p>
            <a:r>
              <a:rPr lang="tr-TR" sz="1400" i="1" dirty="0" err="1">
                <a:latin typeface="Avenir Book" charset="0"/>
                <a:ea typeface="Avenir Book" charset="0"/>
                <a:cs typeface="Avenir Book" charset="0"/>
              </a:rPr>
              <a:t>Journal</a:t>
            </a:r>
            <a:r>
              <a:rPr lang="tr-TR" sz="1400" i="1" dirty="0">
                <a:latin typeface="Avenir Book" charset="0"/>
                <a:ea typeface="Avenir Book" charset="0"/>
                <a:cs typeface="Avenir Book" charset="0"/>
              </a:rPr>
              <a:t> of </a:t>
            </a:r>
            <a:r>
              <a:rPr lang="tr-TR" sz="1400" i="1" dirty="0" err="1">
                <a:latin typeface="Avenir Book" charset="0"/>
                <a:ea typeface="Avenir Book" charset="0"/>
                <a:cs typeface="Avenir Book" charset="0"/>
              </a:rPr>
              <a:t>Clinical</a:t>
            </a:r>
            <a:r>
              <a:rPr lang="tr-TR" sz="1400" i="1" dirty="0">
                <a:latin typeface="Avenir Book" charset="0"/>
                <a:ea typeface="Avenir Book" charset="0"/>
                <a:cs typeface="Avenir Book" charset="0"/>
              </a:rPr>
              <a:t> </a:t>
            </a:r>
            <a:r>
              <a:rPr lang="tr-TR" sz="1400" i="1" dirty="0" err="1">
                <a:latin typeface="Avenir Book" charset="0"/>
                <a:ea typeface="Avenir Book" charset="0"/>
                <a:cs typeface="Avenir Book" charset="0"/>
              </a:rPr>
              <a:t>Oncology</a:t>
            </a:r>
            <a:r>
              <a:rPr lang="tr-TR" sz="1400" dirty="0">
                <a:latin typeface="Avenir Book" charset="0"/>
                <a:ea typeface="Avenir Book" charset="0"/>
                <a:cs typeface="Avenir Book" charset="0"/>
              </a:rPr>
              <a:t>, 2016 </a:t>
            </a:r>
            <a:r>
              <a:rPr lang="tr-TR" sz="1400" dirty="0" err="1">
                <a:latin typeface="Avenir Book" charset="0"/>
                <a:ea typeface="Avenir Book" charset="0"/>
                <a:cs typeface="Avenir Book" charset="0"/>
              </a:rPr>
              <a:t>Jun</a:t>
            </a:r>
            <a:r>
              <a:rPr lang="tr-TR" sz="1400" dirty="0">
                <a:latin typeface="Avenir Book" charset="0"/>
                <a:ea typeface="Avenir Book" charset="0"/>
                <a:cs typeface="Avenir Book" charset="0"/>
              </a:rPr>
              <a:t> 10;34(17):2003-9.</a:t>
            </a:r>
            <a:endParaRPr lang="en-US" sz="1400" dirty="0">
              <a:latin typeface="Avenir Book" charset="0"/>
              <a:ea typeface="Avenir Book" charset="0"/>
              <a:cs typeface="Avenir Book" charset="0"/>
            </a:endParaRPr>
          </a:p>
        </p:txBody>
      </p:sp>
      <p:sp>
        <p:nvSpPr>
          <p:cNvPr id="7" name="Rectangle 6"/>
          <p:cNvSpPr/>
          <p:nvPr/>
        </p:nvSpPr>
        <p:spPr>
          <a:xfrm>
            <a:off x="1524000" y="3402779"/>
            <a:ext cx="8850086" cy="2462213"/>
          </a:xfrm>
          <a:prstGeom prst="rect">
            <a:avLst/>
          </a:prstGeom>
        </p:spPr>
        <p:txBody>
          <a:bodyPr wrap="square">
            <a:spAutoFit/>
          </a:bodyPr>
          <a:lstStyle/>
          <a:p>
            <a:pPr marL="171450" indent="-171450">
              <a:buFont typeface="Arial" charset="0"/>
              <a:buChar char="•"/>
            </a:pPr>
            <a:r>
              <a:rPr lang="en-US" sz="1400" dirty="0">
                <a:solidFill>
                  <a:schemeClr val="bg1"/>
                </a:solidFill>
                <a:latin typeface="Avenir Book" charset="0"/>
                <a:ea typeface="Avenir Book" charset="0"/>
                <a:cs typeface="Avenir Book" charset="0"/>
              </a:rPr>
              <a:t>Examined 1,362 from a national cohort of Medicare beneficiaries with incident stage I to III HER2-positive breast cancer.</a:t>
            </a:r>
          </a:p>
          <a:p>
            <a:pPr marL="171450" indent="-171450">
              <a:buFont typeface="Arial" charset="0"/>
              <a:buChar char="•"/>
            </a:pPr>
            <a:endParaRPr lang="en-US" sz="1400" b="1" dirty="0">
              <a:solidFill>
                <a:schemeClr val="bg1"/>
              </a:solidFill>
              <a:latin typeface="Avenir Book" charset="0"/>
              <a:ea typeface="Avenir Book" charset="0"/>
              <a:cs typeface="Avenir Book" charset="0"/>
            </a:endParaRPr>
          </a:p>
          <a:p>
            <a:pPr marL="171450" indent="-171450">
              <a:buFont typeface="Arial" charset="0"/>
              <a:buChar char="•"/>
            </a:pPr>
            <a:r>
              <a:rPr lang="en-US" sz="1400" b="1" dirty="0">
                <a:solidFill>
                  <a:srgbClr val="000000"/>
                </a:solidFill>
                <a:latin typeface="Avenir Book" charset="0"/>
                <a:ea typeface="Avenir Book" charset="0"/>
                <a:cs typeface="Avenir Book" charset="0"/>
              </a:rPr>
              <a:t>Reported </a:t>
            </a:r>
            <a:r>
              <a:rPr lang="en-US" sz="1400" dirty="0">
                <a:solidFill>
                  <a:srgbClr val="000000"/>
                </a:solidFill>
                <a:latin typeface="Avenir Book" charset="0"/>
                <a:ea typeface="Avenir Book" charset="0"/>
                <a:cs typeface="Avenir Book" charset="0"/>
              </a:rPr>
              <a:t>significant racial disparities in the receipt of </a:t>
            </a:r>
            <a:r>
              <a:rPr lang="en-US" sz="1400" dirty="0" err="1">
                <a:solidFill>
                  <a:srgbClr val="000000"/>
                </a:solidFill>
                <a:latin typeface="Avenir Book" charset="0"/>
                <a:ea typeface="Avenir Book" charset="0"/>
                <a:cs typeface="Avenir Book" charset="0"/>
              </a:rPr>
              <a:t>trastuzumab</a:t>
            </a:r>
            <a:r>
              <a:rPr lang="en-US" sz="1400" dirty="0">
                <a:solidFill>
                  <a:srgbClr val="000000"/>
                </a:solidFill>
                <a:latin typeface="Avenir Book" charset="0"/>
                <a:ea typeface="Avenir Book" charset="0"/>
                <a:cs typeface="Avenir Book" charset="0"/>
              </a:rPr>
              <a:t> for the treatment of Her2 positive breast cancers. </a:t>
            </a:r>
          </a:p>
          <a:p>
            <a:pPr marL="171450" indent="-171450">
              <a:buFont typeface="Arial" charset="0"/>
              <a:buChar char="•"/>
            </a:pPr>
            <a:endParaRPr lang="en-US" sz="1400" dirty="0">
              <a:solidFill>
                <a:srgbClr val="000000"/>
              </a:solidFill>
              <a:latin typeface="Avenir Book" charset="0"/>
              <a:ea typeface="Avenir Book" charset="0"/>
              <a:cs typeface="Avenir Book" charset="0"/>
            </a:endParaRPr>
          </a:p>
          <a:p>
            <a:pPr marL="171450" indent="-171450">
              <a:buFont typeface="Arial" charset="0"/>
              <a:buChar char="•"/>
            </a:pPr>
            <a:r>
              <a:rPr lang="en-US" sz="1400" dirty="0">
                <a:solidFill>
                  <a:srgbClr val="000000"/>
                </a:solidFill>
                <a:latin typeface="Avenir Book" charset="0"/>
                <a:ea typeface="Avenir Book" charset="0"/>
                <a:cs typeface="Avenir Book" charset="0"/>
              </a:rPr>
              <a:t>Among women with stage III disease, 74% of whites and 56% of blacks received </a:t>
            </a:r>
            <a:r>
              <a:rPr lang="en-US" sz="1400" dirty="0" err="1">
                <a:solidFill>
                  <a:srgbClr val="000000"/>
                </a:solidFill>
                <a:latin typeface="Avenir Book" charset="0"/>
                <a:ea typeface="Avenir Book" charset="0"/>
                <a:cs typeface="Avenir Book" charset="0"/>
              </a:rPr>
              <a:t>trastuzumab</a:t>
            </a:r>
            <a:r>
              <a:rPr lang="en-US" sz="1400" dirty="0">
                <a:solidFill>
                  <a:srgbClr val="000000"/>
                </a:solidFill>
                <a:latin typeface="Avenir Book" charset="0"/>
                <a:ea typeface="Avenir Book" charset="0"/>
                <a:cs typeface="Avenir Book" charset="0"/>
              </a:rPr>
              <a:t>.</a:t>
            </a:r>
          </a:p>
          <a:p>
            <a:pPr marL="171450" indent="-171450">
              <a:buFont typeface="Arial" charset="0"/>
              <a:buChar char="•"/>
            </a:pPr>
            <a:endParaRPr lang="en-US" sz="1400" dirty="0">
              <a:solidFill>
                <a:srgbClr val="000000"/>
              </a:solidFill>
              <a:latin typeface="Avenir Book" charset="0"/>
              <a:ea typeface="Avenir Book" charset="0"/>
              <a:cs typeface="Avenir Book" charset="0"/>
            </a:endParaRPr>
          </a:p>
          <a:p>
            <a:pPr marL="171450" indent="-171450">
              <a:buFont typeface="Arial" charset="0"/>
              <a:buChar char="•"/>
            </a:pPr>
            <a:r>
              <a:rPr lang="en-US" sz="1400" b="1" dirty="0">
                <a:solidFill>
                  <a:srgbClr val="FF0000"/>
                </a:solidFill>
                <a:latin typeface="Avenir Book" charset="0"/>
                <a:ea typeface="Avenir Book" charset="0"/>
                <a:cs typeface="Avenir Book" charset="0"/>
              </a:rPr>
              <a:t>After adjustment for tumor characteristics, poverty, and comorbidity, black women were 25% less likely to receive </a:t>
            </a:r>
            <a:r>
              <a:rPr lang="en-US" sz="1400" b="1" dirty="0" err="1">
                <a:solidFill>
                  <a:srgbClr val="FF0000"/>
                </a:solidFill>
                <a:latin typeface="Avenir Book" charset="0"/>
                <a:ea typeface="Avenir Book" charset="0"/>
                <a:cs typeface="Avenir Book" charset="0"/>
              </a:rPr>
              <a:t>trastuzumab</a:t>
            </a:r>
            <a:r>
              <a:rPr lang="en-US" sz="1400" dirty="0">
                <a:solidFill>
                  <a:srgbClr val="000000"/>
                </a:solidFill>
                <a:latin typeface="Avenir Book" charset="0"/>
                <a:ea typeface="Avenir Book" charset="0"/>
                <a:cs typeface="Avenir Book" charset="0"/>
              </a:rPr>
              <a:t> within 1 year of diagnosis than white women (risk ratio, 0.745; 95% CI, 0.60 to 0.93).</a:t>
            </a:r>
          </a:p>
          <a:p>
            <a:endParaRPr lang="en-US" sz="1400" b="1" cap="all" dirty="0">
              <a:solidFill>
                <a:srgbClr val="000000"/>
              </a:solidFill>
              <a:latin typeface="arial" charset="0"/>
            </a:endParaRPr>
          </a:p>
        </p:txBody>
      </p:sp>
    </p:spTree>
    <p:extLst>
      <p:ext uri="{BB962C8B-B14F-4D97-AF65-F5344CB8AC3E}">
        <p14:creationId xmlns:p14="http://schemas.microsoft.com/office/powerpoint/2010/main" val="409052973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999_1_miscellaneous_digital_art_dna.jpg"/>
          <p:cNvPicPr>
            <a:picLocks noChangeAspect="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23921"/>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 Box 5"/>
          <p:cNvSpPr txBox="1">
            <a:spLocks noChangeArrowheads="1"/>
          </p:cNvSpPr>
          <p:nvPr/>
        </p:nvSpPr>
        <p:spPr bwMode="auto">
          <a:xfrm>
            <a:off x="2063642" y="1841251"/>
            <a:ext cx="7857300" cy="1015663"/>
          </a:xfrm>
          <a:prstGeom prst="rect">
            <a:avLst/>
          </a:prstGeom>
          <a:noFill/>
          <a:ln>
            <a:noFill/>
          </a:ln>
          <a:effectLst>
            <a:outerShdw blurRad="50800" dist="1524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6000" b="1" dirty="0">
                <a:latin typeface="Avenir Book" charset="0"/>
                <a:ea typeface="Avenir Book" charset="0"/>
                <a:cs typeface="Avenir Book" charset="0"/>
              </a:rPr>
              <a:t>Prostate Cancer</a:t>
            </a:r>
          </a:p>
        </p:txBody>
      </p:sp>
      <p:sp>
        <p:nvSpPr>
          <p:cNvPr id="4" name="TextBox 3">
            <a:extLst>
              <a:ext uri="{FF2B5EF4-FFF2-40B4-BE49-F238E27FC236}">
                <a16:creationId xmlns:a16="http://schemas.microsoft.com/office/drawing/2014/main" id="{0B24B309-05AE-AE44-AA44-EA251F9A21BC}"/>
              </a:ext>
            </a:extLst>
          </p:cNvPr>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5651094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49589282"/>
              </p:ext>
            </p:extLst>
          </p:nvPr>
        </p:nvGraphicFramePr>
        <p:xfrm>
          <a:off x="143219" y="936435"/>
          <a:ext cx="11931268" cy="4959574"/>
        </p:xfrm>
        <a:graphic>
          <a:graphicData uri="http://schemas.openxmlformats.org/drawingml/2006/table">
            <a:tbl>
              <a:tblPr bandRow="1">
                <a:tableStyleId>{37CE84F3-28C3-443E-9E96-99CF82512B78}</a:tableStyleId>
              </a:tblPr>
              <a:tblGrid>
                <a:gridCol w="11931268">
                  <a:extLst>
                    <a:ext uri="{9D8B030D-6E8A-4147-A177-3AD203B41FA5}">
                      <a16:colId xmlns:a16="http://schemas.microsoft.com/office/drawing/2014/main" val="20000"/>
                    </a:ext>
                  </a:extLst>
                </a:gridCol>
              </a:tblGrid>
              <a:tr h="49595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txBody>
                  <a:tcPr marL="274320" marT="137160" marB="137160" anchor="ctr">
                    <a:lnT w="12700" cap="flat" cmpd="sng" algn="ctr">
                      <a:solidFill>
                        <a:srgbClr val="790A26"/>
                      </a:solidFill>
                      <a:prstDash val="solid"/>
                      <a:round/>
                      <a:headEnd type="none" w="med" len="med"/>
                      <a:tailEnd type="none" w="med" len="med"/>
                    </a:lnT>
                    <a:lnB w="12700" cap="flat" cmpd="sng" algn="ctr">
                      <a:solidFill>
                        <a:srgbClr val="790A26"/>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bl>
          </a:graphicData>
        </a:graphic>
      </p:graphicFrame>
      <p:sp>
        <p:nvSpPr>
          <p:cNvPr id="10" name="Text Box 5"/>
          <p:cNvSpPr txBox="1">
            <a:spLocks noChangeArrowheads="1"/>
          </p:cNvSpPr>
          <p:nvPr/>
        </p:nvSpPr>
        <p:spPr bwMode="auto">
          <a:xfrm>
            <a:off x="0" y="338040"/>
            <a:ext cx="83086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a:solidFill>
                  <a:schemeClr val="bg1"/>
                </a:solidFill>
                <a:latin typeface="Avenir Book" charset="0"/>
                <a:ea typeface="Avenir Book" charset="0"/>
                <a:cs typeface="Avenir Book" charset="0"/>
              </a:rPr>
              <a:t>Genomic Studies of Prostate Cancer Disparities</a:t>
            </a:r>
            <a:endParaRPr lang="en-US" sz="3200" dirty="0">
              <a:solidFill>
                <a:schemeClr val="bg1"/>
              </a:solidFill>
              <a:latin typeface="Avenir Book" charset="0"/>
              <a:ea typeface="Avenir Book" charset="0"/>
              <a:cs typeface="Avenir Book" charset="0"/>
            </a:endParaRPr>
          </a:p>
        </p:txBody>
      </p:sp>
      <p:sp>
        <p:nvSpPr>
          <p:cNvPr id="11" name="Rectangle 10"/>
          <p:cNvSpPr/>
          <p:nvPr/>
        </p:nvSpPr>
        <p:spPr>
          <a:xfrm>
            <a:off x="3505636" y="917735"/>
            <a:ext cx="4953001" cy="338554"/>
          </a:xfrm>
          <a:prstGeom prst="rect">
            <a:avLst/>
          </a:prstGeom>
        </p:spPr>
        <p:txBody>
          <a:bodyPr wrap="square">
            <a:spAutoFit/>
          </a:bodyPr>
          <a:lstStyle/>
          <a:p>
            <a:r>
              <a:rPr lang="en-US" sz="1600" b="1" dirty="0">
                <a:solidFill>
                  <a:schemeClr val="bg1"/>
                </a:solidFill>
                <a:latin typeface="Avenir Book" charset="0"/>
                <a:ea typeface="Avenir Book" charset="0"/>
                <a:cs typeface="Avenir Book" charset="0"/>
              </a:rPr>
              <a:t>The Cancer Genome Atlas Research Network</a:t>
            </a:r>
          </a:p>
        </p:txBody>
      </p:sp>
      <p:sp>
        <p:nvSpPr>
          <p:cNvPr id="12" name="Rectangle 11"/>
          <p:cNvSpPr/>
          <p:nvPr/>
        </p:nvSpPr>
        <p:spPr>
          <a:xfrm>
            <a:off x="0" y="799706"/>
            <a:ext cx="12192000" cy="70627"/>
          </a:xfrm>
          <a:prstGeom prst="rect">
            <a:avLst/>
          </a:prstGeom>
          <a:gradFill flip="none" rotWithShape="1">
            <a:gsLst>
              <a:gs pos="98000">
                <a:srgbClr val="FFFFFF"/>
              </a:gs>
              <a:gs pos="81000">
                <a:srgbClr val="F1AB1F"/>
              </a:gs>
              <a:gs pos="64000">
                <a:schemeClr val="accent2">
                  <a:lumMod val="75000"/>
                </a:schemeClr>
              </a:gs>
              <a:gs pos="0">
                <a:schemeClr val="accent2">
                  <a:lumMod val="7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958516" y="1151415"/>
            <a:ext cx="2072205" cy="400110"/>
          </a:xfrm>
          <a:prstGeom prst="rect">
            <a:avLst/>
          </a:prstGeom>
        </p:spPr>
        <p:txBody>
          <a:bodyPr wrap="square">
            <a:spAutoFit/>
          </a:bodyPr>
          <a:lstStyle/>
          <a:p>
            <a:r>
              <a:rPr lang="en-US" sz="2000" b="1">
                <a:solidFill>
                  <a:schemeClr val="bg1"/>
                </a:solidFill>
                <a:latin typeface="Avenir Book" charset="0"/>
                <a:ea typeface="Avenir Book" charset="0"/>
                <a:cs typeface="Avenir Book" charset="0"/>
              </a:rPr>
              <a:t>Prostate Cancer</a:t>
            </a:r>
            <a:endParaRPr lang="en-US" sz="2000" b="1" dirty="0">
              <a:solidFill>
                <a:schemeClr val="bg1"/>
              </a:solidFill>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633" y="1598507"/>
            <a:ext cx="5767167" cy="34587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93" y="1598506"/>
            <a:ext cx="5702144" cy="3447627"/>
          </a:xfrm>
          <a:prstGeom prst="rect">
            <a:avLst/>
          </a:prstGeom>
        </p:spPr>
      </p:pic>
      <p:sp>
        <p:nvSpPr>
          <p:cNvPr id="6" name="Rectangle 5"/>
          <p:cNvSpPr/>
          <p:nvPr/>
        </p:nvSpPr>
        <p:spPr>
          <a:xfrm>
            <a:off x="1589411" y="5601455"/>
            <a:ext cx="1655197" cy="276999"/>
          </a:xfrm>
          <a:prstGeom prst="rect">
            <a:avLst/>
          </a:prstGeom>
        </p:spPr>
        <p:txBody>
          <a:bodyPr wrap="none">
            <a:spAutoFit/>
          </a:bodyPr>
          <a:lstStyle/>
          <a:p>
            <a:r>
              <a:rPr lang="en-US" sz="1200" dirty="0">
                <a:solidFill>
                  <a:schemeClr val="bg1"/>
                </a:solidFill>
              </a:rPr>
              <a:t>https://</a:t>
            </a:r>
            <a:r>
              <a:rPr lang="en-US" sz="1200" dirty="0" err="1">
                <a:solidFill>
                  <a:schemeClr val="bg1"/>
                </a:solidFill>
              </a:rPr>
              <a:t>www.cdc.gov</a:t>
            </a:r>
            <a:r>
              <a:rPr lang="en-US" sz="1200" dirty="0">
                <a:solidFill>
                  <a:schemeClr val="bg1"/>
                </a:solidFill>
              </a:rPr>
              <a:t>/</a:t>
            </a:r>
          </a:p>
        </p:txBody>
      </p:sp>
      <p:sp>
        <p:nvSpPr>
          <p:cNvPr id="13" name="TextBox 12"/>
          <p:cNvSpPr txBox="1"/>
          <p:nvPr/>
        </p:nvSpPr>
        <p:spPr>
          <a:xfrm>
            <a:off x="9073967" y="5982160"/>
            <a:ext cx="3118033" cy="369332"/>
          </a:xfrm>
          <a:prstGeom prst="rect">
            <a:avLst/>
          </a:prstGeom>
          <a:noFill/>
        </p:spPr>
        <p:txBody>
          <a:bodyPr wrap="none" rtlCol="0">
            <a:spAutoFit/>
          </a:bodyPr>
          <a:lstStyle/>
          <a:p>
            <a:r>
              <a:rPr lang="en-US" dirty="0">
                <a:solidFill>
                  <a:srgbClr val="EBC641"/>
                </a:solidFill>
              </a:rPr>
              <a:t>USC</a:t>
            </a:r>
            <a:r>
              <a:rPr lang="en-US" dirty="0"/>
              <a:t> Translational Genomics</a:t>
            </a:r>
          </a:p>
        </p:txBody>
      </p:sp>
    </p:spTree>
    <p:extLst>
      <p:ext uri="{BB962C8B-B14F-4D97-AF65-F5344CB8AC3E}">
        <p14:creationId xmlns:p14="http://schemas.microsoft.com/office/powerpoint/2010/main" val="282167952"/>
      </p:ext>
    </p:extLst>
  </p:cSld>
  <p:clrMapOvr>
    <a:masterClrMapping/>
  </p:clrMapOvr>
  <p:transition spd="slow">
    <p:wipe dir="r"/>
  </p:transition>
</p:sld>
</file>

<file path=ppt/theme/theme1.xml><?xml version="1.0" encoding="utf-8"?>
<a:theme xmlns:a="http://schemas.openxmlformats.org/drawingml/2006/main" name="Dean'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an'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TGen_PPT_JC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an'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Dean's Presentation</Template>
  <TotalTime>23168</TotalTime>
  <Words>1700</Words>
  <Application>Microsoft Macintosh PowerPoint</Application>
  <PresentationFormat>Widescreen</PresentationFormat>
  <Paragraphs>206</Paragraphs>
  <Slides>31</Slides>
  <Notes>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31</vt:i4>
      </vt:variant>
    </vt:vector>
  </HeadingPairs>
  <TitlesOfParts>
    <vt:vector size="50" baseType="lpstr">
      <vt:lpstr>Adobe Caslon Pro</vt:lpstr>
      <vt:lpstr>Arial</vt:lpstr>
      <vt:lpstr>Arial</vt:lpstr>
      <vt:lpstr>Avenir Book</vt:lpstr>
      <vt:lpstr>Avenir Heavy</vt:lpstr>
      <vt:lpstr>Avenir Next Regular</vt:lpstr>
      <vt:lpstr>Avenir Roman</vt:lpstr>
      <vt:lpstr>Book Antiqua</vt:lpstr>
      <vt:lpstr>Calibri</vt:lpstr>
      <vt:lpstr>Courier New</vt:lpstr>
      <vt:lpstr>Helvetica Neue Light</vt:lpstr>
      <vt:lpstr>Lucida Grande</vt:lpstr>
      <vt:lpstr>Oswald Light</vt:lpstr>
      <vt:lpstr>Palatino Linotype</vt:lpstr>
      <vt:lpstr>Wingdings</vt:lpstr>
      <vt:lpstr>Dean's Presentation</vt:lpstr>
      <vt:lpstr>1_Dean's Presentation</vt:lpstr>
      <vt:lpstr>5_TGen_PPT_JC title page</vt:lpstr>
      <vt:lpstr>2_Dean's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 Health Science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Retreat  with Dean Puliafito</dc:title>
  <dc:creator>Ho, Lisa</dc:creator>
  <cp:lastModifiedBy>John D. Carpten</cp:lastModifiedBy>
  <cp:revision>771</cp:revision>
  <cp:lastPrinted>2016-02-01T17:04:31Z</cp:lastPrinted>
  <dcterms:created xsi:type="dcterms:W3CDTF">2012-05-11T20:18:59Z</dcterms:created>
  <dcterms:modified xsi:type="dcterms:W3CDTF">2019-04-08T16:31:32Z</dcterms:modified>
</cp:coreProperties>
</file>