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31" r:id="rId2"/>
    <p:sldId id="362" r:id="rId3"/>
    <p:sldId id="399" r:id="rId4"/>
    <p:sldId id="400" r:id="rId5"/>
    <p:sldId id="385" r:id="rId6"/>
    <p:sldId id="406" r:id="rId7"/>
    <p:sldId id="375" r:id="rId8"/>
    <p:sldId id="401" r:id="rId9"/>
    <p:sldId id="391" r:id="rId10"/>
    <p:sldId id="405" r:id="rId11"/>
    <p:sldId id="403" r:id="rId12"/>
    <p:sldId id="373" r:id="rId13"/>
    <p:sldId id="388" r:id="rId14"/>
    <p:sldId id="390" r:id="rId15"/>
    <p:sldId id="402" r:id="rId16"/>
    <p:sldId id="393" r:id="rId17"/>
    <p:sldId id="408" r:id="rId18"/>
    <p:sldId id="392" r:id="rId19"/>
    <p:sldId id="394" r:id="rId20"/>
    <p:sldId id="3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quin Mateo" initials="JM" lastIdx="1" clrIdx="0"/>
  <p:cmAuthor id="2" name="Joaquin Mateo" initials="JM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3"/>
    <p:restoredTop sz="95108"/>
  </p:normalViewPr>
  <p:slideViewPr>
    <p:cSldViewPr snapToGrid="0" snapToObjects="1">
      <p:cViewPr varScale="1">
        <p:scale>
          <a:sx n="92" d="100"/>
          <a:sy n="92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B223-5DFB-FC4D-9D33-95233DADD369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E4458-DAF2-9F42-9964-689F714B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8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CF6C-796E-DB41-B01E-6E0DB075B09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1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6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7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50"/>
            <a:ext cx="9941051" cy="127343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6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50"/>
            <a:ext cx="9941051" cy="127343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1" y="2145600"/>
            <a:ext cx="6643649" cy="121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2" y="3370145"/>
            <a:ext cx="6643649" cy="6720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6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7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3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0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B3B5-9CDE-0B4B-834C-0F80E8223360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851C-ED8F-8A4D-BF51-19BA8BFF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3.emf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3.emf"/><Relationship Id="rId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1992" y="916839"/>
            <a:ext cx="108280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Identifying genetic subgroups of lethal prostate cancer</a:t>
            </a:r>
            <a:endParaRPr lang="en-US" sz="3600" b="1" dirty="0">
              <a:solidFill>
                <a:srgbClr val="0070C0"/>
              </a:solidFill>
            </a:endParaRPr>
          </a:p>
          <a:p>
            <a:pPr algn="ctr"/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Joaquin Mateo, MD PhD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PROSTATE </a:t>
            </a:r>
            <a:r>
              <a:rPr lang="en-US" sz="2400" dirty="0">
                <a:solidFill>
                  <a:srgbClr val="0070C0"/>
                </a:solidFill>
              </a:rPr>
              <a:t>CANCER TRANSLATIONAL RESEARCH </a:t>
            </a:r>
            <a:r>
              <a:rPr lang="en-US" sz="2400" dirty="0" smtClean="0">
                <a:solidFill>
                  <a:srgbClr val="0070C0"/>
                </a:solidFill>
              </a:rPr>
              <a:t>GROUP, </a:t>
            </a:r>
            <a:r>
              <a:rPr lang="en-US" sz="2400" dirty="0" smtClean="0">
                <a:solidFill>
                  <a:srgbClr val="0070C0"/>
                </a:solidFill>
              </a:rPr>
              <a:t>VHIO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Medical Oncologist; </a:t>
            </a:r>
            <a:r>
              <a:rPr lang="en-US" sz="2400" dirty="0" err="1" smtClean="0">
                <a:solidFill>
                  <a:srgbClr val="0070C0"/>
                </a:solidFill>
              </a:rPr>
              <a:t>Vall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d’Hebron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Univ</a:t>
            </a:r>
            <a:r>
              <a:rPr lang="en-US" sz="2400" dirty="0" smtClean="0">
                <a:solidFill>
                  <a:srgbClr val="0070C0"/>
                </a:solidFill>
              </a:rPr>
              <a:t> Hospital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Barcelona, Spain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8EB4E3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7" y="177800"/>
            <a:ext cx="14468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7" y="177800"/>
            <a:ext cx="1446837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1" y="2229547"/>
            <a:ext cx="11535161" cy="43918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4702" y="2229547"/>
            <a:ext cx="123290" cy="42947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8261" y="482600"/>
            <a:ext cx="9305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400" dirty="0"/>
              <a:t>However, most biomarker studies focus in a single biomarker (“pick your </a:t>
            </a:r>
            <a:r>
              <a:rPr lang="en-US" sz="2400" dirty="0" smtClean="0"/>
              <a:t>favorite </a:t>
            </a:r>
            <a:r>
              <a:rPr lang="en-US" sz="2400" dirty="0"/>
              <a:t>gene studies”): how do we move forward towards true individual, patient-centric, re-classification of prostate cancer?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59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7443" y="325735"/>
            <a:ext cx="867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Barriers for implementing genomics into </a:t>
            </a:r>
            <a:r>
              <a:rPr lang="en-US" sz="2400" smtClean="0">
                <a:solidFill>
                  <a:schemeClr val="accent1"/>
                </a:solidFill>
              </a:rPr>
              <a:t>medical decision-making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9210" y="1949666"/>
            <a:ext cx="4506330" cy="35419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8339" y="2349059"/>
            <a:ext cx="189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/>
              <a:t>DISEASE-SPECIFIC</a:t>
            </a:r>
            <a:endParaRPr lang="en-US" u="sng"/>
          </a:p>
        </p:txBody>
      </p:sp>
      <p:sp>
        <p:nvSpPr>
          <p:cNvPr id="5" name="TextBox 4"/>
          <p:cNvSpPr txBox="1"/>
          <p:nvPr/>
        </p:nvSpPr>
        <p:spPr>
          <a:xfrm>
            <a:off x="801202" y="2830189"/>
            <a:ext cx="3458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Tumor evolution (ADT-CRPC)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Difficult to access metastatic biopsies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Predominance of loss-of-function events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Small biopsies, fragmented DNA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08847" y="1334811"/>
            <a:ext cx="2842987" cy="2207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66256" y="1689112"/>
            <a:ext cx="189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ASSAYS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633809" y="4304779"/>
            <a:ext cx="4133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Inequalities in healthcare access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Financial toxicity (insurances)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Test for individual biomarkers vs multiplexed profiling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7609546" y="1177155"/>
            <a:ext cx="4193571" cy="25224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43608" y="1334811"/>
            <a:ext cx="231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smtClean="0"/>
              <a:t>DATA INTERPRETATION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877328" y="1751580"/>
            <a:ext cx="3983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Lack of standardized interpretation systems for somatic variants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variants discovery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Data sharing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Lack of expertise at tumor boards</a:t>
            </a:r>
          </a:p>
        </p:txBody>
      </p:sp>
      <p:sp>
        <p:nvSpPr>
          <p:cNvPr id="14" name="Oval 13"/>
          <p:cNvSpPr/>
          <p:nvPr/>
        </p:nvSpPr>
        <p:spPr>
          <a:xfrm>
            <a:off x="5218908" y="3632326"/>
            <a:ext cx="4713367" cy="2211423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71013" y="3850560"/>
            <a:ext cx="237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smtClean="0"/>
              <a:t>TECHNOLOGY ACCESS</a:t>
            </a:r>
            <a:endParaRPr lang="en-US" u="sng"/>
          </a:p>
        </p:txBody>
      </p:sp>
      <p:sp>
        <p:nvSpPr>
          <p:cNvPr id="16" name="TextBox 15"/>
          <p:cNvSpPr txBox="1"/>
          <p:nvPr/>
        </p:nvSpPr>
        <p:spPr>
          <a:xfrm>
            <a:off x="4805525" y="2123637"/>
            <a:ext cx="325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Analytical validation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Clinical qualification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Bioinformatics</a:t>
            </a:r>
          </a:p>
        </p:txBody>
      </p:sp>
    </p:spTree>
    <p:extLst>
      <p:ext uri="{BB962C8B-B14F-4D97-AF65-F5344CB8AC3E}">
        <p14:creationId xmlns:p14="http://schemas.microsoft.com/office/powerpoint/2010/main" val="213188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3 at 12.06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26" y="1416372"/>
            <a:ext cx="10145944" cy="4373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1401" y="6157392"/>
            <a:ext cx="1068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Robinson et al, Cell 2015</a:t>
            </a:r>
          </a:p>
          <a:p>
            <a:pPr algn="r"/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</a:rPr>
              <a:t>SU2C Dream Team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landscape study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675200" y="398349"/>
            <a:ext cx="7455788" cy="8044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500"/>
              </a:spcBef>
              <a:buFontTx/>
              <a:buNone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07" y="177800"/>
            <a:ext cx="1446837" cy="609600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1861836" y="343292"/>
            <a:ext cx="9392002" cy="5664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CRPC is enriched for DNA repair gene aberrations (20-25%)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" y="1181704"/>
            <a:ext cx="7927659" cy="5382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3905" y="1854754"/>
            <a:ext cx="2621795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SU2C mCRPC Dream Team </a:t>
            </a:r>
            <a:r>
              <a:rPr lang="en-US" sz="2667" dirty="0" smtClean="0"/>
              <a:t>update</a:t>
            </a:r>
            <a:endParaRPr lang="en-US" sz="2667" dirty="0"/>
          </a:p>
          <a:p>
            <a:endParaRPr lang="en-US" sz="2667" dirty="0"/>
          </a:p>
          <a:p>
            <a:r>
              <a:rPr lang="en-US" sz="2667" dirty="0"/>
              <a:t>n=432 </a:t>
            </a:r>
          </a:p>
          <a:p>
            <a:r>
              <a:rPr lang="en-US" sz="2667" dirty="0" smtClean="0"/>
              <a:t>(</a:t>
            </a:r>
            <a:r>
              <a:rPr lang="en-US" sz="2667" dirty="0" err="1" smtClean="0"/>
              <a:t>Abida</a:t>
            </a:r>
            <a:r>
              <a:rPr lang="en-US" sz="2667" dirty="0" smtClean="0"/>
              <a:t> et al, </a:t>
            </a:r>
            <a:r>
              <a:rPr lang="en-US" sz="2667" dirty="0" smtClean="0"/>
              <a:t>PNAS in press)</a:t>
            </a:r>
            <a:endParaRPr lang="en-US" sz="2667" dirty="0"/>
          </a:p>
        </p:txBody>
      </p:sp>
      <p:sp>
        <p:nvSpPr>
          <p:cNvPr id="9" name="Rounded Rectangle 8"/>
          <p:cNvSpPr/>
          <p:nvPr/>
        </p:nvSpPr>
        <p:spPr>
          <a:xfrm>
            <a:off x="492869" y="1472551"/>
            <a:ext cx="1180289" cy="5508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ounded Rectangle 9"/>
          <p:cNvSpPr/>
          <p:nvPr/>
        </p:nvSpPr>
        <p:spPr>
          <a:xfrm>
            <a:off x="449633" y="2038918"/>
            <a:ext cx="1180289" cy="10739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ounded Rectangle 11"/>
          <p:cNvSpPr/>
          <p:nvPr/>
        </p:nvSpPr>
        <p:spPr>
          <a:xfrm>
            <a:off x="449632" y="3644469"/>
            <a:ext cx="1180289" cy="1686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8839725" y="4899869"/>
            <a:ext cx="315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Almost half of these are germline mutations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1882756" y="3872844"/>
            <a:ext cx="6956969" cy="1442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7" y="177800"/>
            <a:ext cx="1446837" cy="6096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981197" y="83130"/>
            <a:ext cx="10100615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70C0"/>
                </a:solidFill>
                <a:latin typeface="+mn-lt"/>
              </a:rPr>
              <a:t>Genomic landscape of </a:t>
            </a:r>
            <a:r>
              <a:rPr lang="en-US" sz="3600" dirty="0" err="1" smtClean="0">
                <a:solidFill>
                  <a:srgbClr val="0070C0"/>
                </a:solidFill>
                <a:latin typeface="+mn-lt"/>
              </a:rPr>
              <a:t>mCRPC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8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24" y="1266872"/>
            <a:ext cx="3706417" cy="438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967476"/>
              </p:ext>
            </p:extLst>
          </p:nvPr>
        </p:nvGraphicFramePr>
        <p:xfrm>
          <a:off x="782838" y="1875304"/>
          <a:ext cx="5534767" cy="377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Document" r:id="rId4" imgW="6096000" imgH="3276600" progId="Word.Document.12">
                  <p:embed/>
                </p:oleObj>
              </mc:Choice>
              <mc:Fallback>
                <p:oleObj name="Document" r:id="rId4" imgW="6096000" imgH="32766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38" y="1875304"/>
                        <a:ext cx="5534767" cy="3777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4124" y="6321550"/>
            <a:ext cx="5444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Pritchard*, Mateo*, Walsh* </a:t>
            </a:r>
            <a:r>
              <a:rPr lang="en-US" sz="2000" b="1" i="1" dirty="0">
                <a:solidFill>
                  <a:srgbClr val="0070C0"/>
                </a:solidFill>
              </a:rPr>
              <a:t>et al, NEJM 2016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44401" y="228342"/>
            <a:ext cx="8946409" cy="63319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Half of these DDR gene mutations are inherited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07" y="177800"/>
            <a:ext cx="14468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2548594" y="301914"/>
            <a:ext cx="8946409" cy="633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</a:rPr>
              <a:t>Relevance of identifying DDR germline mutations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070" y="1807780"/>
            <a:ext cx="10220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Implication for identification of families with increased risk of cancer </a:t>
            </a:r>
            <a:r>
              <a:rPr lang="mr-IN" sz="2000" dirty="0" smtClean="0"/>
              <a:t>–</a:t>
            </a:r>
            <a:r>
              <a:rPr lang="en-US" sz="2000" dirty="0" smtClean="0"/>
              <a:t> precision screening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In active surveillance program, germline BRCA2/ATM mutation carriers are more likely to present disease progression and/or reclassification, triggering treatment indication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In localized disease, germline BRCA2 mutations are an independent poor prognostic factor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In advanced disease, there is opportunity for targeted agents (</a:t>
            </a:r>
            <a:r>
              <a:rPr lang="en-US" sz="2000" dirty="0" err="1" smtClean="0"/>
              <a:t>PARPi</a:t>
            </a:r>
            <a:r>
              <a:rPr lang="en-US" sz="2000" dirty="0" smtClean="0"/>
              <a:t>) and DNA damaging chemotherapy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1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2548594" y="301914"/>
            <a:ext cx="8946409" cy="633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</a:rPr>
              <a:t>Prevalence of DDR germline mutations is cohort-dependent</a:t>
            </a:r>
            <a:endParaRPr lang="en-US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936534"/>
              </p:ext>
            </p:extLst>
          </p:nvPr>
        </p:nvGraphicFramePr>
        <p:xfrm>
          <a:off x="329923" y="1141968"/>
          <a:ext cx="3898101" cy="266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4" imgW="6096000" imgH="3276600" progId="Word.Document.12">
                  <p:embed/>
                </p:oleObj>
              </mc:Choice>
              <mc:Fallback>
                <p:oleObj name="Document" r:id="rId4" imgW="6096000" imgH="32766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23" y="1141968"/>
                        <a:ext cx="3898101" cy="2660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Arrow 5"/>
          <p:cNvSpPr/>
          <p:nvPr/>
        </p:nvSpPr>
        <p:spPr>
          <a:xfrm rot="10800000">
            <a:off x="2974429" y="3153104"/>
            <a:ext cx="357352" cy="168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2958664" y="2548761"/>
            <a:ext cx="357352" cy="168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1918" y="1141968"/>
            <a:ext cx="532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/>
              <a:t>Spain, 420 mCRPC patients (Castro et al, JCO 2019)</a:t>
            </a:r>
            <a:endParaRPr lang="en-US" u="sng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82" y="1718156"/>
            <a:ext cx="7208859" cy="39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2548593" y="260916"/>
            <a:ext cx="8946409" cy="633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</a:rPr>
              <a:t>Prevalence of DDR germline mutations is cohort-dependent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434" y="1135117"/>
            <a:ext cx="443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Nicolosi</a:t>
            </a:r>
            <a:r>
              <a:rPr lang="en-US" i="1" dirty="0" smtClean="0"/>
              <a:t> et al. JAMA </a:t>
            </a:r>
            <a:r>
              <a:rPr lang="en-US" i="1" dirty="0" err="1" smtClean="0"/>
              <a:t>Oncol</a:t>
            </a:r>
            <a:r>
              <a:rPr lang="en-US" i="1" dirty="0" smtClean="0"/>
              <a:t> 2019 (adapted)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5517" y="1797269"/>
            <a:ext cx="995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Panel germline testing for 3607 men with prostate cancer 2013-2018 at 2 US hospitals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376901"/>
              </p:ext>
            </p:extLst>
          </p:nvPr>
        </p:nvGraphicFramePr>
        <p:xfrm>
          <a:off x="872361" y="2648608"/>
          <a:ext cx="598038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111"/>
                <a:gridCol w="2088535"/>
                <a:gridCol w="21437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BRCA2 mutations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Caucasian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119/2954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Ashkenazi Jewish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13/234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African-American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6/227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Other/</a:t>
                      </a:r>
                      <a:r>
                        <a:rPr lang="en-US" dirty="0" err="1" smtClean="0"/>
                        <a:t>unk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20/401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20584" y="4367999"/>
            <a:ext cx="248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Under representation</a:t>
            </a:r>
            <a:endParaRPr lang="en-US" dirty="0" smtClean="0"/>
          </a:p>
          <a:p>
            <a:r>
              <a:rPr lang="en-US" dirty="0" smtClean="0"/>
              <a:t>Selection bias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7021798" y="4529582"/>
            <a:ext cx="629733" cy="323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D7DC8F4-38EF-445F-B95E-880F0D5AC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98775"/>
              </p:ext>
            </p:extLst>
          </p:nvPr>
        </p:nvGraphicFramePr>
        <p:xfrm>
          <a:off x="489546" y="1675092"/>
          <a:ext cx="10984327" cy="42937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15774">
                  <a:extLst>
                    <a:ext uri="{9D8B030D-6E8A-4147-A177-3AD203B41FA5}">
                      <a16:colId xmlns:a16="http://schemas.microsoft.com/office/drawing/2014/main" xmlns="" val="339767074"/>
                    </a:ext>
                  </a:extLst>
                </a:gridCol>
                <a:gridCol w="1342180">
                  <a:extLst>
                    <a:ext uri="{9D8B030D-6E8A-4147-A177-3AD203B41FA5}">
                      <a16:colId xmlns:a16="http://schemas.microsoft.com/office/drawing/2014/main" xmlns="" val="3575870876"/>
                    </a:ext>
                  </a:extLst>
                </a:gridCol>
                <a:gridCol w="1003362">
                  <a:extLst>
                    <a:ext uri="{9D8B030D-6E8A-4147-A177-3AD203B41FA5}">
                      <a16:colId xmlns:a16="http://schemas.microsoft.com/office/drawing/2014/main" xmlns="" val="3180869366"/>
                    </a:ext>
                  </a:extLst>
                </a:gridCol>
                <a:gridCol w="1462860">
                  <a:extLst>
                    <a:ext uri="{9D8B030D-6E8A-4147-A177-3AD203B41FA5}">
                      <a16:colId xmlns:a16="http://schemas.microsoft.com/office/drawing/2014/main" xmlns="" val="2548633891"/>
                    </a:ext>
                  </a:extLst>
                </a:gridCol>
                <a:gridCol w="1543159">
                  <a:extLst>
                    <a:ext uri="{9D8B030D-6E8A-4147-A177-3AD203B41FA5}">
                      <a16:colId xmlns:a16="http://schemas.microsoft.com/office/drawing/2014/main" xmlns="" val="828426777"/>
                    </a:ext>
                  </a:extLst>
                </a:gridCol>
                <a:gridCol w="1049989">
                  <a:extLst>
                    <a:ext uri="{9D8B030D-6E8A-4147-A177-3AD203B41FA5}">
                      <a16:colId xmlns:a16="http://schemas.microsoft.com/office/drawing/2014/main" xmlns="" val="490912536"/>
                    </a:ext>
                  </a:extLst>
                </a:gridCol>
                <a:gridCol w="1277129">
                  <a:extLst>
                    <a:ext uri="{9D8B030D-6E8A-4147-A177-3AD203B41FA5}">
                      <a16:colId xmlns:a16="http://schemas.microsoft.com/office/drawing/2014/main" xmlns="" val="41128139"/>
                    </a:ext>
                  </a:extLst>
                </a:gridCol>
                <a:gridCol w="2189874">
                  <a:extLst>
                    <a:ext uri="{9D8B030D-6E8A-4147-A177-3AD203B41FA5}">
                      <a16:colId xmlns:a16="http://schemas.microsoft.com/office/drawing/2014/main" xmlns="" val="528565364"/>
                    </a:ext>
                  </a:extLst>
                </a:gridCol>
              </a:tblGrid>
              <a:tr h="504707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Risk group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54000" marR="54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Very low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000" marR="54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Low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000" marR="54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Favourable intermediate</a:t>
                      </a:r>
                    </a:p>
                  </a:txBody>
                  <a:tcPr marL="54000" marR="54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Unfavourable intermediate</a:t>
                      </a:r>
                    </a:p>
                  </a:txBody>
                  <a:tcPr marL="54000" marR="54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High</a:t>
                      </a:r>
                    </a:p>
                  </a:txBody>
                  <a:tcPr marL="54000" marR="54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Very high</a:t>
                      </a:r>
                    </a:p>
                  </a:txBody>
                  <a:tcPr marL="54000" marR="54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Metastatic</a:t>
                      </a:r>
                    </a:p>
                  </a:txBody>
                  <a:tcPr marL="54000" marR="54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653903"/>
                  </a:ext>
                </a:extLst>
              </a:tr>
              <a:tr h="531094"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Germline testing</a:t>
                      </a:r>
                      <a:endParaRPr lang="en-GB" sz="1200" b="1" dirty="0"/>
                    </a:p>
                  </a:txBody>
                  <a:tcPr marL="54000" marR="5400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6095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/>
                        <a:t>Recommended if family history positive or intraductal histology</a:t>
                      </a:r>
                    </a:p>
                  </a:txBody>
                  <a:tcPr marL="54000" marR="54000" anchor="ctr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6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Recommended</a:t>
                      </a:r>
                    </a:p>
                  </a:txBody>
                  <a:tcPr marL="54000" marR="54000"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204561"/>
                  </a:ext>
                </a:extLst>
              </a:tr>
              <a:tr h="623461">
                <a:tc vMerge="1">
                  <a:txBody>
                    <a:bodyPr/>
                    <a:lstStyle/>
                    <a:p>
                      <a:pPr algn="l"/>
                      <a:endParaRPr lang="en-GB" sz="1200" b="1" dirty="0"/>
                    </a:p>
                  </a:txBody>
                  <a:tcPr marL="54000" marR="54000" anchor="ctr"/>
                </a:tc>
                <a:tc gridSpan="7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Family history for known germline variants and genetic testing for germline variants should include MLH1, MSH2, MSH6, and PMS2 (for Lynch syndrome) and BRCA1, BRCA2, ATM, PALB2, and CHEK2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Patients should be referred to genetic counselling following a positive test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 marL="54000" marR="54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 marL="54000" marR="54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4107053"/>
                  </a:ext>
                </a:extLst>
              </a:tr>
              <a:tr h="684215">
                <a:tc rowSpan="2"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/>
                        <a:t>Tumour testing</a:t>
                      </a:r>
                      <a:endParaRPr lang="en-GB" sz="1200" b="1" dirty="0"/>
                    </a:p>
                  </a:txBody>
                  <a:tcPr marL="54000" marR="5400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Not indicated</a:t>
                      </a:r>
                      <a:endParaRPr lang="en-GB" sz="1200" b="0" dirty="0"/>
                    </a:p>
                  </a:txBody>
                  <a:tcPr marL="54000" marR="54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/>
                        <a:t>Consider if life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expectancy ≥10 years</a:t>
                      </a:r>
                      <a:endParaRPr lang="en-GB" sz="1200" b="1" dirty="0"/>
                    </a:p>
                  </a:txBody>
                  <a:tcPr marL="54000" marR="54000"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Not routinely recommended</a:t>
                      </a:r>
                      <a:endParaRPr lang="en-GB" sz="1400" dirty="0"/>
                    </a:p>
                  </a:txBody>
                  <a:tcPr marL="54000" marR="54000" anchor="ctr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Consider testing for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HRR gene mutations and MSI/dMMR</a:t>
                      </a:r>
                      <a:endParaRPr lang="en-GB" sz="1200" b="1" dirty="0"/>
                    </a:p>
                  </a:txBody>
                  <a:tcPr marL="54000" marR="54000" anchor="ctr"/>
                </a:tc>
                <a:extLst>
                  <a:ext uri="{0D108BD9-81ED-4DB2-BD59-A6C34878D82A}">
                    <a16:rowId xmlns:a16="http://schemas.microsoft.com/office/drawing/2014/main" xmlns="" val="3408053804"/>
                  </a:ext>
                </a:extLst>
              </a:tr>
              <a:tr h="1335988">
                <a:tc vMerge="1"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dirty="0"/>
                    </a:p>
                  </a:txBody>
                  <a:tcPr marL="54000" marR="54000" anchor="ctr"/>
                </a:tc>
                <a:tc gridSpan="7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Consider evaluating tumour for alterations in homologous recombination DNA repair such as: BRCA1, BRCA2, ATM, PALB2, FANCA, RAD51D, and CHEK2. (NB Trials may include other biomarkers)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Consider testing for mutation in these genes (germline and somatic): BRCA1, BRCA2, ATM, PALB2, FANCA; refer to genetic counselling if positive and/or strong FH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b="0" dirty="0"/>
                    </a:p>
                  </a:txBody>
                  <a:tcPr marL="54000" marR="54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dirty="0"/>
                    </a:p>
                  </a:txBody>
                  <a:tcPr marL="54000" marR="54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54000" marR="54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046529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85545" y="294290"/>
            <a:ext cx="902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Current </a:t>
            </a:r>
            <a:r>
              <a:rPr lang="en-US" sz="2400" smtClean="0">
                <a:solidFill>
                  <a:schemeClr val="accent1"/>
                </a:solidFill>
              </a:rPr>
              <a:t>NCCN recommendations for genetic testing in prostate cancers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67769"/>
              </p:ext>
            </p:extLst>
          </p:nvPr>
        </p:nvGraphicFramePr>
        <p:xfrm>
          <a:off x="1931385" y="1685632"/>
          <a:ext cx="8338135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9689"/>
                <a:gridCol w="1501463"/>
                <a:gridCol w="1400866"/>
                <a:gridCol w="1347724"/>
                <a:gridCol w="1290076"/>
                <a:gridCol w="1408317"/>
              </a:tblGrid>
              <a:tr h="4787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GERMLINE</a:t>
                      </a:r>
                      <a:r>
                        <a:rPr lang="en-US" sz="1400" baseline="0" dirty="0" smtClean="0"/>
                        <a:t> MUTATIONS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SOMATIC MUTATIONS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DELETIONS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GENE FUSIONS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EPIGENETIC SILENCING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38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BRCA1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0238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BRCA2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0238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ATM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0238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PALB2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9173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OTHER HR GENES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D8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31385" y="914998"/>
            <a:ext cx="859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How do we implement genomics in clinical practice?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3573" y="4407776"/>
            <a:ext cx="663575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Clinical and technical validation of multiplexed assays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Data interpretation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Physicians’ expectations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Patients’ expectations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16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7" y="177800"/>
            <a:ext cx="1446837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8909" y="39250"/>
            <a:ext cx="9975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Management of castration-resistant prostate cancer remains an unmeet medical need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4" y="2037775"/>
            <a:ext cx="8234855" cy="4129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7967" y="6384622"/>
            <a:ext cx="7943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Taken from </a:t>
            </a:r>
            <a:r>
              <a:rPr lang="en-US" sz="1600" dirty="0" err="1" smtClean="0"/>
              <a:t>Lorente</a:t>
            </a:r>
            <a:r>
              <a:rPr lang="en-US" sz="1600" dirty="0" smtClean="0"/>
              <a:t>, Mateo, et al. Lancet </a:t>
            </a:r>
            <a:r>
              <a:rPr lang="en-US" sz="1600" dirty="0" err="1" smtClean="0"/>
              <a:t>Oncol</a:t>
            </a:r>
            <a:r>
              <a:rPr lang="en-US" sz="1600" dirty="0" smtClean="0"/>
              <a:t> 2015 (review)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1826" y="5092527"/>
            <a:ext cx="3156319" cy="808781"/>
          </a:xfrm>
          <a:prstGeom prst="rect">
            <a:avLst/>
          </a:prstGeom>
          <a:noFill/>
          <a:ln w="571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2496042" y="270383"/>
            <a:ext cx="8946409" cy="633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Points </a:t>
            </a:r>
            <a:r>
              <a:rPr lang="en-US" sz="3200" smtClean="0">
                <a:solidFill>
                  <a:srgbClr val="0070C0"/>
                </a:solidFill>
              </a:rPr>
              <a:t>for discussion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367" y="1410776"/>
            <a:ext cx="97755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Promote genomic studies in previously under-represented populations (i.e. based on race, continent, comorbidities, age, “real-life data”</a:t>
            </a:r>
            <a:r>
              <a:rPr lang="mr-IN" sz="2000" dirty="0" smtClean="0"/>
              <a:t>…</a:t>
            </a:r>
            <a:r>
              <a:rPr lang="es-ES" sz="2000" dirty="0" smtClean="0"/>
              <a:t>.)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smtClean="0"/>
              <a:t>How do we make genomic testing global and at the same time personalize based on individual risks.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err="1" smtClean="0"/>
              <a:t>Moving</a:t>
            </a:r>
            <a:r>
              <a:rPr lang="es-ES" sz="2000" dirty="0" smtClean="0"/>
              <a:t> genomic testing </a:t>
            </a:r>
            <a:r>
              <a:rPr lang="es-ES" sz="2000" dirty="0" err="1" smtClean="0"/>
              <a:t>earlier</a:t>
            </a:r>
            <a:r>
              <a:rPr lang="es-ES" sz="2000" dirty="0" smtClean="0"/>
              <a:t> (</a:t>
            </a:r>
            <a:r>
              <a:rPr lang="es-ES" sz="2000" dirty="0" err="1" smtClean="0"/>
              <a:t>less</a:t>
            </a:r>
            <a:r>
              <a:rPr lang="es-ES" sz="2000" dirty="0" smtClean="0"/>
              <a:t> </a:t>
            </a:r>
            <a:r>
              <a:rPr lang="es-ES" sz="2000" dirty="0" err="1" smtClean="0"/>
              <a:t>efficient</a:t>
            </a:r>
            <a:r>
              <a:rPr lang="es-ES" sz="2000" dirty="0" smtClean="0"/>
              <a:t>) to </a:t>
            </a:r>
            <a:r>
              <a:rPr lang="es-ES" sz="2000" dirty="0" err="1" smtClean="0"/>
              <a:t>identify</a:t>
            </a:r>
            <a:r>
              <a:rPr lang="es-ES" sz="2000" dirty="0" smtClean="0"/>
              <a:t> </a:t>
            </a:r>
            <a:r>
              <a:rPr lang="es-ES" sz="2000" dirty="0" err="1" smtClean="0"/>
              <a:t>promptly</a:t>
            </a:r>
            <a:r>
              <a:rPr lang="es-ES" sz="2000" dirty="0" smtClean="0"/>
              <a:t> </a:t>
            </a:r>
            <a:r>
              <a:rPr lang="es-ES" sz="2000" dirty="0" err="1" smtClean="0"/>
              <a:t>lethal</a:t>
            </a:r>
            <a:r>
              <a:rPr lang="es-ES" sz="2000" dirty="0" smtClean="0"/>
              <a:t> </a:t>
            </a:r>
            <a:r>
              <a:rPr lang="es-ES" sz="2000" dirty="0" err="1" smtClean="0"/>
              <a:t>prostate</a:t>
            </a:r>
            <a:r>
              <a:rPr lang="es-ES" sz="2000" dirty="0" smtClean="0"/>
              <a:t> </a:t>
            </a:r>
            <a:r>
              <a:rPr lang="es-ES" sz="2000" dirty="0" err="1" smtClean="0"/>
              <a:t>cancers</a:t>
            </a:r>
            <a:endParaRPr lang="es-ES" sz="2000" dirty="0" smtClean="0"/>
          </a:p>
          <a:p>
            <a:pPr marL="457200" indent="-457200" algn="just">
              <a:buFont typeface="+mj-lt"/>
              <a:buAutoNum type="arabicPeriod"/>
            </a:pPr>
            <a:endParaRPr lang="es-E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err="1" smtClean="0"/>
              <a:t>Integration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clinical</a:t>
            </a:r>
            <a:r>
              <a:rPr lang="es-ES" sz="2000" dirty="0" smtClean="0"/>
              <a:t> data </a:t>
            </a:r>
            <a:r>
              <a:rPr lang="es-ES" sz="2000" dirty="0" err="1" smtClean="0"/>
              <a:t>into</a:t>
            </a:r>
            <a:r>
              <a:rPr lang="es-ES" sz="2000" dirty="0" smtClean="0"/>
              <a:t> </a:t>
            </a:r>
            <a:r>
              <a:rPr lang="es-ES" sz="2000" dirty="0" err="1" smtClean="0"/>
              <a:t>genomics</a:t>
            </a:r>
            <a:r>
              <a:rPr lang="es-ES" sz="2000" dirty="0" smtClean="0"/>
              <a:t> </a:t>
            </a:r>
            <a:r>
              <a:rPr lang="es-ES" sz="2000" dirty="0" err="1" smtClean="0"/>
              <a:t>databases</a:t>
            </a:r>
            <a:endParaRPr lang="es-ES" sz="2000" dirty="0"/>
          </a:p>
          <a:p>
            <a:pPr marL="457200" indent="-457200" algn="just">
              <a:buFont typeface="+mj-lt"/>
              <a:buAutoNum type="arabicPeriod"/>
            </a:pPr>
            <a:endParaRPr lang="es-E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err="1" smtClean="0"/>
              <a:t>Harmonisation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genomics</a:t>
            </a:r>
            <a:r>
              <a:rPr lang="es-ES" sz="2000" dirty="0" smtClean="0"/>
              <a:t> data to </a:t>
            </a:r>
            <a:r>
              <a:rPr lang="es-ES" sz="2000" dirty="0" err="1" smtClean="0"/>
              <a:t>facilitate</a:t>
            </a:r>
            <a:r>
              <a:rPr lang="es-ES" sz="2000" dirty="0" smtClean="0"/>
              <a:t> </a:t>
            </a:r>
            <a:r>
              <a:rPr lang="es-ES" sz="2000" dirty="0" err="1" smtClean="0"/>
              <a:t>sharing</a:t>
            </a:r>
            <a:endParaRPr lang="es-ES" sz="2000" dirty="0" smtClean="0"/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err="1" smtClean="0"/>
              <a:t>Capturing</a:t>
            </a:r>
            <a:r>
              <a:rPr lang="es-ES" sz="2000" dirty="0" smtClean="0"/>
              <a:t> </a:t>
            </a:r>
            <a:r>
              <a:rPr lang="es-ES" sz="2000" dirty="0" err="1" smtClean="0"/>
              <a:t>patient</a:t>
            </a:r>
            <a:r>
              <a:rPr lang="es-ES" sz="2000" dirty="0" smtClean="0"/>
              <a:t> </a:t>
            </a:r>
            <a:r>
              <a:rPr lang="es-ES" sz="2000" dirty="0" err="1" smtClean="0"/>
              <a:t>perspective</a:t>
            </a:r>
            <a:r>
              <a:rPr lang="es-ES" sz="2000" dirty="0" smtClean="0"/>
              <a:t> and </a:t>
            </a:r>
            <a:r>
              <a:rPr lang="es-ES" sz="2000" dirty="0" err="1" smtClean="0"/>
              <a:t>expectations</a:t>
            </a:r>
            <a:r>
              <a:rPr lang="es-ES" sz="2000" dirty="0" smtClean="0"/>
              <a:t> in genomic testing</a:t>
            </a:r>
            <a:endParaRPr lang="es-ES" sz="2000" dirty="0"/>
          </a:p>
          <a:p>
            <a:pPr marL="457200" indent="-457200" algn="just">
              <a:buFont typeface="+mj-lt"/>
              <a:buAutoNum type="arabicPeriod"/>
            </a:pPr>
            <a:endParaRPr lang="es-ES" sz="2000" dirty="0" smtClean="0"/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  <a:p>
            <a:pPr marL="457200" indent="-457200" algn="just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5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561" y="954953"/>
            <a:ext cx="10828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Genomics offer an opportunity to develop clinically-relevant subsets of lethal prostate cancer.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113" y="2321509"/>
            <a:ext cx="994220" cy="994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203" y="2321509"/>
            <a:ext cx="994220" cy="994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293" y="2321509"/>
            <a:ext cx="994220" cy="994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913" y="3395509"/>
            <a:ext cx="994220" cy="994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03" y="3395509"/>
            <a:ext cx="994220" cy="994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093" y="3395509"/>
            <a:ext cx="994220" cy="994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6913" y="2321509"/>
            <a:ext cx="994220" cy="994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038506" y="2303736"/>
            <a:ext cx="994220" cy="994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09180" y="2302289"/>
            <a:ext cx="994220" cy="994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9713" y="3395509"/>
            <a:ext cx="994220" cy="994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9980" y="3437892"/>
            <a:ext cx="994220" cy="994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80" y="3337918"/>
            <a:ext cx="994220" cy="994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712" y="4469508"/>
            <a:ext cx="537156" cy="4498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076" y="1845259"/>
            <a:ext cx="397581" cy="3372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33911" t="37183" r="16680" b="5910"/>
          <a:stretch/>
        </p:blipFill>
        <p:spPr>
          <a:xfrm>
            <a:off x="9598445" y="1451912"/>
            <a:ext cx="460212" cy="3246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647" y="1845259"/>
            <a:ext cx="514356" cy="43636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273063" y="3488219"/>
            <a:ext cx="2318400" cy="57689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33911" t="37183" r="16680" b="5910"/>
          <a:stretch/>
        </p:blipFill>
        <p:spPr>
          <a:xfrm>
            <a:off x="8305510" y="1879620"/>
            <a:ext cx="460212" cy="3246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70561" y="5074880"/>
            <a:ext cx="10828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Patient stratification is part of medical practice. Genomics adds a new variable.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Patient stratification incorporating genomics is a transition step towards personalized medicine.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074" y="219122"/>
            <a:ext cx="87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How do we individualize decisions?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7228" y="1228299"/>
            <a:ext cx="9812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Knowing more about the tumor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dirty="0" smtClean="0"/>
              <a:t>Genomics </a:t>
            </a:r>
            <a:r>
              <a:rPr lang="mr-IN" sz="2800" dirty="0" smtClean="0"/>
              <a:t>–</a:t>
            </a:r>
            <a:r>
              <a:rPr lang="en-US" sz="2800" dirty="0" smtClean="0"/>
              <a:t> molecular stratification of prostate cancer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dirty="0" smtClean="0"/>
              <a:t>Clonal evolution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dirty="0" smtClean="0"/>
              <a:t>Precision Imaging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Knowing more about the patient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dirty="0" smtClean="0"/>
              <a:t>Social, personal circumstances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dirty="0" smtClean="0"/>
              <a:t>Comorbidities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dirty="0" smtClean="0"/>
              <a:t>Expectations, fears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37228" y="5639516"/>
            <a:ext cx="9086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PERSONALIZED MEDICINE is not a new concept, we are just trying to </a:t>
            </a:r>
            <a:r>
              <a:rPr lang="en-US" sz="2400" b="1" dirty="0" smtClean="0">
                <a:solidFill>
                  <a:schemeClr val="accent1"/>
                </a:solidFill>
              </a:rPr>
              <a:t>deliver</a:t>
            </a:r>
            <a:r>
              <a:rPr lang="en-US" sz="2400" dirty="0" smtClean="0">
                <a:solidFill>
                  <a:schemeClr val="accent1"/>
                </a:solidFill>
              </a:rPr>
              <a:t> it better by adding more variables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7" y="177800"/>
            <a:ext cx="1446837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7" y="2229547"/>
            <a:ext cx="11535161" cy="4391896"/>
          </a:xfrm>
          <a:prstGeom prst="rect">
            <a:avLst/>
          </a:prstGeom>
        </p:spPr>
      </p:pic>
      <p:pic>
        <p:nvPicPr>
          <p:cNvPr id="6" name="Picture 5" descr="Screen Shot 2016-10-18 at 16.30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09" y="784863"/>
            <a:ext cx="9613546" cy="1541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67" y="6524341"/>
            <a:ext cx="72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Robinson et al, Cell 2015 – for the SU2C International Dream Team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007" y="1244646"/>
            <a:ext cx="270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n=150 WES mCRPC</a:t>
            </a:r>
          </a:p>
          <a:p>
            <a:r>
              <a:rPr lang="en-US" sz="2000" dirty="0" smtClean="0"/>
              <a:t>(SU2C DT, Cell 2015)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38483" y="297934"/>
            <a:ext cx="951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Genomics of metastatic CRPC (lethal prostate cancer)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7" y="177800"/>
            <a:ext cx="1446837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8483" y="297934"/>
            <a:ext cx="951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Genomics of metastatic CRPC (lethal prostate cancer)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190" y="1702676"/>
            <a:ext cx="106480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RECURRENT ABERRATIONS: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AR: amplifications, and then emergence of additional events with treatment resistance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AR-related genes: FOXA1, SPOP, CHD1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Cell-Cycle regulation: TP53, RB1, WNT pathway </a:t>
            </a:r>
            <a:r>
              <a:rPr lang="mr-IN" dirty="0" smtClean="0"/>
              <a:t>–</a:t>
            </a:r>
            <a:r>
              <a:rPr lang="en-US" dirty="0" smtClean="0"/>
              <a:t> more aggressive, less AR dependent disease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DNA damage repair pathways: opportunities for developing PARP inhibitors for HR-</a:t>
            </a:r>
            <a:r>
              <a:rPr lang="en-US" dirty="0" err="1" smtClean="0"/>
              <a:t>mut</a:t>
            </a:r>
            <a:r>
              <a:rPr lang="en-US" dirty="0" smtClean="0"/>
              <a:t> and immune checkpoint inhibitors for MMR-deficient, following other tumor types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PI3K/PTEN pathway: lots of hopes, very little impact </a:t>
            </a:r>
            <a:r>
              <a:rPr lang="mr-IN" dirty="0" smtClean="0"/>
              <a:t>–</a:t>
            </a:r>
            <a:r>
              <a:rPr lang="en-US" dirty="0" smtClean="0"/>
              <a:t> This may change (combinations)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N=1 situations that are “</a:t>
            </a:r>
            <a:r>
              <a:rPr lang="en-US" dirty="0" err="1" smtClean="0"/>
              <a:t>druggable</a:t>
            </a:r>
            <a:r>
              <a:rPr lang="en-US" dirty="0" smtClean="0"/>
              <a:t>” such as BRAF mutations (1 seems a small number unless you are the 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494" y="111030"/>
            <a:ext cx="721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Primary PC vs mCRPC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332" y="572695"/>
            <a:ext cx="5610721" cy="5565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0746" y="6137842"/>
            <a:ext cx="4147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Armenia et al (SU2C DT), Nat Gen 2018</a:t>
            </a:r>
          </a:p>
        </p:txBody>
      </p:sp>
    </p:spTree>
    <p:extLst>
      <p:ext uri="{BB962C8B-B14F-4D97-AF65-F5344CB8AC3E}">
        <p14:creationId xmlns:p14="http://schemas.microsoft.com/office/powerpoint/2010/main" val="35586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22913" y="353823"/>
            <a:ext cx="11578403" cy="7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i="0" kern="1200" cap="all">
                <a:solidFill>
                  <a:schemeClr val="tx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1104F"/>
                </a:solidFill>
                <a:latin typeface="Arial Narrow" charset="0"/>
                <a:ea typeface="MS PGothic" pitchFamily="34" charset="-128"/>
                <a:cs typeface="Arial Narrow" panose="020B060602020203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1104F"/>
                </a:solidFill>
                <a:latin typeface="Arial Narrow" charset="0"/>
                <a:ea typeface="MS PGothic" pitchFamily="34" charset="-128"/>
                <a:cs typeface="Arial Narrow" panose="020B060602020203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1104F"/>
                </a:solidFill>
                <a:latin typeface="Arial Narrow" charset="0"/>
                <a:ea typeface="MS PGothic" pitchFamily="34" charset="-128"/>
                <a:cs typeface="Arial Narrow" panose="020B060602020203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1104F"/>
                </a:solidFill>
                <a:latin typeface="Arial Narrow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1104F"/>
                </a:solidFill>
                <a:latin typeface="Arial Narrow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1104F"/>
                </a:solidFill>
                <a:latin typeface="Arial Narrow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1104F"/>
                </a:solidFill>
                <a:latin typeface="Arial Narrow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1104F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7BD4A9"/>
                </a:solidFill>
              </a:rPr>
              <a:t>ESMO 2018 - 794pd </a:t>
            </a:r>
            <a:r>
              <a:rPr lang="mr-IN" dirty="0">
                <a:solidFill>
                  <a:srgbClr val="7BD4A9"/>
                </a:solidFill>
              </a:rPr>
              <a:t>–</a:t>
            </a:r>
            <a:r>
              <a:rPr lang="en-US" dirty="0">
                <a:solidFill>
                  <a:srgbClr val="7BD4A9"/>
                </a:solidFill>
              </a:rPr>
              <a:t> Ali et al: GENOMIC PROFILING OF 3343 PRIMARY AND METASTATIC PROSTATE TUMORS  </a:t>
            </a:r>
            <a:endParaRPr lang="en-US" dirty="0">
              <a:solidFill>
                <a:srgbClr val="7BD4A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90" y="1465923"/>
            <a:ext cx="10138681" cy="52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9" y="177800"/>
            <a:ext cx="1929116" cy="609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16712"/>
              </p:ext>
            </p:extLst>
          </p:nvPr>
        </p:nvGraphicFramePr>
        <p:xfrm>
          <a:off x="799102" y="1325841"/>
          <a:ext cx="7790094" cy="30406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20808"/>
                <a:gridCol w="2763748"/>
                <a:gridCol w="3205538"/>
              </a:tblGrid>
              <a:tr h="558793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CAN WE USE IT?</a:t>
                      </a:r>
                      <a:endParaRPr lang="en-US" dirty="0"/>
                    </a:p>
                  </a:txBody>
                  <a:tcPr/>
                </a:tc>
              </a:tr>
              <a:tr h="789598">
                <a:tc>
                  <a:txBody>
                    <a:bodyPr/>
                    <a:lstStyle/>
                    <a:p>
                      <a:r>
                        <a:rPr lang="en-US" dirty="0" smtClean="0"/>
                        <a:t>PROGNOSTIC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TMPRSS2-ERG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stratification</a:t>
                      </a:r>
                    </a:p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value in lethal disease</a:t>
                      </a:r>
                      <a:endParaRPr lang="en-US" dirty="0"/>
                    </a:p>
                  </a:txBody>
                  <a:tcPr/>
                </a:tc>
              </a:tr>
              <a:tr h="727792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AR-V7</a:t>
                      </a:r>
                      <a:r>
                        <a:rPr lang="en-US" baseline="0" dirty="0" smtClean="0"/>
                        <a:t> resistance to </a:t>
                      </a:r>
                      <a:r>
                        <a:rPr lang="en-US" baseline="0" dirty="0" err="1" smtClean="0"/>
                        <a:t>abi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enza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Guide</a:t>
                      </a:r>
                      <a:r>
                        <a:rPr lang="en-US" baseline="0" dirty="0" smtClean="0"/>
                        <a:t> treatment selection</a:t>
                      </a:r>
                      <a:endParaRPr lang="en-US" dirty="0"/>
                    </a:p>
                  </a:txBody>
                  <a:tcPr/>
                </a:tc>
              </a:tr>
              <a:tr h="964492">
                <a:tc>
                  <a:txBody>
                    <a:bodyPr/>
                    <a:lstStyle/>
                    <a:p>
                      <a:r>
                        <a:rPr lang="en-US" dirty="0" smtClean="0"/>
                        <a:t>PROGNOSTIC AND PREDICTIVE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SPOP/CHD1</a:t>
                      </a:r>
                      <a:r>
                        <a:rPr lang="en-US" baseline="0" dirty="0" smtClean="0"/>
                        <a:t> (needs validation)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stratification and treatment selection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4903" y="5066504"/>
            <a:ext cx="105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000" dirty="0" smtClean="0"/>
              <a:t>We need prognostic and predictive biomarkers for precision medicine in prostate cancer</a:t>
            </a:r>
          </a:p>
          <a:p>
            <a:pPr marL="285750" indent="-285750" algn="just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681664" y="1787702"/>
            <a:ext cx="169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outcome disparity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76899" y="3060354"/>
            <a:ext cx="145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Intervention to </a:t>
            </a:r>
            <a:r>
              <a:rPr lang="en-US" dirty="0" smtClean="0"/>
              <a:t>modify outcome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81664" y="3060354"/>
            <a:ext cx="121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outcome disparity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9894013" y="3411020"/>
            <a:ext cx="482886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966</Words>
  <Application>Microsoft Macintosh PowerPoint</Application>
  <PresentationFormat>Widescreen</PresentationFormat>
  <Paragraphs>181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 Light</vt:lpstr>
      <vt:lpstr>Mangal</vt:lpstr>
      <vt:lpstr>Arial</vt:lpstr>
      <vt:lpstr>Arial Narrow</vt:lpstr>
      <vt:lpstr>Calibri</vt:lpstr>
      <vt:lpstr>MS PGothic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Joaquin Mateo</cp:lastModifiedBy>
  <cp:revision>169</cp:revision>
  <cp:lastPrinted>2018-01-23T11:38:22Z</cp:lastPrinted>
  <dcterms:created xsi:type="dcterms:W3CDTF">2018-01-08T11:31:59Z</dcterms:created>
  <dcterms:modified xsi:type="dcterms:W3CDTF">2019-04-09T16:00:28Z</dcterms:modified>
</cp:coreProperties>
</file>