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5"/>
  </p:notesMasterIdLst>
  <p:handoutMasterIdLst>
    <p:handoutMasterId r:id="rId16"/>
  </p:handoutMasterIdLst>
  <p:sldIdLst>
    <p:sldId id="256" r:id="rId2"/>
    <p:sldId id="522" r:id="rId3"/>
    <p:sldId id="540" r:id="rId4"/>
    <p:sldId id="575" r:id="rId5"/>
    <p:sldId id="542" r:id="rId6"/>
    <p:sldId id="583" r:id="rId7"/>
    <p:sldId id="558" r:id="rId8"/>
    <p:sldId id="559" r:id="rId9"/>
    <p:sldId id="568" r:id="rId10"/>
    <p:sldId id="572" r:id="rId11"/>
    <p:sldId id="562" r:id="rId12"/>
    <p:sldId id="581" r:id="rId13"/>
    <p:sldId id="585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4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99" autoAdjust="0"/>
    <p:restoredTop sz="92890" autoAdjust="0"/>
  </p:normalViewPr>
  <p:slideViewPr>
    <p:cSldViewPr>
      <p:cViewPr varScale="1">
        <p:scale>
          <a:sx n="84" d="100"/>
          <a:sy n="84" d="100"/>
        </p:scale>
        <p:origin x="12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AC5C0-3ED7-4A72-A9D3-EB5245F267A8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F4CC5-1395-4208-A3BB-4FED072CE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29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E6C94A7-30AA-44A1-8806-6503D66A7838}" type="datetimeFigureOut">
              <a:rPr lang="en-US" smtClean="0"/>
              <a:pPr/>
              <a:t>4/8/2019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3C487D1-1555-4386-BD96-A269D59F4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713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487D1-1555-4386-BD96-A269D59F446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85BC8-FDE1-4C85-9217-F13886C9B377}" type="datetime1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BBD13-FD35-4E4C-B2C7-55CF190ABD3D}" type="datetime1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C0C-B363-41BD-9C3E-F85ED6775E01}" type="datetime1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89D8A-0270-4249-BD36-0BF2DC9D975B}" type="datetime1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653C-99BA-4F6B-BC16-70FD97211FA5}" type="datetime1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0C32-F857-43D9-9FF8-CF78F9AD7497}" type="datetime1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41F0-7839-4262-A3AE-8176D74F06C1}" type="datetime1">
              <a:rPr lang="en-US" smtClean="0"/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023CE-0A50-4D63-9A3B-C4B648E13598}" type="datetime1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FBFA-940E-4EC0-92DA-37A0FCDD9B41}" type="datetime1">
              <a:rPr lang="en-US" smtClean="0"/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5D682-CC00-4853-9AD1-EDB559289E94}" type="datetime1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92A2-AE05-4774-BC2C-116C2573D629}" type="datetime1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0CA4-C07F-437D-9736-541696F276B0}" type="datetime1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068C7-35E9-4074-A92D-A8B5B6459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nihal.mohamed@mountsinai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371600"/>
            <a:ext cx="7391400" cy="3124200"/>
          </a:xfrm>
        </p:spPr>
        <p:txBody>
          <a:bodyPr>
            <a:noAutofit/>
          </a:bodyPr>
          <a:lstStyle/>
          <a:p>
            <a:pPr lvl="0"/>
            <a:r>
              <a:rPr lang="en-US" dirty="0">
                <a:solidFill>
                  <a:srgbClr val="FF0000"/>
                </a:solidFill>
              </a:rPr>
              <a:t>Social determinants of health disparity: The ameliorating effects of social network’s support and activation</a:t>
            </a:r>
          </a:p>
        </p:txBody>
      </p:sp>
      <p:pic>
        <p:nvPicPr>
          <p:cNvPr id="3074" name="Picture 2" descr="Mount Sina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492248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66800" y="4424672"/>
            <a:ext cx="75438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Nihal </a:t>
            </a:r>
            <a:r>
              <a:rPr lang="en-US" sz="2800" dirty="0" smtClean="0">
                <a:solidFill>
                  <a:srgbClr val="002060"/>
                </a:solidFill>
              </a:rPr>
              <a:t>Mohamed, PhD </a:t>
            </a:r>
            <a:r>
              <a:rPr lang="en-US" sz="2800" dirty="0">
                <a:solidFill>
                  <a:srgbClr val="002060"/>
                </a:solidFill>
              </a:rPr>
              <a:t>and Ash </a:t>
            </a:r>
            <a:r>
              <a:rPr lang="en-US" sz="2800" dirty="0" err="1" smtClean="0">
                <a:solidFill>
                  <a:srgbClr val="002060"/>
                </a:solidFill>
              </a:rPr>
              <a:t>Tewari</a:t>
            </a:r>
            <a:r>
              <a:rPr lang="en-US" sz="2800" dirty="0" smtClean="0">
                <a:solidFill>
                  <a:srgbClr val="002060"/>
                </a:solidFill>
              </a:rPr>
              <a:t>, MD</a:t>
            </a:r>
            <a:endParaRPr lang="en-US" sz="2800" dirty="0">
              <a:solidFill>
                <a:srgbClr val="002060"/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Department of Urology 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The Icahn School of Medicine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Mount Sinai Health System, New York, USA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Measures of structural support and network characteristics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Structural Support:</a:t>
            </a:r>
          </a:p>
          <a:p>
            <a:pPr marL="0" indent="0">
              <a:buNone/>
            </a:pPr>
            <a:r>
              <a:rPr lang="en-US" dirty="0"/>
              <a:t>Assessment of social network can generate three categories of network metrics; </a:t>
            </a:r>
          </a:p>
          <a:p>
            <a:r>
              <a:rPr lang="en-US" dirty="0"/>
              <a:t>a)  structure (e.g., the number, degree of closeness, the frequency of contact, proximity to patient, and length of time of these relationship in years). </a:t>
            </a:r>
          </a:p>
          <a:p>
            <a:r>
              <a:rPr lang="en-US" dirty="0"/>
              <a:t>b)  composition (e.g., the percent of individuals in the network who are family members, diversity of sex and race, and family history of </a:t>
            </a:r>
            <a:r>
              <a:rPr lang="en-US" dirty="0" err="1"/>
              <a:t>PCa</a:t>
            </a:r>
            <a:r>
              <a:rPr lang="en-US" dirty="0"/>
              <a:t>).</a:t>
            </a:r>
          </a:p>
          <a:p>
            <a:r>
              <a:rPr lang="en-US" dirty="0"/>
              <a:t>c) behavior (e.g., negative health habits, including smoking, sedentary lifestyle). </a:t>
            </a:r>
          </a:p>
          <a:p>
            <a:pPr marL="0" indent="0">
              <a:buNone/>
            </a:pPr>
            <a:r>
              <a:rPr lang="en-US" b="1" dirty="0"/>
              <a:t>Functional Support:</a:t>
            </a:r>
          </a:p>
          <a:p>
            <a:pPr marL="0" indent="0">
              <a:buNone/>
            </a:pPr>
            <a:r>
              <a:rPr lang="en-US" dirty="0"/>
              <a:t>Assessment of received support can generate three categories of received or perceived support including emotional, informational, and instrumental support (e.g.,</a:t>
            </a:r>
            <a:r>
              <a:rPr lang="en-US" sz="3100" dirty="0"/>
              <a:t> The </a:t>
            </a:r>
            <a:r>
              <a:rPr lang="en-US" dirty="0"/>
              <a:t>Berlin Social Support Scales).</a:t>
            </a:r>
            <a:endParaRPr lang="en-US" baseline="30000" dirty="0"/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74CB5E-7D43-4D1B-ADF8-F457847EDD08}"/>
              </a:ext>
            </a:extLst>
          </p:cNvPr>
          <p:cNvSpPr txBox="1"/>
          <p:nvPr/>
        </p:nvSpPr>
        <p:spPr>
          <a:xfrm>
            <a:off x="381000" y="5791200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endParaRPr lang="en-US" sz="1000" dirty="0"/>
          </a:p>
          <a:p>
            <a:r>
              <a:rPr lang="en-US" sz="1000" dirty="0" err="1"/>
              <a:t>Dhand</a:t>
            </a:r>
            <a:r>
              <a:rPr lang="en-US" sz="1000" dirty="0"/>
              <a:t> A, White CC, Johnson C, Xia Z, De Jager PL. A scalable online tool for quantitative social network assessment reveals potentially modifiable social environmental risks. Nature communications. 2018;9(1):3930-3930. </a:t>
            </a:r>
          </a:p>
          <a:p>
            <a:r>
              <a:rPr lang="en-US" sz="1000" dirty="0"/>
              <a:t>Schulz U, Schwarzer R. </a:t>
            </a:r>
            <a:r>
              <a:rPr lang="en-US" sz="1000" dirty="0" err="1"/>
              <a:t>Soziale</a:t>
            </a:r>
            <a:r>
              <a:rPr lang="en-US" sz="1000" dirty="0"/>
              <a:t> </a:t>
            </a:r>
            <a:r>
              <a:rPr lang="en-US" sz="1000" dirty="0" err="1"/>
              <a:t>Unterstützung</a:t>
            </a:r>
            <a:r>
              <a:rPr lang="en-US" sz="1000" dirty="0"/>
              <a:t> </a:t>
            </a:r>
            <a:r>
              <a:rPr lang="en-US" sz="1000" dirty="0" err="1"/>
              <a:t>bei</a:t>
            </a:r>
            <a:r>
              <a:rPr lang="en-US" sz="1000" dirty="0"/>
              <a:t> der </a:t>
            </a:r>
            <a:r>
              <a:rPr lang="en-US" sz="1000" dirty="0" err="1"/>
              <a:t>Krankheitsbewältigung</a:t>
            </a:r>
            <a:r>
              <a:rPr lang="en-US" sz="1000" dirty="0"/>
              <a:t>: Die Berliner Social Support </a:t>
            </a:r>
            <a:r>
              <a:rPr lang="en-US" sz="1000" dirty="0" err="1"/>
              <a:t>Skalen</a:t>
            </a:r>
            <a:r>
              <a:rPr lang="en-US" sz="1000" dirty="0"/>
              <a:t> (BSSS). [Social Support in Coping with Illness: The Berlin Social Support Scales (BSSS).]. </a:t>
            </a:r>
            <a:r>
              <a:rPr lang="en-US" sz="1000" dirty="0" err="1"/>
              <a:t>Diagnostica</a:t>
            </a:r>
            <a:r>
              <a:rPr lang="en-US" sz="1000" dirty="0"/>
              <a:t>. 2003;49(2):73-82.</a:t>
            </a:r>
          </a:p>
        </p:txBody>
      </p:sp>
    </p:spTree>
    <p:extLst>
      <p:ext uri="{BB962C8B-B14F-4D97-AF65-F5344CB8AC3E}">
        <p14:creationId xmlns:p14="http://schemas.microsoft.com/office/powerpoint/2010/main" val="957714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Ways in which health interventions can be geared toward enhancing social networks and social support:</a:t>
            </a:r>
          </a:p>
          <a:p>
            <a:pPr marL="0" indent="0">
              <a:buNone/>
            </a:pPr>
            <a:r>
              <a:rPr lang="en-US" u="sng" dirty="0"/>
              <a:t>1. Enhancing existing social network linkages </a:t>
            </a:r>
            <a:r>
              <a:rPr lang="en-US" dirty="0"/>
              <a:t>(e.g., helping patients to identify supportive network members and to mobilize and maintain those relationships).</a:t>
            </a:r>
            <a:endParaRPr lang="en-US" b="1" dirty="0"/>
          </a:p>
          <a:p>
            <a:pPr marL="0" indent="0">
              <a:buNone/>
            </a:pPr>
            <a:r>
              <a:rPr lang="en-US" u="sng" dirty="0"/>
              <a:t>2. Developing new social network linkages </a:t>
            </a:r>
            <a:r>
              <a:rPr lang="en-US" dirty="0"/>
              <a:t>(e.g., when existing social networks are small or overburdened interventions can focus on providing individuals with a mentor or »buddy«, or providing opportunities to participate in a self-help or support group). </a:t>
            </a:r>
            <a:endParaRPr lang="en-US" b="1" dirty="0"/>
          </a:p>
          <a:p>
            <a:pPr marL="0" indent="0">
              <a:buNone/>
            </a:pPr>
            <a:r>
              <a:rPr lang="en-US" u="sng" dirty="0"/>
              <a:t>3. Enhancing networks through the use of indigenous natural helpers </a:t>
            </a:r>
            <a:r>
              <a:rPr lang="en-US" dirty="0"/>
              <a:t>(e.g., identifying volunteers in the community and training them in relevant health topics).</a:t>
            </a:r>
            <a:endParaRPr lang="en-US" b="1" dirty="0"/>
          </a:p>
          <a:p>
            <a:pPr marL="0" indent="0">
              <a:buNone/>
            </a:pPr>
            <a:r>
              <a:rPr lang="en-US" u="sng" dirty="0"/>
              <a:t>4. Enhancing networks through community capacity building and problem solving (e.g., </a:t>
            </a:r>
            <a:r>
              <a:rPr lang="en-US" dirty="0"/>
              <a:t>involving community members to identify and resolve community problems may indirectly strengthen the social networks that exist in the community).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FF0000"/>
                </a:solidFill>
              </a:rPr>
              <a:t>Social support in the health education and health promotion programs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AAADDC-B448-4AFB-A61C-EBEBA56EF13B}"/>
              </a:ext>
            </a:extLst>
          </p:cNvPr>
          <p:cNvSpPr txBox="1"/>
          <p:nvPr/>
        </p:nvSpPr>
        <p:spPr>
          <a:xfrm>
            <a:off x="838200" y="6324600"/>
            <a:ext cx="67553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Doncho</a:t>
            </a:r>
            <a:r>
              <a:rPr lang="en-US" sz="1000" dirty="0"/>
              <a:t> D et al. Social Networks and Social Support in Health Promotion Programs. Health Promotion And Disease Prevention  </a:t>
            </a:r>
          </a:p>
        </p:txBody>
      </p:sp>
    </p:spTree>
    <p:extLst>
      <p:ext uri="{BB962C8B-B14F-4D97-AF65-F5344CB8AC3E}">
        <p14:creationId xmlns:p14="http://schemas.microsoft.com/office/powerpoint/2010/main" val="1527988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149D7-9973-4F7C-9034-3FA6B3DA7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FA743-69E1-49A3-9D4C-BBF0C73E9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PCa</a:t>
            </a:r>
            <a:r>
              <a:rPr lang="en-US" dirty="0"/>
              <a:t> continues to disproportionately burden the health and wellbeing of AA patients.</a:t>
            </a:r>
          </a:p>
          <a:p>
            <a:r>
              <a:rPr lang="en-US" dirty="0"/>
              <a:t>Patients’ low SES can </a:t>
            </a:r>
            <a:r>
              <a:rPr lang="en-US" dirty="0" smtClean="0"/>
              <a:t>significantly affect their </a:t>
            </a:r>
            <a:r>
              <a:rPr lang="en-US" dirty="0" err="1" smtClean="0"/>
              <a:t>PCa</a:t>
            </a:r>
            <a:r>
              <a:rPr lang="en-US" dirty="0" smtClean="0"/>
              <a:t> treatment outcomes </a:t>
            </a:r>
            <a:r>
              <a:rPr lang="en-US" dirty="0"/>
              <a:t>and survival. </a:t>
            </a:r>
          </a:p>
          <a:p>
            <a:r>
              <a:rPr lang="en-US" dirty="0"/>
              <a:t>Focusing mainly on biological differences may limit </a:t>
            </a:r>
            <a:r>
              <a:rPr lang="en-US" dirty="0" smtClean="0"/>
              <a:t>our abilities to identify efficacious </a:t>
            </a:r>
            <a:r>
              <a:rPr lang="en-US" dirty="0"/>
              <a:t>targets for interventions that could reduce </a:t>
            </a:r>
            <a:r>
              <a:rPr lang="en-US" dirty="0" err="1" smtClean="0"/>
              <a:t>PCa</a:t>
            </a:r>
            <a:r>
              <a:rPr lang="en-US" dirty="0" smtClean="0"/>
              <a:t> disparities</a:t>
            </a:r>
            <a:r>
              <a:rPr lang="en-US" dirty="0"/>
              <a:t>.</a:t>
            </a:r>
          </a:p>
          <a:p>
            <a:r>
              <a:rPr lang="en-US" dirty="0"/>
              <a:t>Structural/functional social support has the potential to reduce </a:t>
            </a:r>
            <a:r>
              <a:rPr lang="en-US" dirty="0" err="1"/>
              <a:t>PCa</a:t>
            </a:r>
            <a:r>
              <a:rPr lang="en-US" dirty="0"/>
              <a:t> disparities.</a:t>
            </a:r>
          </a:p>
          <a:p>
            <a:r>
              <a:rPr lang="en-US" dirty="0"/>
              <a:t>Understanding </a:t>
            </a:r>
            <a:r>
              <a:rPr lang="en-US" dirty="0" smtClean="0"/>
              <a:t>the relationships </a:t>
            </a:r>
            <a:r>
              <a:rPr lang="en-US" dirty="0"/>
              <a:t>among social support, low SES, and </a:t>
            </a:r>
            <a:r>
              <a:rPr lang="en-US" dirty="0" smtClean="0"/>
              <a:t>patient’s’ </a:t>
            </a:r>
            <a:r>
              <a:rPr lang="en-US" dirty="0"/>
              <a:t>characteristics </a:t>
            </a:r>
            <a:r>
              <a:rPr lang="en-US" dirty="0" smtClean="0"/>
              <a:t>may </a:t>
            </a:r>
            <a:r>
              <a:rPr lang="en-US" dirty="0"/>
              <a:t>yield important insights into </a:t>
            </a:r>
            <a:r>
              <a:rPr lang="en-US" dirty="0" smtClean="0"/>
              <a:t>potential </a:t>
            </a:r>
            <a:r>
              <a:rPr lang="en-US" dirty="0"/>
              <a:t>interventions to reduce disparities in </a:t>
            </a:r>
            <a:r>
              <a:rPr lang="en-US" dirty="0" err="1"/>
              <a:t>PCa</a:t>
            </a:r>
            <a:r>
              <a:rPr lang="en-US" dirty="0"/>
              <a:t>. </a:t>
            </a:r>
          </a:p>
          <a:p>
            <a:r>
              <a:rPr lang="en-US" dirty="0"/>
              <a:t>Social support field still lacks a complete understanding of the mechanisms  underlying the associations between </a:t>
            </a:r>
            <a:r>
              <a:rPr lang="en-US" dirty="0" smtClean="0"/>
              <a:t>social ties, </a:t>
            </a:r>
            <a:r>
              <a:rPr lang="en-US" dirty="0"/>
              <a:t>social support, and disease risk and outcomes.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DDB386-A170-4E82-89AE-588C74B2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65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Questions?</a:t>
            </a:r>
          </a:p>
          <a:p>
            <a:r>
              <a:rPr lang="en-US" sz="2400" dirty="0">
                <a:hlinkClick r:id="rId2"/>
              </a:rPr>
              <a:t>nihal.mohamed@mountsinai.org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Grant Support:</a:t>
            </a:r>
          </a:p>
          <a:p>
            <a:r>
              <a:rPr lang="en-US" sz="2400" dirty="0"/>
              <a:t>DoD-PC140612 Care Planning for Prostate Cancer Patients on Active Surveillance  (PI. </a:t>
            </a:r>
            <a:r>
              <a:rPr lang="en-US" sz="2400" dirty="0" smtClean="0"/>
              <a:t>Mohamed, Co-I. </a:t>
            </a:r>
            <a:r>
              <a:rPr lang="en-US" sz="2400" dirty="0" err="1" smtClean="0"/>
              <a:t>Tewari</a:t>
            </a:r>
            <a:r>
              <a:rPr lang="en-US" sz="2400" dirty="0" smtClean="0"/>
              <a:t>)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DoD- PC160194 Racial, Cultural, and Dyadic Relationship Factors Influencing Treatment Decisions About Active Surveillance for Localized Prostate Cancer  (PI. Mohamed; Co-PI Tewari)</a:t>
            </a:r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9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Social Determinants of Health Disparity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267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Prostate cancer (</a:t>
            </a:r>
            <a:r>
              <a:rPr lang="en-US" dirty="0" err="1"/>
              <a:t>PCa</a:t>
            </a:r>
            <a:r>
              <a:rPr lang="en-US" dirty="0"/>
              <a:t>) incidence and outcomes vary substantially by race and ethnicity with African American (AA) men experiencing higher incidence and worst outcomes in the US.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However, mainly focusing on </a:t>
            </a:r>
            <a:r>
              <a:rPr lang="en-US" u="sng" dirty="0"/>
              <a:t>racial differences in </a:t>
            </a:r>
            <a:r>
              <a:rPr lang="en-US" u="sng" dirty="0" err="1"/>
              <a:t>PCa</a:t>
            </a:r>
            <a:r>
              <a:rPr lang="en-US" u="sng" dirty="0"/>
              <a:t> outcomes</a:t>
            </a:r>
            <a:r>
              <a:rPr lang="en-US" dirty="0"/>
              <a:t> may bolster pseudoscientific agreements about the causal roles biological differences between AA and European-American (EA) patients play.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This may lead to missed opportunities to efficiently address the observed racial disparities via </a:t>
            </a:r>
            <a:r>
              <a:rPr lang="en-US" u="sng" dirty="0"/>
              <a:t>targeting potentially modifiable factors</a:t>
            </a:r>
            <a:r>
              <a:rPr lang="en-US" dirty="0"/>
              <a:t> (e.g., reducing the impact of low SES by providing needed resources).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6019800"/>
            <a:ext cx="8452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DeSantis C, </a:t>
            </a:r>
            <a:r>
              <a:rPr lang="en-US" sz="1000" dirty="0" err="1"/>
              <a:t>Naishadham</a:t>
            </a:r>
            <a:r>
              <a:rPr lang="en-US" sz="1000" dirty="0"/>
              <a:t> D, Jemal A. Cancer statistics for African Americans, 2013. CA: A Cancer Journal for Clinicians. 2013;63(3):151-166.</a:t>
            </a:r>
          </a:p>
          <a:p>
            <a:r>
              <a:rPr lang="en-US" sz="1000" dirty="0" err="1"/>
              <a:t>Borysova</a:t>
            </a:r>
            <a:r>
              <a:rPr lang="en-US" sz="1000" dirty="0"/>
              <a:t> EM, Sultan HD, </a:t>
            </a:r>
            <a:r>
              <a:rPr lang="en-US" sz="1000" dirty="0" err="1"/>
              <a:t>Chornokur</a:t>
            </a:r>
            <a:r>
              <a:rPr lang="en-US" sz="1000" dirty="0"/>
              <a:t> G, Dalton JK, Troutman A. Prostate Cancer Disparities throughout the Cancer Control Continuum. Social Sciences. 2013;2(4).</a:t>
            </a:r>
          </a:p>
        </p:txBody>
      </p:sp>
    </p:spTree>
    <p:extLst>
      <p:ext uri="{BB962C8B-B14F-4D97-AF65-F5344CB8AC3E}">
        <p14:creationId xmlns:p14="http://schemas.microsoft.com/office/powerpoint/2010/main" val="138571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Social determinants of health disparity: The impact of </a:t>
            </a:r>
            <a:r>
              <a:rPr lang="en-US" sz="3200" dirty="0">
                <a:solidFill>
                  <a:srgbClr val="FF0000"/>
                </a:solidFill>
              </a:rPr>
              <a:t>low socioeconomic status (SES)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19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SES explains approximately 50% of the racial differences in </a:t>
            </a:r>
            <a:r>
              <a:rPr lang="en-US" dirty="0" err="1" smtClean="0"/>
              <a:t>PCa</a:t>
            </a:r>
            <a:r>
              <a:rPr lang="en-US" dirty="0" smtClean="0"/>
              <a:t> survival.</a:t>
            </a:r>
            <a:endParaRPr lang="en-US" dirty="0" smtClean="0"/>
          </a:p>
          <a:p>
            <a:r>
              <a:rPr lang="en-US" dirty="0" err="1" smtClean="0"/>
              <a:t>PCa</a:t>
            </a:r>
            <a:r>
              <a:rPr lang="en-US" dirty="0" smtClean="0"/>
              <a:t> </a:t>
            </a:r>
            <a:r>
              <a:rPr lang="en-US" dirty="0"/>
              <a:t>screening is suboptimal in high risk AA men specially in men with low SES. </a:t>
            </a:r>
          </a:p>
          <a:p>
            <a:r>
              <a:rPr lang="en-US" dirty="0"/>
              <a:t>The presence of comorbidities (e.g., diabetes, cardiovascular diseases), more common in AA patients with low SES, affects treatment </a:t>
            </a:r>
            <a:r>
              <a:rPr lang="en-US" dirty="0" smtClean="0"/>
              <a:t>selection</a:t>
            </a:r>
            <a:r>
              <a:rPr lang="en-US" baseline="30000" dirty="0" smtClean="0"/>
              <a:t> </a:t>
            </a:r>
            <a:r>
              <a:rPr lang="en-US" dirty="0"/>
              <a:t>and contributes to relative inequalities in </a:t>
            </a:r>
            <a:r>
              <a:rPr lang="en-US" dirty="0" err="1"/>
              <a:t>PCa</a:t>
            </a:r>
            <a:r>
              <a:rPr lang="en-US" dirty="0"/>
              <a:t> survival. </a:t>
            </a:r>
          </a:p>
          <a:p>
            <a:r>
              <a:rPr lang="en-US" dirty="0"/>
              <a:t>Low SES could further contribute to cancer progression in AA patients by decreasing patient adherence to follow-up care.</a:t>
            </a:r>
            <a:r>
              <a:rPr lang="en-US" baseline="30000" dirty="0"/>
              <a:t> </a:t>
            </a:r>
          </a:p>
          <a:p>
            <a:r>
              <a:rPr lang="en-US" dirty="0"/>
              <a:t>Racial disparities in job retention and work accommodation in AA survivors with low SES (e.g., low </a:t>
            </a:r>
            <a:r>
              <a:rPr lang="en-US" dirty="0" smtClean="0"/>
              <a:t>skills </a:t>
            </a:r>
            <a:r>
              <a:rPr lang="en-US" dirty="0"/>
              <a:t>and low wage jobs) have been documented and are significantly associated with increased financial toxicity and worse quality of life.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EA3413-0AB8-4890-8B99-43A77DE7FE13}"/>
              </a:ext>
            </a:extLst>
          </p:cNvPr>
          <p:cNvSpPr txBox="1"/>
          <p:nvPr/>
        </p:nvSpPr>
        <p:spPr>
          <a:xfrm>
            <a:off x="223284" y="6019800"/>
            <a:ext cx="88445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Xiao H et al. Impact of Comorbidities on Prostate Cancer Stage at Diagnosis in Florida. American Journal of Men's Health. 2016;10(4):285-295.</a:t>
            </a:r>
          </a:p>
          <a:p>
            <a:r>
              <a:rPr lang="en-US" sz="1000" dirty="0"/>
              <a:t>Halbert CH et al. Ever and Annual Use of Prostate Cancer Screening in African American Men. American Journal of Men's Health. 2017;11(1):99-107.</a:t>
            </a:r>
          </a:p>
          <a:p>
            <a:r>
              <a:rPr lang="en-US" sz="1000" dirty="0"/>
              <a:t>Schwartz R et al. Interplay of Race, Socioeconomic Status, and Treatment on Survival of Patients With Prostate Cancer. Urology. 2009;74(6):1296-1302.</a:t>
            </a:r>
          </a:p>
          <a:p>
            <a:r>
              <a:rPr lang="en-US" sz="1000" dirty="0"/>
              <a:t>Tewari AK et al. Effect of socioeconomic factors on long-term mortality in men with clinically localized prostate cancer. Urology. 2009;73(3):624-630.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8553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A8C7-70A1-45DF-A2DC-BF0BD8032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7309F-2812-45B7-BB26-CDBD87E48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solidFill>
                  <a:srgbClr val="FF0000"/>
                </a:solidFill>
              </a:rPr>
              <a:t>How to buffer the impact of low SES on </a:t>
            </a:r>
            <a:r>
              <a:rPr lang="en-US" sz="6600" dirty="0" err="1">
                <a:solidFill>
                  <a:srgbClr val="FF0000"/>
                </a:solidFill>
              </a:rPr>
              <a:t>PCa</a:t>
            </a:r>
            <a:r>
              <a:rPr lang="en-US" sz="6600" dirty="0">
                <a:solidFill>
                  <a:srgbClr val="FF0000"/>
                </a:solidFill>
              </a:rPr>
              <a:t> disparities?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5AAD-2670-4EC7-9910-6607A4928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1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Mitigating the impact of low SES: The potential benefits of social support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725"/>
            <a:ext cx="8229600" cy="433647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Social support pertains to the resources and interactions provided by a patient’s social network that may help the patient manage </a:t>
            </a:r>
            <a:r>
              <a:rPr lang="en-US" dirty="0" smtClean="0"/>
              <a:t>the disease and treatment outcomes.</a:t>
            </a:r>
            <a:endParaRPr lang="en-US" dirty="0"/>
          </a:p>
          <a:p>
            <a:r>
              <a:rPr lang="en-US" dirty="0"/>
              <a:t>A patient’s social network could include his significant others (i.e., spouses/partners, family </a:t>
            </a:r>
            <a:r>
              <a:rPr lang="en-US" dirty="0" smtClean="0"/>
              <a:t>members), </a:t>
            </a:r>
            <a:r>
              <a:rPr lang="en-US" dirty="0"/>
              <a:t>his medical </a:t>
            </a:r>
            <a:r>
              <a:rPr lang="en-US" dirty="0" smtClean="0"/>
              <a:t>team, </a:t>
            </a:r>
            <a:r>
              <a:rPr lang="en-US" dirty="0"/>
              <a:t>his work network (e.g., employers, co-workers), and his community network (e.g., </a:t>
            </a:r>
            <a:r>
              <a:rPr lang="en-US" dirty="0" smtClean="0"/>
              <a:t>church). </a:t>
            </a:r>
            <a:endParaRPr lang="en-US" dirty="0"/>
          </a:p>
          <a:p>
            <a:r>
              <a:rPr lang="en-US" dirty="0"/>
              <a:t>Both the structural (e.g., number </a:t>
            </a:r>
            <a:r>
              <a:rPr lang="en-US" dirty="0" smtClean="0"/>
              <a:t>and strength of social ties) </a:t>
            </a:r>
            <a:r>
              <a:rPr lang="en-US" dirty="0"/>
              <a:t>and the functional (e.g., </a:t>
            </a:r>
            <a:r>
              <a:rPr lang="en-US" dirty="0" smtClean="0"/>
              <a:t>informational and </a:t>
            </a:r>
            <a:r>
              <a:rPr lang="en-US" dirty="0"/>
              <a:t>financial support) aspects of social networks have been related to cancer morbidity and mortality.</a:t>
            </a:r>
            <a:r>
              <a:rPr lang="en-US" baseline="30000" dirty="0"/>
              <a:t> </a:t>
            </a:r>
            <a:endParaRPr lang="en-US" dirty="0"/>
          </a:p>
          <a:p>
            <a:r>
              <a:rPr lang="en-US" dirty="0" smtClean="0"/>
              <a:t>A meta-analysis study of </a:t>
            </a:r>
            <a:r>
              <a:rPr lang="en-US" dirty="0"/>
              <a:t>over 300,000 </a:t>
            </a:r>
            <a:r>
              <a:rPr lang="en-US" dirty="0" smtClean="0"/>
              <a:t>participants found </a:t>
            </a:r>
            <a:r>
              <a:rPr lang="en-US" dirty="0"/>
              <a:t>that supportive relationships were related to a 46% increased survival </a:t>
            </a:r>
            <a:r>
              <a:rPr lang="en-US" dirty="0"/>
              <a:t>rate (Holt-</a:t>
            </a:r>
            <a:r>
              <a:rPr lang="en-US" dirty="0" err="1"/>
              <a:t>Lunstad</a:t>
            </a:r>
            <a:r>
              <a:rPr lang="en-US" dirty="0"/>
              <a:t> et al., 2010</a:t>
            </a:r>
            <a:r>
              <a:rPr lang="en-US" dirty="0" smtClean="0"/>
              <a:t>). 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link between supportive relationships and lower mortality was </a:t>
            </a:r>
            <a:r>
              <a:rPr lang="en-US" dirty="0" smtClean="0"/>
              <a:t>found comparable </a:t>
            </a:r>
            <a:r>
              <a:rPr lang="en-US" dirty="0"/>
              <a:t>to traditional biomedical risk factors such as diet, smoking, and physical exercise (Holt-</a:t>
            </a:r>
            <a:r>
              <a:rPr lang="en-US" dirty="0" err="1"/>
              <a:t>Lunstad</a:t>
            </a:r>
            <a:r>
              <a:rPr lang="en-US" dirty="0"/>
              <a:t> et al., 2010).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6019800"/>
            <a:ext cx="853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Willis TA, Filer FM. Social networks and social support. In: Baum A, Revenson TA, Singer JE, eds. Handbook of health psychology. Mahwah, NJ: Erlbaum; 2001.</a:t>
            </a:r>
          </a:p>
          <a:p>
            <a:r>
              <a:rPr lang="en-US" sz="1000" dirty="0"/>
              <a:t>Jan M, Bonn SE, </a:t>
            </a:r>
            <a:r>
              <a:rPr lang="en-US" sz="1000" dirty="0" err="1"/>
              <a:t>Sjölander</a:t>
            </a:r>
            <a:r>
              <a:rPr lang="en-US" sz="1000" dirty="0"/>
              <a:t> A, et al. The roles of stress and social support in prostate cancer mortality. Scandinavian Journal of Urology. 2016;50(1):47-55</a:t>
            </a:r>
          </a:p>
          <a:p>
            <a:r>
              <a:rPr lang="en-US" sz="1000" dirty="0"/>
              <a:t>Holt-</a:t>
            </a:r>
            <a:r>
              <a:rPr lang="en-US" sz="1000" dirty="0" err="1"/>
              <a:t>Lunstad</a:t>
            </a:r>
            <a:r>
              <a:rPr lang="en-US" sz="1000" dirty="0"/>
              <a:t>, J. L., Smith, T. B., &amp; Layton, B. (2010). Social relationships and mortality: A meta-analysis. </a:t>
            </a:r>
            <a:r>
              <a:rPr lang="en-US" sz="1000" dirty="0" err="1"/>
              <a:t>PLoS</a:t>
            </a:r>
            <a:r>
              <a:rPr lang="en-US" sz="1000" dirty="0"/>
              <a:t> Medicine, 7, 1–20. </a:t>
            </a:r>
          </a:p>
          <a:p>
            <a:r>
              <a:rPr lang="en-US" sz="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6301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14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Although there is a compelling evidence that social relations and networks are linked to better health and wellbeing across the lifespan and in different patient populations, however </a:t>
            </a:r>
            <a:r>
              <a:rPr lang="en-US" u="sng" dirty="0"/>
              <a:t>negative impact of social network and support provided </a:t>
            </a:r>
            <a:r>
              <a:rPr lang="en-US" dirty="0"/>
              <a:t>is also documented.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Negative Impact: </a:t>
            </a:r>
            <a:r>
              <a:rPr lang="en-US" dirty="0"/>
              <a:t>Social relations and networks :</a:t>
            </a:r>
            <a:endParaRPr lang="en-US" b="1" dirty="0"/>
          </a:p>
          <a:p>
            <a:r>
              <a:rPr lang="en-US" dirty="0"/>
              <a:t>can provoke conflicts and increase stress levels</a:t>
            </a:r>
          </a:p>
          <a:p>
            <a:r>
              <a:rPr lang="en-US" dirty="0"/>
              <a:t>undermine individuals’ health goals</a:t>
            </a:r>
          </a:p>
          <a:p>
            <a:r>
              <a:rPr lang="en-US" dirty="0"/>
              <a:t>increase risk behavior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Social determinants of health disparity: The impact of low socioeconomic status (SES)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29958C-CC93-42ED-8E2E-43EB49A8CC9C}"/>
              </a:ext>
            </a:extLst>
          </p:cNvPr>
          <p:cNvSpPr txBox="1"/>
          <p:nvPr/>
        </p:nvSpPr>
        <p:spPr>
          <a:xfrm>
            <a:off x="381000" y="6073914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r>
              <a:rPr lang="en-US" sz="1000" dirty="0" err="1"/>
              <a:t>Thoits</a:t>
            </a:r>
            <a:r>
              <a:rPr lang="en-US" sz="1000" dirty="0"/>
              <a:t> PA. Mechanisms Linking Social Ties and Support to Physical and Mental Health. Journal of Health and Social Behavior 52(2) 145 –161</a:t>
            </a:r>
          </a:p>
          <a:p>
            <a:r>
              <a:rPr lang="en-US" sz="1000" dirty="0"/>
              <a:t>Kroenke CH et al. Social Networks, Social Support, and Survival After Breast Cancer Diagnosis. Journal of Clinical Oncology. 2006;24(7):1105-1111.</a:t>
            </a:r>
          </a:p>
          <a:p>
            <a:r>
              <a:rPr lang="en-US" sz="1000" dirty="0" err="1"/>
              <a:t>Sigrunn</a:t>
            </a:r>
            <a:r>
              <a:rPr lang="en-US" sz="1000" dirty="0"/>
              <a:t> D et al. Coping with a possible breast cancer diagnosis: demographic factors and social support. Journal of Advanced Nursing. 2005;51(3):217-226.</a:t>
            </a:r>
          </a:p>
        </p:txBody>
      </p:sp>
    </p:spTree>
    <p:extLst>
      <p:ext uri="{BB962C8B-B14F-4D97-AF65-F5344CB8AC3E}">
        <p14:creationId xmlns:p14="http://schemas.microsoft.com/office/powerpoint/2010/main" val="691116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03C54-C84C-4E74-B983-3274EFEE6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Socio-behavioral mechanism linking social network’s support to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09BEE-56A1-4C04-B267-E9BFA1BFD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Social Support can improve coping and emotional adjustment to </a:t>
            </a:r>
            <a:r>
              <a:rPr lang="en-US" b="1" dirty="0" err="1" smtClean="0"/>
              <a:t>PCa</a:t>
            </a:r>
            <a:r>
              <a:rPr lang="en-US" b="1" dirty="0" smtClean="0"/>
              <a:t> by:</a:t>
            </a:r>
          </a:p>
          <a:p>
            <a:pPr marL="0" indent="0">
              <a:buNone/>
            </a:pPr>
            <a:r>
              <a:rPr lang="en-US" u="sng" dirty="0" smtClean="0"/>
              <a:t>Strengthening </a:t>
            </a:r>
            <a:r>
              <a:rPr lang="en-US" u="sng" dirty="0"/>
              <a:t>b</a:t>
            </a:r>
            <a:r>
              <a:rPr lang="en-US" u="sng" dirty="0" smtClean="0"/>
              <a:t>eliefs </a:t>
            </a:r>
            <a:r>
              <a:rPr lang="en-US" u="sng" dirty="0"/>
              <a:t>about:</a:t>
            </a:r>
          </a:p>
          <a:p>
            <a:r>
              <a:rPr lang="en-US" dirty="0"/>
              <a:t>b</a:t>
            </a:r>
            <a:r>
              <a:rPr lang="en-US" dirty="0" smtClean="0"/>
              <a:t>elonging </a:t>
            </a:r>
            <a:r>
              <a:rPr lang="en-US" dirty="0"/>
              <a:t>(e.g., acceptance by network’s members provides security that one’s needs will be fulfilled).</a:t>
            </a:r>
          </a:p>
          <a:p>
            <a:r>
              <a:rPr lang="en-US" dirty="0" smtClean="0"/>
              <a:t>s</a:t>
            </a:r>
            <a:r>
              <a:rPr lang="en-US" dirty="0" smtClean="0"/>
              <a:t>elf-esteem </a:t>
            </a:r>
            <a:r>
              <a:rPr lang="en-US" dirty="0"/>
              <a:t>(e.g., beliefs about  how worthy we are).</a:t>
            </a:r>
          </a:p>
          <a:p>
            <a:r>
              <a:rPr lang="en-US" dirty="0"/>
              <a:t>s</a:t>
            </a:r>
            <a:r>
              <a:rPr lang="en-US" dirty="0" smtClean="0"/>
              <a:t>ense </a:t>
            </a:r>
            <a:r>
              <a:rPr lang="en-US" dirty="0"/>
              <a:t>of control (e.g., confidence in one’s ability to cope with stress).</a:t>
            </a:r>
          </a:p>
          <a:p>
            <a:r>
              <a:rPr lang="en-US" dirty="0"/>
              <a:t>s</a:t>
            </a:r>
            <a:r>
              <a:rPr lang="en-US" dirty="0" smtClean="0"/>
              <a:t>ocial </a:t>
            </a:r>
            <a:r>
              <a:rPr lang="en-US" dirty="0"/>
              <a:t>influences (e.g., norms about appropriateness of using tobacco, alcohol, or drugs, attending to diet, exercise, seeking care).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Social Support can improve </a:t>
            </a:r>
            <a:r>
              <a:rPr lang="en-US" b="1" dirty="0" smtClean="0"/>
              <a:t>health outcomes by encouraging health monitoring behavior and reducing risk behavior:</a:t>
            </a:r>
            <a:endParaRPr lang="en-US" b="1" dirty="0"/>
          </a:p>
          <a:p>
            <a:r>
              <a:rPr lang="en-US" dirty="0" smtClean="0"/>
              <a:t>Received </a:t>
            </a:r>
            <a:r>
              <a:rPr lang="en-US" dirty="0"/>
              <a:t>social support (e.g., social network’s provision of needed </a:t>
            </a:r>
            <a:r>
              <a:rPr lang="en-US" dirty="0" smtClean="0"/>
              <a:t>health-related informational </a:t>
            </a:r>
            <a:r>
              <a:rPr lang="en-US" dirty="0"/>
              <a:t>and instrumental resources).</a:t>
            </a:r>
          </a:p>
          <a:p>
            <a:r>
              <a:rPr lang="en-US" dirty="0"/>
              <a:t>Behavioral control (e.g., attempts from network’s members to monitor health and discourage risk behavior).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9F38C4-23CB-450E-9AD9-0CBA3B7E7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03B596-4AE8-40A6-B1C2-B2E8A53060F8}"/>
              </a:ext>
            </a:extLst>
          </p:cNvPr>
          <p:cNvSpPr txBox="1"/>
          <p:nvPr/>
        </p:nvSpPr>
        <p:spPr>
          <a:xfrm>
            <a:off x="381000" y="6197025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r>
              <a:rPr lang="en-US" sz="1000" dirty="0" err="1"/>
              <a:t>Thoits</a:t>
            </a:r>
            <a:r>
              <a:rPr lang="en-US" sz="1000" dirty="0"/>
              <a:t> PA. Mechanisms Linking Social Ties and Support to Physical and Mental Health. Journal of Health and Social Behavior 52(2) 145 –161</a:t>
            </a:r>
          </a:p>
          <a:p>
            <a:r>
              <a:rPr lang="en-US" sz="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4128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03C54-C84C-4E74-B983-3274EFEE6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Biological mechanism linking social network’s support to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09BEE-56A1-4C04-B267-E9BFA1BFD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7271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There </a:t>
            </a:r>
            <a:r>
              <a:rPr lang="en-US" dirty="0"/>
              <a:t>is evidence that the effects of social support may be biologically mediated, particularly through neuroendocrine or neuro-immune pathways possibly associated with tumor </a:t>
            </a:r>
            <a:r>
              <a:rPr lang="en-US" dirty="0" smtClean="0"/>
              <a:t>progression.</a:t>
            </a:r>
            <a:r>
              <a:rPr lang="en-US" baseline="30000" dirty="0" smtClean="0"/>
              <a:t> </a:t>
            </a:r>
            <a:endParaRPr lang="en-US" baseline="30000" dirty="0"/>
          </a:p>
          <a:p>
            <a:r>
              <a:rPr lang="en-US" dirty="0"/>
              <a:t>Significant associations between support and higher natural killer cell activity in breast cancer patients, as well as lower cortisol levels in metastatic breast cancer patients were reported.</a:t>
            </a:r>
            <a:r>
              <a:rPr lang="en-US" baseline="30000" dirty="0"/>
              <a:t> </a:t>
            </a:r>
          </a:p>
          <a:p>
            <a:r>
              <a:rPr lang="en-US" dirty="0"/>
              <a:t>Examining such biological approaches can provide an important step toward a more integrative understanding of the complex biological and socio-behavioral pathways between social support and patients’ outcomes and </a:t>
            </a:r>
            <a:r>
              <a:rPr lang="en-US" dirty="0" smtClean="0"/>
              <a:t>may have </a:t>
            </a:r>
            <a:r>
              <a:rPr lang="en-US" dirty="0"/>
              <a:t>implications for future interventions.</a:t>
            </a:r>
          </a:p>
          <a:p>
            <a:r>
              <a:rPr lang="en-US" dirty="0"/>
              <a:t>However, the field still lacks a complete understanding of the integrative pathways underlying the association between close relationships, social support, and disease risk about outcomes.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9F38C4-23CB-450E-9AD9-0CBA3B7E7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EBE0FA-9B18-4DC6-988F-93A068A54F46}"/>
              </a:ext>
            </a:extLst>
          </p:cNvPr>
          <p:cNvSpPr txBox="1"/>
          <p:nvPr/>
        </p:nvSpPr>
        <p:spPr>
          <a:xfrm>
            <a:off x="381000" y="6197025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Uchino BN, Baldwin MW. Integrative Pathways Linking Close Family Ties to Health: A Neurochemical Perspective. Psychological Association 2017,  72(6), 590–600 </a:t>
            </a:r>
          </a:p>
          <a:p>
            <a:r>
              <a:rPr lang="en-US" sz="1000" dirty="0"/>
              <a:t>Uchino, B. N. (2006). Social support and health: A review of physiological processes potentially underlying links to disease outcomes. Journal of Behavioral Medicine, 29, 377–387.</a:t>
            </a:r>
            <a:endParaRPr lang="en-US" sz="800" dirty="0"/>
          </a:p>
          <a:p>
            <a:r>
              <a:rPr lang="en-US" sz="1000" dirty="0"/>
              <a:t>Kroenke CH, et al. Social Networks, Social Support, and Survival After Breast Cancer Diagnosis. Journal of Clinical Oncology. 2006;24(7):1105-1111.</a:t>
            </a:r>
          </a:p>
        </p:txBody>
      </p:sp>
    </p:spTree>
    <p:extLst>
      <p:ext uri="{BB962C8B-B14F-4D97-AF65-F5344CB8AC3E}">
        <p14:creationId xmlns:p14="http://schemas.microsoft.com/office/powerpoint/2010/main" val="1730836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Quality and type of support received from the network may be influenced by</a:t>
            </a:r>
            <a:r>
              <a:rPr lang="en-US" dirty="0"/>
              <a:t>:</a:t>
            </a:r>
          </a:p>
          <a:p>
            <a:r>
              <a:rPr lang="en-US" dirty="0"/>
              <a:t> Patients’ demographics (e.g., older age, marital status, sexual orientation), and clinical characteristics (e.g., comorbidities).</a:t>
            </a:r>
          </a:p>
          <a:p>
            <a:r>
              <a:rPr lang="en-US" dirty="0"/>
              <a:t> Characteristics of the social network itself (e.g., </a:t>
            </a:r>
            <a:r>
              <a:rPr lang="en-US" dirty="0" smtClean="0"/>
              <a:t>having a social network with similar SES, race, and health behavior).</a:t>
            </a:r>
            <a:r>
              <a:rPr lang="en-US" baseline="30000" dirty="0" smtClean="0"/>
              <a:t> </a:t>
            </a:r>
            <a:endParaRPr lang="en-US" baseline="30000" dirty="0"/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r>
              <a:rPr lang="en-US" b="1" dirty="0"/>
              <a:t>Prior research has shown that:</a:t>
            </a:r>
          </a:p>
          <a:p>
            <a:r>
              <a:rPr lang="en-US" dirty="0"/>
              <a:t>Older patients may be at greater risk for having insufficient </a:t>
            </a:r>
            <a:r>
              <a:rPr lang="en-US" dirty="0" smtClean="0"/>
              <a:t>social support </a:t>
            </a:r>
            <a:r>
              <a:rPr lang="en-US" dirty="0"/>
              <a:t>due to </a:t>
            </a:r>
            <a:r>
              <a:rPr lang="en-US" dirty="0" smtClean="0"/>
              <a:t>diminished </a:t>
            </a:r>
            <a:r>
              <a:rPr lang="en-US" dirty="0"/>
              <a:t>network size because of age-related </a:t>
            </a:r>
            <a:r>
              <a:rPr lang="en-US" dirty="0" smtClean="0"/>
              <a:t>limitations</a:t>
            </a:r>
            <a:r>
              <a:rPr lang="en-US" dirty="0"/>
              <a:t>.</a:t>
            </a:r>
          </a:p>
          <a:p>
            <a:r>
              <a:rPr lang="en-US" dirty="0"/>
              <a:t>Single and GBT patients tend to have different networks and unique social support needs, particularly as they pertain to health care access and treatment side effects. </a:t>
            </a:r>
          </a:p>
          <a:p>
            <a:r>
              <a:rPr lang="en-US" dirty="0"/>
              <a:t>For GBT patients of African descent with low SES, </a:t>
            </a:r>
            <a:r>
              <a:rPr lang="en-US" dirty="0" err="1"/>
              <a:t>PCa</a:t>
            </a:r>
            <a:r>
              <a:rPr lang="en-US" dirty="0"/>
              <a:t> disparities could be multiplied based on these characteristics. </a:t>
            </a:r>
          </a:p>
          <a:p>
            <a:r>
              <a:rPr lang="en-US" dirty="0"/>
              <a:t>Thus, further understanding of the relationships among support and patients’ characteristics may yield important insights into causes of disparities in </a:t>
            </a:r>
            <a:r>
              <a:rPr lang="en-US" dirty="0" err="1"/>
              <a:t>PCa</a:t>
            </a:r>
            <a:r>
              <a:rPr lang="en-US" dirty="0"/>
              <a:t> outcomes.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68C7-35E9-4074-A92D-A8B5B64594F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9903C54-C84C-4E74-B983-3274EFEE6C28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FF0000"/>
                </a:solidFill>
              </a:rPr>
              <a:t>Patient and network’s factors affecting the quality of  social support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45B822-AD17-4984-951D-1C9E33DC07BC}"/>
              </a:ext>
            </a:extLst>
          </p:cNvPr>
          <p:cNvSpPr txBox="1"/>
          <p:nvPr/>
        </p:nvSpPr>
        <p:spPr>
          <a:xfrm>
            <a:off x="381000" y="5791200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r>
              <a:rPr lang="en-US" sz="1000" dirty="0"/>
              <a:t>Allen L et al. Socioeconomic status and non-communicable disease behavioral risk factors in low-income and lower-middle-income countries: a systematic review. The Lancet Global health. 2017;5(3):e277-e289.</a:t>
            </a:r>
          </a:p>
          <a:p>
            <a:r>
              <a:rPr lang="en-US" sz="1000" dirty="0"/>
              <a:t>Cornwell EY, Waite LJ. Social disconnectedness, perceived isolation, and health among older adults. Journal of health and social behavior. 2009;50(1):31-48. </a:t>
            </a:r>
          </a:p>
          <a:p>
            <a:r>
              <a:rPr lang="en-US" sz="1000" dirty="0" err="1"/>
              <a:t>Umberson</a:t>
            </a:r>
            <a:r>
              <a:rPr lang="en-US" sz="1000" dirty="0"/>
              <a:t> D et al. Physical Illness in Gay, Lesbian, and Heterosexual Marriages: Gendered Dyadic Experiences. Journal of health and social behavior. 2016;57(4):517-531</a:t>
            </a:r>
          </a:p>
        </p:txBody>
      </p:sp>
    </p:spTree>
    <p:extLst>
      <p:ext uri="{BB962C8B-B14F-4D97-AF65-F5344CB8AC3E}">
        <p14:creationId xmlns:p14="http://schemas.microsoft.com/office/powerpoint/2010/main" val="360437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55017</TotalTime>
  <Words>2119</Words>
  <Application>Microsoft Office PowerPoint</Application>
  <PresentationFormat>On-screen Show (4:3)</PresentationFormat>
  <Paragraphs>132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Social determinants of health disparity: The ameliorating effects of social network’s support and activation</vt:lpstr>
      <vt:lpstr>Social Determinants of Health Disparity</vt:lpstr>
      <vt:lpstr>Social determinants of health disparity: The impact of low socioeconomic status (SES)</vt:lpstr>
      <vt:lpstr>PowerPoint Presentation</vt:lpstr>
      <vt:lpstr>Mitigating the impact of low SES: The potential benefits of social support </vt:lpstr>
      <vt:lpstr>Social determinants of health disparity: The impact of low socioeconomic status (SES)</vt:lpstr>
      <vt:lpstr>Socio-behavioral mechanism linking social network’s support to health</vt:lpstr>
      <vt:lpstr>Biological mechanism linking social network’s support to Health</vt:lpstr>
      <vt:lpstr>PowerPoint Presentation</vt:lpstr>
      <vt:lpstr>Measures of structural support and network characteristics </vt:lpstr>
      <vt:lpstr>PowerPoint Presentation</vt:lpstr>
      <vt:lpstr>Summary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Bladder cancer treatment decision, management, and psychosocial outcomes: Results of patients’ interviews</dc:title>
  <dc:creator>Nihal</dc:creator>
  <cp:lastModifiedBy>Mohamed, Nihal</cp:lastModifiedBy>
  <cp:revision>1465</cp:revision>
  <cp:lastPrinted>2017-03-14T21:50:32Z</cp:lastPrinted>
  <dcterms:created xsi:type="dcterms:W3CDTF">2010-03-12T13:49:33Z</dcterms:created>
  <dcterms:modified xsi:type="dcterms:W3CDTF">2019-04-08T17:44:18Z</dcterms:modified>
</cp:coreProperties>
</file>