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7"/>
  </p:notesMasterIdLst>
  <p:handoutMasterIdLst>
    <p:handoutMasterId r:id="rId18"/>
  </p:handoutMasterIdLst>
  <p:sldIdLst>
    <p:sldId id="256" r:id="rId2"/>
    <p:sldId id="434" r:id="rId3"/>
    <p:sldId id="451" r:id="rId4"/>
    <p:sldId id="454" r:id="rId5"/>
    <p:sldId id="516" r:id="rId6"/>
    <p:sldId id="463" r:id="rId7"/>
    <p:sldId id="531" r:id="rId8"/>
    <p:sldId id="533" r:id="rId9"/>
    <p:sldId id="536" r:id="rId10"/>
    <p:sldId id="534" r:id="rId11"/>
    <p:sldId id="537" r:id="rId12"/>
    <p:sldId id="284" r:id="rId13"/>
    <p:sldId id="538" r:id="rId14"/>
    <p:sldId id="286" r:id="rId15"/>
    <p:sldId id="285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4265" autoAdjust="0"/>
  </p:normalViewPr>
  <p:slideViewPr>
    <p:cSldViewPr>
      <p:cViewPr>
        <p:scale>
          <a:sx n="70" d="100"/>
          <a:sy n="70" d="100"/>
        </p:scale>
        <p:origin x="1590" y="21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58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FA47D8-0BD2-47D3-8C90-832D00F60AE4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1" csCatId="colorful" phldr="1"/>
      <dgm:spPr/>
    </dgm:pt>
    <dgm:pt modelId="{22AB4B79-669B-4FDB-8DBD-FA1F41558A66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Current functioning</a:t>
          </a:r>
        </a:p>
      </dgm:t>
    </dgm:pt>
    <dgm:pt modelId="{1CD49E5B-1D1B-4175-8C7D-19CF10E4740B}" type="parTrans" cxnId="{69F61BFA-F9AA-4889-BFAA-3BDEA8B21D70}">
      <dgm:prSet/>
      <dgm:spPr/>
      <dgm:t>
        <a:bodyPr/>
        <a:lstStyle/>
        <a:p>
          <a:endParaRPr lang="en-US"/>
        </a:p>
      </dgm:t>
    </dgm:pt>
    <dgm:pt modelId="{754C13F3-403B-4E31-9CE1-0B5FE1FA70B4}" type="sibTrans" cxnId="{69F61BFA-F9AA-4889-BFAA-3BDEA8B21D70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4EEFAF89-8852-4AB2-A95D-6D25492B2BAF}">
      <dgm:prSet phldrT="[Text]"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Perceived</a:t>
          </a:r>
        </a:p>
        <a:p>
          <a:r>
            <a:rPr lang="en-US" dirty="0"/>
            <a:t>HRQOL</a:t>
          </a:r>
        </a:p>
      </dgm:t>
    </dgm:pt>
    <dgm:pt modelId="{B2408240-0D51-443A-989E-01F93FE5D58E}" type="parTrans" cxnId="{F881A1C2-7178-428B-886F-79BCF2375773}">
      <dgm:prSet/>
      <dgm:spPr/>
      <dgm:t>
        <a:bodyPr/>
        <a:lstStyle/>
        <a:p>
          <a:endParaRPr lang="en-US"/>
        </a:p>
      </dgm:t>
    </dgm:pt>
    <dgm:pt modelId="{929B8B37-D13D-4CC4-8A4F-F1A1D1D87494}" type="sibTrans" cxnId="{F881A1C2-7178-428B-886F-79BCF2375773}">
      <dgm:prSet/>
      <dgm:spPr/>
      <dgm:t>
        <a:bodyPr/>
        <a:lstStyle/>
        <a:p>
          <a:endParaRPr lang="en-US"/>
        </a:p>
      </dgm:t>
    </dgm:pt>
    <dgm:pt modelId="{6F1A2F25-D05D-4D7E-A845-0204649FB7FE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/>
            <a:t>Expected </a:t>
          </a:r>
          <a:r>
            <a:rPr lang="en-US" dirty="0"/>
            <a:t>functioning </a:t>
          </a:r>
        </a:p>
      </dgm:t>
    </dgm:pt>
    <dgm:pt modelId="{1823626C-F01C-4B79-8085-0EBEC630092D}" type="parTrans" cxnId="{7D8E3724-B30A-46AF-8DB1-F3D9EB67BAEE}">
      <dgm:prSet/>
      <dgm:spPr/>
      <dgm:t>
        <a:bodyPr/>
        <a:lstStyle/>
        <a:p>
          <a:endParaRPr lang="en-US"/>
        </a:p>
      </dgm:t>
    </dgm:pt>
    <dgm:pt modelId="{1935B749-A24C-4210-A056-1E4ACB866FCE}" type="sibTrans" cxnId="{7D8E3724-B30A-46AF-8DB1-F3D9EB67BAEE}">
      <dgm:prSet/>
      <dgm:spPr/>
      <dgm:t>
        <a:bodyPr/>
        <a:lstStyle/>
        <a:p>
          <a:endParaRPr lang="en-US"/>
        </a:p>
      </dgm:t>
    </dgm:pt>
    <dgm:pt modelId="{4BCEDA02-1B1E-46D8-AC3D-97A2FE7D3014}" type="pres">
      <dgm:prSet presAssocID="{88FA47D8-0BD2-47D3-8C90-832D00F60AE4}" presName="linearFlow" presStyleCnt="0">
        <dgm:presLayoutVars>
          <dgm:dir/>
          <dgm:resizeHandles val="exact"/>
        </dgm:presLayoutVars>
      </dgm:prSet>
      <dgm:spPr/>
    </dgm:pt>
    <dgm:pt modelId="{01DFDEFA-E7B3-40A5-86AC-F0DC77C166D4}" type="pres">
      <dgm:prSet presAssocID="{22AB4B79-669B-4FDB-8DBD-FA1F41558A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06D9C-A176-4C2F-BAB0-29C22C3B573D}" type="pres">
      <dgm:prSet presAssocID="{754C13F3-403B-4E31-9CE1-0B5FE1FA70B4}" presName="spacerL" presStyleCnt="0"/>
      <dgm:spPr/>
    </dgm:pt>
    <dgm:pt modelId="{DF0FA5DC-D065-49CD-BEEF-B53DCE7B7D4E}" type="pres">
      <dgm:prSet presAssocID="{754C13F3-403B-4E31-9CE1-0B5FE1FA70B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EF51C34-1AF6-4AF9-B2B8-DCB81CEBB051}" type="pres">
      <dgm:prSet presAssocID="{754C13F3-403B-4E31-9CE1-0B5FE1FA70B4}" presName="spacerR" presStyleCnt="0"/>
      <dgm:spPr/>
    </dgm:pt>
    <dgm:pt modelId="{BC1B25AE-EB43-4432-81F7-CC7EACA89A65}" type="pres">
      <dgm:prSet presAssocID="{6F1A2F25-D05D-4D7E-A845-0204649FB7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D8238-3609-42C2-BC41-EC44A5D810CA}" type="pres">
      <dgm:prSet presAssocID="{1935B749-A24C-4210-A056-1E4ACB866FCE}" presName="spacerL" presStyleCnt="0"/>
      <dgm:spPr/>
    </dgm:pt>
    <dgm:pt modelId="{9228BD48-2407-4ECA-BFEB-9D6D1893F82E}" type="pres">
      <dgm:prSet presAssocID="{1935B749-A24C-4210-A056-1E4ACB866FC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AF56B1E-50FA-4900-8468-5B8DD02D1F93}" type="pres">
      <dgm:prSet presAssocID="{1935B749-A24C-4210-A056-1E4ACB866FCE}" presName="spacerR" presStyleCnt="0"/>
      <dgm:spPr/>
    </dgm:pt>
    <dgm:pt modelId="{CF1EC49A-3272-405F-A518-F27D47446676}" type="pres">
      <dgm:prSet presAssocID="{4EEFAF89-8852-4AB2-A95D-6D25492B2B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21BBDE-EC26-42DD-87B1-19628F06381F}" type="presOf" srcId="{22AB4B79-669B-4FDB-8DBD-FA1F41558A66}" destId="{01DFDEFA-E7B3-40A5-86AC-F0DC77C166D4}" srcOrd="0" destOrd="0" presId="urn:microsoft.com/office/officeart/2005/8/layout/equation1"/>
    <dgm:cxn modelId="{DB3C3F03-A859-4036-8093-2F374B4321A9}" type="presOf" srcId="{754C13F3-403B-4E31-9CE1-0B5FE1FA70B4}" destId="{DF0FA5DC-D065-49CD-BEEF-B53DCE7B7D4E}" srcOrd="0" destOrd="0" presId="urn:microsoft.com/office/officeart/2005/8/layout/equation1"/>
    <dgm:cxn modelId="{F140CBDD-BB6C-4139-8C31-26BFCA79F3FF}" type="presOf" srcId="{4EEFAF89-8852-4AB2-A95D-6D25492B2BAF}" destId="{CF1EC49A-3272-405F-A518-F27D47446676}" srcOrd="0" destOrd="0" presId="urn:microsoft.com/office/officeart/2005/8/layout/equation1"/>
    <dgm:cxn modelId="{F881A1C2-7178-428B-886F-79BCF2375773}" srcId="{88FA47D8-0BD2-47D3-8C90-832D00F60AE4}" destId="{4EEFAF89-8852-4AB2-A95D-6D25492B2BAF}" srcOrd="2" destOrd="0" parTransId="{B2408240-0D51-443A-989E-01F93FE5D58E}" sibTransId="{929B8B37-D13D-4CC4-8A4F-F1A1D1D87494}"/>
    <dgm:cxn modelId="{8D3FB556-C7B2-4471-A1D4-E68FFD64EA69}" type="presOf" srcId="{1935B749-A24C-4210-A056-1E4ACB866FCE}" destId="{9228BD48-2407-4ECA-BFEB-9D6D1893F82E}" srcOrd="0" destOrd="0" presId="urn:microsoft.com/office/officeart/2005/8/layout/equation1"/>
    <dgm:cxn modelId="{7D8E3724-B30A-46AF-8DB1-F3D9EB67BAEE}" srcId="{88FA47D8-0BD2-47D3-8C90-832D00F60AE4}" destId="{6F1A2F25-D05D-4D7E-A845-0204649FB7FE}" srcOrd="1" destOrd="0" parTransId="{1823626C-F01C-4B79-8085-0EBEC630092D}" sibTransId="{1935B749-A24C-4210-A056-1E4ACB866FCE}"/>
    <dgm:cxn modelId="{9EEC3A73-4AE9-4112-9106-67ADA4646F73}" type="presOf" srcId="{88FA47D8-0BD2-47D3-8C90-832D00F60AE4}" destId="{4BCEDA02-1B1E-46D8-AC3D-97A2FE7D3014}" srcOrd="0" destOrd="0" presId="urn:microsoft.com/office/officeart/2005/8/layout/equation1"/>
    <dgm:cxn modelId="{69F61BFA-F9AA-4889-BFAA-3BDEA8B21D70}" srcId="{88FA47D8-0BD2-47D3-8C90-832D00F60AE4}" destId="{22AB4B79-669B-4FDB-8DBD-FA1F41558A66}" srcOrd="0" destOrd="0" parTransId="{1CD49E5B-1D1B-4175-8C7D-19CF10E4740B}" sibTransId="{754C13F3-403B-4E31-9CE1-0B5FE1FA70B4}"/>
    <dgm:cxn modelId="{8C035623-AF57-4BC7-91AF-997ED8E23572}" type="presOf" srcId="{6F1A2F25-D05D-4D7E-A845-0204649FB7FE}" destId="{BC1B25AE-EB43-4432-81F7-CC7EACA89A65}" srcOrd="0" destOrd="0" presId="urn:microsoft.com/office/officeart/2005/8/layout/equation1"/>
    <dgm:cxn modelId="{3A874932-0E38-4D46-BA84-E95000BAE1AB}" type="presParOf" srcId="{4BCEDA02-1B1E-46D8-AC3D-97A2FE7D3014}" destId="{01DFDEFA-E7B3-40A5-86AC-F0DC77C166D4}" srcOrd="0" destOrd="0" presId="urn:microsoft.com/office/officeart/2005/8/layout/equation1"/>
    <dgm:cxn modelId="{286F281A-C560-4DBF-AFEE-FD7B3C126B60}" type="presParOf" srcId="{4BCEDA02-1B1E-46D8-AC3D-97A2FE7D3014}" destId="{EE606D9C-A176-4C2F-BAB0-29C22C3B573D}" srcOrd="1" destOrd="0" presId="urn:microsoft.com/office/officeart/2005/8/layout/equation1"/>
    <dgm:cxn modelId="{82A93FA3-62B1-4491-8D3B-9D997B8BA360}" type="presParOf" srcId="{4BCEDA02-1B1E-46D8-AC3D-97A2FE7D3014}" destId="{DF0FA5DC-D065-49CD-BEEF-B53DCE7B7D4E}" srcOrd="2" destOrd="0" presId="urn:microsoft.com/office/officeart/2005/8/layout/equation1"/>
    <dgm:cxn modelId="{E0556438-7EEB-4FB1-99C5-02A6712D3E79}" type="presParOf" srcId="{4BCEDA02-1B1E-46D8-AC3D-97A2FE7D3014}" destId="{7EF51C34-1AF6-4AF9-B2B8-DCB81CEBB051}" srcOrd="3" destOrd="0" presId="urn:microsoft.com/office/officeart/2005/8/layout/equation1"/>
    <dgm:cxn modelId="{F9ED5880-BBC0-41CB-BD09-6235D4789909}" type="presParOf" srcId="{4BCEDA02-1B1E-46D8-AC3D-97A2FE7D3014}" destId="{BC1B25AE-EB43-4432-81F7-CC7EACA89A65}" srcOrd="4" destOrd="0" presId="urn:microsoft.com/office/officeart/2005/8/layout/equation1"/>
    <dgm:cxn modelId="{B4F8C674-3FCA-4074-85E1-C5E624C9901D}" type="presParOf" srcId="{4BCEDA02-1B1E-46D8-AC3D-97A2FE7D3014}" destId="{1E9D8238-3609-42C2-BC41-EC44A5D810CA}" srcOrd="5" destOrd="0" presId="urn:microsoft.com/office/officeart/2005/8/layout/equation1"/>
    <dgm:cxn modelId="{40FEEEAD-F622-4A9E-BE76-1AF2D44A5CA1}" type="presParOf" srcId="{4BCEDA02-1B1E-46D8-AC3D-97A2FE7D3014}" destId="{9228BD48-2407-4ECA-BFEB-9D6D1893F82E}" srcOrd="6" destOrd="0" presId="urn:microsoft.com/office/officeart/2005/8/layout/equation1"/>
    <dgm:cxn modelId="{8D43C4FD-55A8-4965-BF01-13701ED4EC63}" type="presParOf" srcId="{4BCEDA02-1B1E-46D8-AC3D-97A2FE7D3014}" destId="{2AF56B1E-50FA-4900-8468-5B8DD02D1F93}" srcOrd="7" destOrd="0" presId="urn:microsoft.com/office/officeart/2005/8/layout/equation1"/>
    <dgm:cxn modelId="{5511280A-AE1E-4664-8EF7-E2FC1882705B}" type="presParOf" srcId="{4BCEDA02-1B1E-46D8-AC3D-97A2FE7D3014}" destId="{CF1EC49A-3272-405F-A518-F27D4744667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FDEFA-E7B3-40A5-86AC-F0DC77C166D4}">
      <dsp:nvSpPr>
        <dsp:cNvPr id="0" name=""/>
        <dsp:cNvSpPr/>
      </dsp:nvSpPr>
      <dsp:spPr>
        <a:xfrm>
          <a:off x="1230" y="61019"/>
          <a:ext cx="1630560" cy="16305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/>
            <a:t>Current functioning</a:t>
          </a:r>
        </a:p>
      </dsp:txBody>
      <dsp:txXfrm>
        <a:off x="240020" y="299809"/>
        <a:ext cx="1152980" cy="1152980"/>
      </dsp:txXfrm>
    </dsp:sp>
    <dsp:sp modelId="{DF0FA5DC-D065-49CD-BEEF-B53DCE7B7D4E}">
      <dsp:nvSpPr>
        <dsp:cNvPr id="0" name=""/>
        <dsp:cNvSpPr/>
      </dsp:nvSpPr>
      <dsp:spPr>
        <a:xfrm>
          <a:off x="1764192" y="403437"/>
          <a:ext cx="945725" cy="945725"/>
        </a:xfrm>
        <a:prstGeom prst="mathPlus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1889548" y="765082"/>
        <a:ext cx="695013" cy="222435"/>
      </dsp:txXfrm>
    </dsp:sp>
    <dsp:sp modelId="{BC1B25AE-EB43-4432-81F7-CC7EACA89A65}">
      <dsp:nvSpPr>
        <dsp:cNvPr id="0" name=""/>
        <dsp:cNvSpPr/>
      </dsp:nvSpPr>
      <dsp:spPr>
        <a:xfrm>
          <a:off x="2842319" y="61019"/>
          <a:ext cx="1630560" cy="16305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/>
            <a:t>Expected </a:t>
          </a:r>
          <a:r>
            <a:rPr lang="en-US" sz="1800" kern="1200" dirty="0"/>
            <a:t>functioning </a:t>
          </a:r>
        </a:p>
      </dsp:txBody>
      <dsp:txXfrm>
        <a:off x="3081109" y="299809"/>
        <a:ext cx="1152980" cy="1152980"/>
      </dsp:txXfrm>
    </dsp:sp>
    <dsp:sp modelId="{9228BD48-2407-4ECA-BFEB-9D6D1893F82E}">
      <dsp:nvSpPr>
        <dsp:cNvPr id="0" name=""/>
        <dsp:cNvSpPr/>
      </dsp:nvSpPr>
      <dsp:spPr>
        <a:xfrm>
          <a:off x="4605282" y="403437"/>
          <a:ext cx="945725" cy="945725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730638" y="598256"/>
        <a:ext cx="695013" cy="556087"/>
      </dsp:txXfrm>
    </dsp:sp>
    <dsp:sp modelId="{CF1EC49A-3272-405F-A518-F27D47446676}">
      <dsp:nvSpPr>
        <dsp:cNvPr id="0" name=""/>
        <dsp:cNvSpPr/>
      </dsp:nvSpPr>
      <dsp:spPr>
        <a:xfrm>
          <a:off x="5683408" y="61019"/>
          <a:ext cx="1630560" cy="16305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FFFF00"/>
              </a:solidFill>
            </a:rPr>
            <a:t>Perceived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HRQOL</a:t>
          </a:r>
        </a:p>
      </dsp:txBody>
      <dsp:txXfrm>
        <a:off x="5922198" y="299809"/>
        <a:ext cx="1152980" cy="1152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AC5C0-3ED7-4A72-A9D3-EB5245F267A8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F4CC5-1395-4208-A3BB-4FED072CE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29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E6C94A7-30AA-44A1-8806-6503D66A7838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C487D1-1555-4386-BD96-A269D59F44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1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87D1-1555-4386-BD96-A269D59F446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dirty="0"/>
              <a:t>(independent of cancer and treatment impact)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87D1-1555-4386-BD96-A269D59F446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87D1-1555-4386-BD96-A269D59F446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5BC8-FDE1-4C85-9217-F13886C9B377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D13-FD35-4E4C-B2C7-55CF190ABD3D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C0C-B363-41BD-9C3E-F85ED6775E01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9D8A-0270-4249-BD36-0BF2DC9D975B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653C-99BA-4F6B-BC16-70FD97211FA5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C32-F857-43D9-9FF8-CF78F9AD7497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41F0-7839-4262-A3AE-8176D74F06C1}" type="datetime1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23CE-0A50-4D63-9A3B-C4B648E13598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2FBFA-940E-4EC0-92DA-37A0FCDD9B41}" type="datetime1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D682-CC00-4853-9AD1-EDB559289E94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492A2-AE05-4774-BC2C-116C2573D629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40CA4-C07F-437D-9736-541696F276B0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68C7-35E9-4074-A92D-A8B5B645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71600"/>
            <a:ext cx="7391400" cy="3124200"/>
          </a:xfrm>
        </p:spPr>
        <p:txBody>
          <a:bodyPr>
            <a:noAutofit/>
          </a:bodyPr>
          <a:lstStyle/>
          <a:p>
            <a:r>
              <a:rPr lang="en-US" dirty="0"/>
              <a:t>Patient Perspective on Research </a:t>
            </a:r>
            <a:r>
              <a:rPr lang="en-US" dirty="0" smtClean="0"/>
              <a:t>Priorities:</a:t>
            </a:r>
            <a:br>
              <a:rPr lang="en-US" dirty="0" smtClean="0"/>
            </a:br>
            <a:r>
              <a:rPr lang="en-US" dirty="0" smtClean="0"/>
              <a:t>Using </a:t>
            </a:r>
            <a:r>
              <a:rPr lang="en-US" dirty="0"/>
              <a:t>Qualitative Assessments of Unmet Needs to Guide Research Strategies</a:t>
            </a:r>
            <a:endParaRPr lang="en-US" sz="4800" b="1" i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Mount Sin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49224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4793563"/>
            <a:ext cx="754380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Nihal Mohamed</a:t>
            </a:r>
            <a:r>
              <a:rPr lang="en-US" sz="2400" dirty="0" smtClean="0">
                <a:solidFill>
                  <a:srgbClr val="002060"/>
                </a:solidFill>
              </a:rPr>
              <a:t>, PhD and </a:t>
            </a:r>
            <a:r>
              <a:rPr lang="en-US" sz="2400" dirty="0">
                <a:solidFill>
                  <a:srgbClr val="002060"/>
                </a:solidFill>
              </a:rPr>
              <a:t>Ash </a:t>
            </a:r>
            <a:r>
              <a:rPr lang="en-US" sz="2400" dirty="0" err="1" smtClean="0">
                <a:solidFill>
                  <a:srgbClr val="002060"/>
                </a:solidFill>
              </a:rPr>
              <a:t>Tewari</a:t>
            </a:r>
            <a:r>
              <a:rPr lang="en-US" sz="2400" dirty="0" smtClean="0">
                <a:solidFill>
                  <a:srgbClr val="002060"/>
                </a:solidFill>
              </a:rPr>
              <a:t>, MD</a:t>
            </a:r>
            <a:endParaRPr lang="en-US" sz="24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Department of Urology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The Icahn School of Medicine at Mount Sinai, New York, USA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2E11-0010-4041-8F4C-0E8DAE8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92AE392-41D1-41C2-A97D-F0055DFC9E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22910"/>
              </p:ext>
            </p:extLst>
          </p:nvPr>
        </p:nvGraphicFramePr>
        <p:xfrm>
          <a:off x="685800" y="457199"/>
          <a:ext cx="8085137" cy="6408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cument" r:id="rId3" imgW="7198106" imgH="5976636" progId="Word.Document.12">
                  <p:embed/>
                </p:oleObj>
              </mc:Choice>
              <mc:Fallback>
                <p:oleObj name="Document" r:id="rId3" imgW="7198106" imgH="59766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457199"/>
                        <a:ext cx="8085137" cy="6408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A36C4A3-0EC6-4C4E-A98A-08BCE1AECD79}"/>
              </a:ext>
            </a:extLst>
          </p:cNvPr>
          <p:cNvSpPr txBox="1"/>
          <p:nvPr/>
        </p:nvSpPr>
        <p:spPr>
          <a:xfrm>
            <a:off x="1854057" y="118646"/>
            <a:ext cx="5171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Table 2: Unmet Needs While on Active Surveillance Protocol</a:t>
            </a:r>
          </a:p>
        </p:txBody>
      </p:sp>
    </p:spTree>
    <p:extLst>
      <p:ext uri="{BB962C8B-B14F-4D97-AF65-F5344CB8AC3E}">
        <p14:creationId xmlns:p14="http://schemas.microsoft.com/office/powerpoint/2010/main" val="3279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50297-4385-47CF-8DAB-67A403BD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5D8B7B3-D7E2-43EA-ACE3-7F7DD2FF7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91072"/>
              </p:ext>
            </p:extLst>
          </p:nvPr>
        </p:nvGraphicFramePr>
        <p:xfrm>
          <a:off x="739775" y="725488"/>
          <a:ext cx="6880225" cy="613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Document" r:id="rId3" imgW="8399230" imgH="7499096" progId="Word.Document.12">
                  <p:embed/>
                </p:oleObj>
              </mc:Choice>
              <mc:Fallback>
                <p:oleObj name="Document" r:id="rId3" imgW="8399230" imgH="74990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775" y="725488"/>
                        <a:ext cx="6880225" cy="613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BB67E7-EC08-4E71-8786-D0036DF24A9F}"/>
              </a:ext>
            </a:extLst>
          </p:cNvPr>
          <p:cNvSpPr txBox="1"/>
          <p:nvPr/>
        </p:nvSpPr>
        <p:spPr>
          <a:xfrm>
            <a:off x="-59160" y="271046"/>
            <a:ext cx="9203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Table 3: Patient Recommended Strategies to Improve Decision Making and Adherence </a:t>
            </a:r>
            <a:r>
              <a:rPr lang="en-US" sz="1600" dirty="0"/>
              <a:t>to Active Surveillance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5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Integration of these priorities and values in urology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Based on Our Research Findings We:</a:t>
            </a:r>
          </a:p>
          <a:p>
            <a:r>
              <a:rPr lang="en-US" sz="2000" dirty="0"/>
              <a:t>Have educational interventions and care planning tools to help men with </a:t>
            </a:r>
            <a:r>
              <a:rPr lang="en-US" sz="2000" dirty="0" err="1"/>
              <a:t>PrCa</a:t>
            </a:r>
            <a:r>
              <a:rPr lang="en-US" sz="2000" dirty="0"/>
              <a:t> on active surveillance and bladder cancer survivors adhere to their follow-up care and cancer surveillance (</a:t>
            </a:r>
            <a:r>
              <a:rPr lang="en-US" sz="2000" u="sng" dirty="0">
                <a:solidFill>
                  <a:srgbClr val="FF0000"/>
                </a:solidFill>
                <a:cs typeface="Times New Roman" pitchFamily="18" charset="0"/>
              </a:rPr>
              <a:t>DoD-PC140612)</a:t>
            </a:r>
          </a:p>
          <a:p>
            <a:r>
              <a:rPr lang="en-US" sz="2000" dirty="0">
                <a:cs typeface="Times New Roman" pitchFamily="18" charset="0"/>
              </a:rPr>
              <a:t>Are conducting a study to identify racial, cultural, and relationship factors that affect </a:t>
            </a:r>
            <a:r>
              <a:rPr lang="en-US" sz="2000" dirty="0" err="1">
                <a:cs typeface="Times New Roman" pitchFamily="18" charset="0"/>
              </a:rPr>
              <a:t>PrCa</a:t>
            </a:r>
            <a:r>
              <a:rPr lang="en-US" sz="2000" dirty="0">
                <a:cs typeface="Times New Roman" pitchFamily="18" charset="0"/>
              </a:rPr>
              <a:t> management decisions.  Results will inform recommendations to enhance patient-provider communication and development of tailored educational tools for patients and caregivers (</a:t>
            </a:r>
            <a:r>
              <a:rPr lang="en-US" sz="2000" dirty="0">
                <a:solidFill>
                  <a:srgbClr val="FF0000"/>
                </a:solidFill>
              </a:rPr>
              <a:t>DoD- PC160194)</a:t>
            </a:r>
            <a:endParaRPr lang="en-US" sz="2000" dirty="0">
              <a:cs typeface="Times New Roman" pitchFamily="18" charset="0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u="sng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en-US" sz="2000" u="sng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en-US" sz="2000" u="sng" dirty="0">
              <a:solidFill>
                <a:srgbClr val="FF0000"/>
              </a:solidFill>
            </a:endParaRPr>
          </a:p>
          <a:p>
            <a:endParaRPr lang="en-US" sz="2000" u="sng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0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AFBD-BB7B-4E31-8D14-EDD5C385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Using Qualitative Assessments of Unmet Needs to Guide Research Strategies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D5B1D7B-64C3-45E2-8EE6-B492D5CE8D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388506"/>
              </p:ext>
            </p:extLst>
          </p:nvPr>
        </p:nvGraphicFramePr>
        <p:xfrm>
          <a:off x="838200" y="1676400"/>
          <a:ext cx="7772400" cy="4346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2400">
                  <a:extLst>
                    <a:ext uri="{9D8B030D-6E8A-4147-A177-3AD203B41FA5}">
                      <a16:colId xmlns:a16="http://schemas.microsoft.com/office/drawing/2014/main" val="1105032467"/>
                    </a:ext>
                  </a:extLst>
                </a:gridCol>
              </a:tblGrid>
              <a:tr h="556389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summary: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Over reliance on HRQOL measures to guide patient-centered research in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problematic and might be misleading.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Qualitative assessments of unmet needs provides a better approach of identifying patient-centered research priorities.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 this approach in our studies revealed that patients considering AS require comprehensive interventions that involve their caregivers to improving decision making, emotional adjustment,  and adherence to AS protocol.  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Lifestyle changes are needed to maintain a sense of control and improve patients’ outcomes (e.g., smoking cessation, diet and nutrition, physical activities, stress and anxiety reduction).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30055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80CC-E803-4AAF-9BF7-7166CD46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33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Improving overall </a:t>
            </a:r>
            <a:r>
              <a:rPr lang="en-US" sz="2000" u="sng" dirty="0"/>
              <a:t>care quality </a:t>
            </a:r>
            <a:r>
              <a:rPr lang="en-US" sz="2000" dirty="0"/>
              <a:t>through the delivery of </a:t>
            </a:r>
            <a:r>
              <a:rPr lang="en-US" sz="2000" u="sng" dirty="0"/>
              <a:t>person-centered</a:t>
            </a:r>
            <a:r>
              <a:rPr lang="en-US" sz="2000" dirty="0"/>
              <a:t> and </a:t>
            </a:r>
            <a:r>
              <a:rPr lang="en-US" sz="2000" u="sng" dirty="0"/>
              <a:t>family-oriented services</a:t>
            </a:r>
            <a:r>
              <a:rPr lang="en-US" sz="2000" dirty="0"/>
              <a:t>:</a:t>
            </a:r>
          </a:p>
          <a:p>
            <a:r>
              <a:rPr lang="en-US" sz="2000" dirty="0"/>
              <a:t>Improving quality measures (including patient-centered outcomes) </a:t>
            </a:r>
          </a:p>
          <a:p>
            <a:r>
              <a:rPr lang="en-US" sz="2000" dirty="0"/>
              <a:t>Integrated electronic medical records available for patients and their caregivers</a:t>
            </a:r>
          </a:p>
          <a:p>
            <a:r>
              <a:rPr lang="en-US" sz="2000" dirty="0"/>
              <a:t>More “trained” patient navigators and health educators are needed</a:t>
            </a:r>
          </a:p>
          <a:p>
            <a:r>
              <a:rPr lang="en-US" sz="2000" dirty="0"/>
              <a:t>Organization of health care during treatment and follow-ups</a:t>
            </a:r>
          </a:p>
          <a:p>
            <a:r>
              <a:rPr lang="en-US" sz="2000" i="1" dirty="0">
                <a:solidFill>
                  <a:srgbClr val="0070C0"/>
                </a:solidFill>
              </a:rPr>
              <a:t>What happens after cancer treatment ends? </a:t>
            </a:r>
          </a:p>
          <a:p>
            <a:r>
              <a:rPr lang="en-US" sz="2000" i="1" dirty="0">
                <a:solidFill>
                  <a:srgbClr val="0070C0"/>
                </a:solidFill>
              </a:rPr>
              <a:t>When should health promotion and chronic disease prevention become the focus for cancer patients and their family caregivers?</a:t>
            </a:r>
          </a:p>
        </p:txBody>
      </p:sp>
    </p:spTree>
    <p:extLst>
      <p:ext uri="{BB962C8B-B14F-4D97-AF65-F5344CB8AC3E}">
        <p14:creationId xmlns:p14="http://schemas.microsoft.com/office/powerpoint/2010/main" val="21237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Our patients and their family members</a:t>
            </a:r>
          </a:p>
          <a:p>
            <a:r>
              <a:rPr lang="en-US" sz="2000" dirty="0"/>
              <a:t>Research Team and Collaborators including: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Funding </a:t>
            </a:r>
            <a:r>
              <a:rPr lang="en-US" sz="2000" dirty="0" smtClean="0"/>
              <a:t>Institution: DoD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209800"/>
            <a:ext cx="1905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FF0000"/>
                </a:solidFill>
              </a:rPr>
              <a:t>MSSM Team</a:t>
            </a:r>
          </a:p>
          <a:p>
            <a:r>
              <a:rPr lang="en-US" sz="1600" dirty="0"/>
              <a:t>A. Tewari</a:t>
            </a:r>
          </a:p>
          <a:p>
            <a:r>
              <a:rPr lang="en-US" sz="1600" dirty="0" smtClean="0"/>
              <a:t>C</a:t>
            </a:r>
            <a:r>
              <a:rPr lang="en-US" sz="1600" dirty="0"/>
              <a:t>. Knauer</a:t>
            </a:r>
          </a:p>
          <a:p>
            <a:r>
              <a:rPr lang="en-US" sz="1600" dirty="0"/>
              <a:t>E. Benn</a:t>
            </a:r>
          </a:p>
          <a:p>
            <a:r>
              <a:rPr lang="en-US" sz="1600" dirty="0"/>
              <a:t>E. Goluboff</a:t>
            </a:r>
          </a:p>
          <a:p>
            <a:r>
              <a:rPr lang="en-US" sz="1600" dirty="0"/>
              <a:t>H. Lavery</a:t>
            </a:r>
          </a:p>
          <a:p>
            <a:r>
              <a:rPr lang="en-US" sz="1600" dirty="0"/>
              <a:t>J. Kannry</a:t>
            </a:r>
          </a:p>
          <a:p>
            <a:r>
              <a:rPr lang="en-US" sz="1600" dirty="0"/>
              <a:t>J. Sfakianos</a:t>
            </a:r>
          </a:p>
          <a:p>
            <a:r>
              <a:rPr lang="en-US" sz="1600" dirty="0"/>
              <a:t>M. Foley</a:t>
            </a:r>
          </a:p>
          <a:p>
            <a:r>
              <a:rPr lang="en-US" sz="1600" dirty="0" smtClean="0"/>
              <a:t>R</a:t>
            </a:r>
            <a:r>
              <a:rPr lang="en-US" sz="1600" dirty="0"/>
              <a:t>. Mehrazin</a:t>
            </a:r>
          </a:p>
          <a:p>
            <a:r>
              <a:rPr lang="en-US" sz="1600" dirty="0"/>
              <a:t>S. Nair</a:t>
            </a:r>
          </a:p>
          <a:p>
            <a:r>
              <a:rPr lang="en-US" sz="1600" dirty="0"/>
              <a:t>W. </a:t>
            </a:r>
            <a:r>
              <a:rPr lang="en-US" sz="1600" dirty="0" err="1"/>
              <a:t>Karnilowcz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921893" y="2209800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FF0000"/>
                </a:solidFill>
              </a:rPr>
              <a:t>Baylor Team</a:t>
            </a:r>
          </a:p>
          <a:p>
            <a:r>
              <a:rPr lang="en-US" sz="1600" dirty="0"/>
              <a:t>H. Badr</a:t>
            </a:r>
          </a:p>
          <a:p>
            <a:r>
              <a:rPr lang="en-US" sz="1600" dirty="0"/>
              <a:t>H. </a:t>
            </a:r>
            <a:r>
              <a:rPr lang="en-US" sz="1600" dirty="0" err="1"/>
              <a:t>Goltz</a:t>
            </a:r>
            <a:endParaRPr lang="en-US" sz="1600" dirty="0"/>
          </a:p>
          <a:p>
            <a:r>
              <a:rPr lang="en-US" sz="1600" dirty="0"/>
              <a:t>D. Latini</a:t>
            </a:r>
          </a:p>
          <a:p>
            <a:endParaRPr lang="en-US" sz="1600" b="1" u="sng" dirty="0">
              <a:solidFill>
                <a:srgbClr val="FF0000"/>
              </a:solidFill>
            </a:endParaRPr>
          </a:p>
          <a:p>
            <a:r>
              <a:rPr lang="en-US" sz="1600" b="1" u="sng" dirty="0">
                <a:solidFill>
                  <a:srgbClr val="FF0000"/>
                </a:solidFill>
              </a:rPr>
              <a:t>JJJ VA Team</a:t>
            </a:r>
            <a:r>
              <a:rPr lang="en-US" sz="16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/>
              <a:t>G. McWilliams</a:t>
            </a:r>
          </a:p>
          <a:p>
            <a:endParaRPr 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1194643"/>
            <a:ext cx="2396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Research Coordinators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4159046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b="1" u="sng" dirty="0">
                <a:solidFill>
                  <a:srgbClr val="FF0000"/>
                </a:solidFill>
              </a:rPr>
              <a:t>SUNY-DMC  Team</a:t>
            </a:r>
          </a:p>
          <a:p>
            <a:r>
              <a:rPr lang="en-US" sz="1600" dirty="0" smtClean="0"/>
              <a:t>A. Winer</a:t>
            </a:r>
            <a:endParaRPr lang="en-US" sz="1600" dirty="0"/>
          </a:p>
          <a:p>
            <a:r>
              <a:rPr lang="en-US" sz="1600" dirty="0"/>
              <a:t>L. Hyacinth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69" y="1499443"/>
            <a:ext cx="1155178" cy="160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53769" y="3048000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Q. Shah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3769" y="6564868"/>
            <a:ext cx="849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H. Kata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69937" y="4847893"/>
            <a:ext cx="121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Biverger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099177" y="3511918"/>
            <a:ext cx="1109769" cy="1324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937" y="5187754"/>
            <a:ext cx="1207426" cy="14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Cancer care is a challenge for everyone (e.g., patient, provider, family caregiver).</a:t>
            </a:r>
          </a:p>
          <a:p>
            <a:r>
              <a:rPr lang="en-US" sz="2400" dirty="0"/>
              <a:t>Even within the same cancer type (e.g., </a:t>
            </a:r>
            <a:r>
              <a:rPr lang="en-US" sz="2400" dirty="0" err="1"/>
              <a:t>PCa</a:t>
            </a:r>
            <a:r>
              <a:rPr lang="en-US" sz="2400" dirty="0"/>
              <a:t>), impact of cancer varies by cancer stage and treatment choice.</a:t>
            </a:r>
          </a:p>
          <a:p>
            <a:r>
              <a:rPr lang="en-US" sz="2400" dirty="0"/>
              <a:t>Treatment is often toxic and complex requiring  some combination of surgery, radiation, or chemotherapy for months or years.</a:t>
            </a:r>
          </a:p>
          <a:p>
            <a:r>
              <a:rPr lang="en-US" sz="2400" dirty="0"/>
              <a:t>The cost of care increased exponentially and the term financial toxicity was created to reflect how a patient’s life changes due to debilitating out-of-pocket expenses.</a:t>
            </a:r>
          </a:p>
          <a:p>
            <a:r>
              <a:rPr lang="en-US" sz="2400" dirty="0"/>
              <a:t>There is evidence that financial toxicity increases emotional distress and reduces both quality of life and adherence to treatment regiment.</a:t>
            </a:r>
          </a:p>
          <a:p>
            <a:r>
              <a:rPr lang="en-US" sz="2400" dirty="0"/>
              <a:t>Ongoing monitoring of cancer or surveillance adds to the financial, psychosocial, and care planning challenges. </a:t>
            </a:r>
          </a:p>
          <a:p>
            <a:r>
              <a:rPr lang="en-US" sz="2400" dirty="0"/>
              <a:t>Coordination of care is even more challenging than before.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Challenges and current limitations in patient-centered cancer research </a:t>
            </a:r>
          </a:p>
        </p:txBody>
      </p:sp>
    </p:spTree>
    <p:extLst>
      <p:ext uri="{BB962C8B-B14F-4D97-AF65-F5344CB8AC3E}">
        <p14:creationId xmlns:p14="http://schemas.microsoft.com/office/powerpoint/2010/main" val="340848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Assessment of health-related quality of life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Health-related quality of life (HRQOL) refers to patients’ appraisal of their current level of physical, emotional, and social functioning as compared to what they expect or perceive to be </a:t>
            </a:r>
            <a:r>
              <a:rPr lang="en-US" sz="2800" u="sng" dirty="0"/>
              <a:t>possible or ideal</a:t>
            </a:r>
            <a:r>
              <a:rPr lang="en-US" sz="2800" dirty="0"/>
              <a:t>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71431757"/>
              </p:ext>
            </p:extLst>
          </p:nvPr>
        </p:nvGraphicFramePr>
        <p:xfrm>
          <a:off x="914400" y="4352925"/>
          <a:ext cx="73152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inus 7"/>
          <p:cNvSpPr/>
          <p:nvPr/>
        </p:nvSpPr>
        <p:spPr>
          <a:xfrm>
            <a:off x="2971800" y="4953000"/>
            <a:ext cx="557213" cy="609600"/>
          </a:xfrm>
          <a:prstGeom prst="mathMin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6096000"/>
            <a:ext cx="838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err="1"/>
              <a:t>Hjollund</a:t>
            </a:r>
            <a:r>
              <a:rPr lang="en-US" sz="1200" dirty="0"/>
              <a:t> et al. Use of Patient-Reported Outcome (PRO) measures at group and patient levels: Experiences from the generic integrated PRO system, </a:t>
            </a:r>
            <a:r>
              <a:rPr lang="en-US" sz="1200" dirty="0" err="1"/>
              <a:t>WestChronic</a:t>
            </a:r>
            <a:r>
              <a:rPr lang="en-US" sz="1200" dirty="0"/>
              <a:t>. </a:t>
            </a:r>
            <a:r>
              <a:rPr lang="en-US" sz="1200" i="1" dirty="0"/>
              <a:t>Interact J Med Res</a:t>
            </a:r>
            <a:r>
              <a:rPr lang="en-US" sz="1200" dirty="0"/>
              <a:t>. February 11, 2014;3(1):e5.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3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did we learn from research on HRQOL?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371600"/>
            <a:ext cx="8458200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Cross-sectional studies conducted in small patients’ cohorts from single institutions.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Paucity of prospective research that examined changes from pre- to post-treatment generic and disease-specific HRQOL. 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scarcity of randomized-controlled studies testing treatment-related differences in HRQOL.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validity and reliability of tools used in the assessment of disease-specific HRQOL.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Lack of sensitivity to specific patient’s characteristics (e.g., age, sexual orientation).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HRQOL measures assess problems but NOT whether these problems are solved/addressed OR whether the patient needs help with these problems.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09600" y="6358607"/>
            <a:ext cx="8229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/>
              <a:t>Botteman</a:t>
            </a:r>
            <a:r>
              <a:rPr lang="en-US" sz="1100" dirty="0"/>
              <a:t>  et al. </a:t>
            </a:r>
            <a:r>
              <a:rPr lang="en-US" sz="1100" dirty="0" err="1"/>
              <a:t>Qual</a:t>
            </a:r>
            <a:r>
              <a:rPr lang="en-US" sz="1100" dirty="0"/>
              <a:t> Life Res 2003; Porter et al.  2005; </a:t>
            </a:r>
            <a:r>
              <a:rPr lang="en-US" sz="1100" dirty="0" err="1"/>
              <a:t>Urol</a:t>
            </a:r>
            <a:r>
              <a:rPr lang="en-US" sz="1100" dirty="0"/>
              <a:t> </a:t>
            </a:r>
            <a:r>
              <a:rPr lang="en-US" sz="1100" dirty="0" err="1"/>
              <a:t>Clin</a:t>
            </a:r>
            <a:r>
              <a:rPr lang="en-US" sz="1100" dirty="0"/>
              <a:t> North Am; Parkinson, &amp; </a:t>
            </a:r>
            <a:r>
              <a:rPr lang="en-US" sz="1100" dirty="0" err="1"/>
              <a:t>Konety</a:t>
            </a:r>
            <a:r>
              <a:rPr lang="en-US" sz="1100" dirty="0"/>
              <a:t>, 2004, J </a:t>
            </a:r>
            <a:r>
              <a:rPr lang="en-US" sz="1100" dirty="0" err="1"/>
              <a:t>Urol</a:t>
            </a:r>
            <a:r>
              <a:rPr lang="en-US" sz="1100" dirty="0"/>
              <a:t>; </a:t>
            </a:r>
            <a:r>
              <a:rPr lang="en-US" sz="1100" dirty="0" err="1"/>
              <a:t>Gerharz</a:t>
            </a:r>
            <a:r>
              <a:rPr lang="en-US" sz="1100" dirty="0"/>
              <a:t> et al. J </a:t>
            </a:r>
            <a:r>
              <a:rPr lang="en-US" sz="1100" dirty="0" err="1"/>
              <a:t>Urol</a:t>
            </a:r>
            <a:r>
              <a:rPr lang="en-US" sz="1100" dirty="0"/>
              <a:t>, 2005.</a:t>
            </a:r>
          </a:p>
        </p:txBody>
      </p:sp>
    </p:spTree>
    <p:extLst>
      <p:ext uri="{BB962C8B-B14F-4D97-AF65-F5344CB8AC3E}">
        <p14:creationId xmlns:p14="http://schemas.microsoft.com/office/powerpoint/2010/main" val="67413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Possible Solutions: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Measurements of Patient Unmet Needs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865894-A2EE-408C-B351-BFA7AB8432B3}"/>
              </a:ext>
            </a:extLst>
          </p:cNvPr>
          <p:cNvGrpSpPr/>
          <p:nvPr/>
        </p:nvGrpSpPr>
        <p:grpSpPr>
          <a:xfrm>
            <a:off x="685800" y="1295400"/>
            <a:ext cx="7620000" cy="5426965"/>
            <a:chOff x="685800" y="1295400"/>
            <a:chExt cx="7620000" cy="5426965"/>
          </a:xfrm>
        </p:grpSpPr>
        <p:grpSp>
          <p:nvGrpSpPr>
            <p:cNvPr id="3" name="Group 2"/>
            <p:cNvGrpSpPr/>
            <p:nvPr/>
          </p:nvGrpSpPr>
          <p:grpSpPr>
            <a:xfrm>
              <a:off x="685800" y="1295400"/>
              <a:ext cx="7620000" cy="5426965"/>
              <a:chOff x="1600200" y="1509545"/>
              <a:chExt cx="5791200" cy="521282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1509545"/>
                <a:ext cx="4572000" cy="5212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600200" y="6324600"/>
                <a:ext cx="5791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6C49EA-6513-4B13-B318-081518874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197" y="2593516"/>
              <a:ext cx="2675606" cy="2438400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85014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983163"/>
          </a:xfrm>
        </p:spPr>
        <p:txBody>
          <a:bodyPr>
            <a:normAutofit fontScale="77500" lnSpcReduction="20000"/>
          </a:bodyPr>
          <a:lstStyle/>
          <a:p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Unmet Needs – Needs/problems that lack the level of health care service or support an individual perceives is necessary to achieve optimal well-being. </a:t>
            </a:r>
            <a:r>
              <a:rPr lang="en-US" sz="1300" dirty="0"/>
              <a:t>(Burg et al. 2015, Mohamed et al, J. of Urology, 2014).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Needs assessment can provide a set of measurable and immediately quantifiable indicators of patients’:</a:t>
            </a:r>
          </a:p>
          <a:p>
            <a:pPr marL="577850">
              <a:buFontTx/>
              <a:buChar char="-"/>
            </a:pPr>
            <a:r>
              <a:rPr lang="en-US" sz="2000" dirty="0"/>
              <a:t>experience (e.g., engagement, treatment, care coordination) in health care</a:t>
            </a:r>
          </a:p>
          <a:p>
            <a:pPr marL="577850">
              <a:buFontTx/>
              <a:buChar char="-"/>
            </a:pPr>
            <a:r>
              <a:rPr lang="en-US" sz="2000" dirty="0"/>
              <a:t>perceived  informational and supportive care unmet needs and problems</a:t>
            </a:r>
          </a:p>
          <a:p>
            <a:pPr marL="577850">
              <a:buFontTx/>
              <a:buChar char="-"/>
            </a:pPr>
            <a:r>
              <a:rPr lang="en-US" sz="2000" dirty="0"/>
              <a:t>how important these unmet needs/problems are to patients and their caregivers</a:t>
            </a:r>
          </a:p>
          <a:p>
            <a:pPr marL="577850">
              <a:buFontTx/>
              <a:buChar char="-"/>
            </a:pPr>
            <a:r>
              <a:rPr lang="en-US" sz="2000" dirty="0"/>
              <a:t>the extent to which their needs/problems are addressed by the health care system</a:t>
            </a:r>
          </a:p>
          <a:p>
            <a:pPr marL="577850">
              <a:buFontTx/>
              <a:buChar char="-"/>
            </a:pPr>
            <a:r>
              <a:rPr lang="en-US" sz="2000" dirty="0"/>
              <a:t>whether they still need help and support with these problems </a:t>
            </a:r>
          </a:p>
          <a:p>
            <a:pPr marL="234950" indent="0">
              <a:buNone/>
            </a:pPr>
            <a:endParaRPr lang="en-US" sz="2000" u="sng" dirty="0"/>
          </a:p>
          <a:p>
            <a:r>
              <a:rPr lang="en-US" sz="2000" b="1" dirty="0"/>
              <a:t>The key strength of this approach is that it could:</a:t>
            </a:r>
          </a:p>
          <a:p>
            <a:pPr>
              <a:buFontTx/>
              <a:buChar char="-"/>
            </a:pPr>
            <a:r>
              <a:rPr lang="en-US" sz="2000" dirty="0"/>
              <a:t>Prioritize </a:t>
            </a:r>
            <a:r>
              <a:rPr lang="en-US" sz="2000" dirty="0" err="1"/>
              <a:t>PCa</a:t>
            </a:r>
            <a:r>
              <a:rPr lang="en-US" sz="2000" dirty="0"/>
              <a:t> research focus to address patients’ significant unmet needs</a:t>
            </a:r>
          </a:p>
          <a:p>
            <a:pPr>
              <a:buFontTx/>
              <a:buChar char="-"/>
            </a:pPr>
            <a:r>
              <a:rPr lang="en-US" sz="2000" dirty="0"/>
              <a:t>enable timely screening for needs/problems to monitor health care performance and to improve care quality</a:t>
            </a:r>
          </a:p>
          <a:p>
            <a:pPr>
              <a:buFontTx/>
              <a:buChar char="-"/>
            </a:pPr>
            <a:r>
              <a:rPr lang="en-US" sz="2000" dirty="0"/>
              <a:t>allow limited resources to be focused on the issues that patients have expressed that they need help</a:t>
            </a:r>
          </a:p>
          <a:p>
            <a:pPr>
              <a:buFontTx/>
              <a:buChar char="-"/>
            </a:pPr>
            <a:r>
              <a:rPr lang="en-US" sz="2000" dirty="0"/>
              <a:t>improve both patient’s </a:t>
            </a:r>
            <a:r>
              <a:rPr lang="en-US" sz="2000" dirty="0" err="1"/>
              <a:t>HRQoL</a:t>
            </a:r>
            <a:r>
              <a:rPr lang="en-US" sz="2000" dirty="0"/>
              <a:t> and satisfaction by meeting their expectations about care quality (</a:t>
            </a:r>
            <a:r>
              <a:rPr lang="en-US" sz="1300" dirty="0"/>
              <a:t>Ullrich et al, </a:t>
            </a:r>
            <a:r>
              <a:rPr lang="en-US" sz="1300" i="1" dirty="0"/>
              <a:t>BMC Palliative Care</a:t>
            </a:r>
            <a:r>
              <a:rPr lang="en-US" sz="1300" dirty="0"/>
              <a:t>. 2017;16:31. doi:10.1186/s12904-017-0206-z.)</a:t>
            </a:r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Possible Solutions: </a:t>
            </a:r>
          </a:p>
          <a:p>
            <a:r>
              <a:rPr lang="en-US" sz="3200" dirty="0"/>
              <a:t>Measurements of Patient Unmet Needs</a:t>
            </a:r>
          </a:p>
        </p:txBody>
      </p:sp>
    </p:spTree>
    <p:extLst>
      <p:ext uri="{BB962C8B-B14F-4D97-AF65-F5344CB8AC3E}">
        <p14:creationId xmlns:p14="http://schemas.microsoft.com/office/powerpoint/2010/main" val="28068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5525-7B26-4912-A227-6913C5A6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Examining Unmet Needs in </a:t>
            </a:r>
            <a:r>
              <a:rPr lang="en-US" dirty="0" err="1"/>
              <a:t>PCa</a:t>
            </a:r>
            <a:r>
              <a:rPr lang="en-US" dirty="0"/>
              <a:t> patients on Active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E4068-4E53-4AEB-9B8B-BD1196535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u="sng" dirty="0"/>
              <a:t>Department of Defense  (DoD)</a:t>
            </a:r>
          </a:p>
          <a:p>
            <a:pPr marL="0" indent="0" algn="ctr">
              <a:buNone/>
            </a:pPr>
            <a:endParaRPr lang="en-US" sz="2200" b="1" u="sng" dirty="0"/>
          </a:p>
          <a:p>
            <a:r>
              <a:rPr lang="en-US" sz="2200" b="1" dirty="0"/>
              <a:t>Follow-up Care and Adherence to Cancer Surveillance:</a:t>
            </a:r>
          </a:p>
          <a:p>
            <a:pPr marL="0" indent="0">
              <a:buNone/>
            </a:pPr>
            <a:r>
              <a:rPr lang="en-US" sz="2200" u="sng" dirty="0">
                <a:cs typeface="Times New Roman" pitchFamily="18" charset="0"/>
              </a:rPr>
              <a:t>DoD-PC140612</a:t>
            </a:r>
            <a:r>
              <a:rPr lang="en-US" sz="2200" dirty="0">
                <a:cs typeface="Times New Roman" pitchFamily="18" charset="0"/>
              </a:rPr>
              <a:t> </a:t>
            </a:r>
            <a:r>
              <a:rPr lang="en-US" sz="2200" dirty="0"/>
              <a:t>Care Planning for Prostate Cancer Patients on Active Surveillance  (</a:t>
            </a:r>
            <a:r>
              <a:rPr lang="en-US" sz="2200" dirty="0">
                <a:cs typeface="Times New Roman" pitchFamily="18" charset="0"/>
              </a:rPr>
              <a:t>PI. Mohamed)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>
                <a:cs typeface="Times New Roman" pitchFamily="18" charset="0"/>
              </a:rPr>
              <a:t>Reducing  Disparity in Health Care:</a:t>
            </a:r>
          </a:p>
          <a:p>
            <a:pPr marL="0" indent="0">
              <a:buNone/>
            </a:pPr>
            <a:r>
              <a:rPr lang="en-US" sz="2200" u="sng" dirty="0"/>
              <a:t>DoD- PC160194 </a:t>
            </a:r>
            <a:r>
              <a:rPr lang="en-US" sz="2200" dirty="0"/>
              <a:t>Racial, Cultural, and Dyadic Relationship Factors Influencing Treatment Decisions About Active Surveillance for Localized Prostate Cancer  (</a:t>
            </a:r>
            <a:r>
              <a:rPr lang="en-US" sz="2200" dirty="0">
                <a:cs typeface="Times New Roman" pitchFamily="18" charset="0"/>
              </a:rPr>
              <a:t>PI. Mohamed; Co-PI Tewari)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C4C06-E6E7-43E9-BB5E-64384054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0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0A429-7D5B-4E78-82D1-C58BB1895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47243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100" dirty="0"/>
              <a:t>Participants  (N = 28) were diagnosed with </a:t>
            </a:r>
            <a:r>
              <a:rPr lang="en-US" sz="2100" dirty="0" err="1"/>
              <a:t>LrPC</a:t>
            </a:r>
            <a:r>
              <a:rPr lang="en-US" sz="2100" dirty="0"/>
              <a:t> and were on active surveillance between January, 2016 and May, 2016. 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These patients range in age from 41-79 years (median = 64.5 years and mean = 64.6 years). 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19 patients self-identify as Caucasian, 1 as Asian, 2 as African American, and 10 were unknown. 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19 patients were married, 2 divorced, 9 single, and 2 unknown. 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All patient demographics have been identified through EPIC and via audio records of the interviews. 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The recorded interviews were transcribed by 2 Research Volunteers and have been </a:t>
            </a:r>
            <a:r>
              <a:rPr lang="en-US" sz="2100" dirty="0" smtClean="0"/>
              <a:t>analyzed </a:t>
            </a:r>
            <a:r>
              <a:rPr lang="en-US" sz="2100" dirty="0"/>
              <a:t>by Research Team. 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Qualitative analyses involved coding of data using immersion crystallization approach.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F959E-B50C-4133-924F-F5397C84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2FFC0E-708D-4282-B9DF-17855458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Examining Unmet Needs in </a:t>
            </a:r>
            <a:r>
              <a:rPr lang="en-US" dirty="0" err="1"/>
              <a:t>PCa</a:t>
            </a:r>
            <a:r>
              <a:rPr lang="en-US" dirty="0"/>
              <a:t> patients on Active Surveillance</a:t>
            </a:r>
          </a:p>
        </p:txBody>
      </p:sp>
    </p:spTree>
    <p:extLst>
      <p:ext uri="{BB962C8B-B14F-4D97-AF65-F5344CB8AC3E}">
        <p14:creationId xmlns:p14="http://schemas.microsoft.com/office/powerpoint/2010/main" val="15577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A6DBE-09B5-44DE-8F76-E98D8A09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68C7-35E9-4074-A92D-A8B5B64594F4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93F6AC9-4E8F-4E01-8CDA-AD9FBBFBA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283413"/>
              </p:ext>
            </p:extLst>
          </p:nvPr>
        </p:nvGraphicFramePr>
        <p:xfrm>
          <a:off x="205416" y="559227"/>
          <a:ext cx="8213685" cy="6400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Document" r:id="rId3" imgW="6942984" imgH="5421081" progId="Word.Document.12">
                  <p:embed/>
                </p:oleObj>
              </mc:Choice>
              <mc:Fallback>
                <p:oleObj name="Document" r:id="rId3" imgW="6942984" imgH="54210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416" y="559227"/>
                        <a:ext cx="8213685" cy="6400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6AB0CDC-EBC0-4983-B947-04D59043A209}"/>
              </a:ext>
            </a:extLst>
          </p:cNvPr>
          <p:cNvSpPr txBox="1"/>
          <p:nvPr/>
        </p:nvSpPr>
        <p:spPr>
          <a:xfrm>
            <a:off x="533400" y="152400"/>
            <a:ext cx="703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Table 1: Unmet Needs Following Diagnosis and During Treatment Decision Making </a:t>
            </a:r>
          </a:p>
        </p:txBody>
      </p:sp>
    </p:spTree>
    <p:extLst>
      <p:ext uri="{BB962C8B-B14F-4D97-AF65-F5344CB8AC3E}">
        <p14:creationId xmlns:p14="http://schemas.microsoft.com/office/powerpoint/2010/main" val="40056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56377</TotalTime>
  <Words>1222</Words>
  <Application>Microsoft Office PowerPoint</Application>
  <PresentationFormat>On-screen Show (4:3)</PresentationFormat>
  <Paragraphs>142</Paragraphs>
  <Slides>15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Document</vt:lpstr>
      <vt:lpstr>Patient Perspective on Research Priorities: Using Qualitative Assessments of Unmet Needs to Guide Research Strategies</vt:lpstr>
      <vt:lpstr>Challenges and current limitations in patient-centered cancer research </vt:lpstr>
      <vt:lpstr>Assessment of health-related quality of life</vt:lpstr>
      <vt:lpstr>What did we learn from research on HRQOL?</vt:lpstr>
      <vt:lpstr>PowerPoint Presentation</vt:lpstr>
      <vt:lpstr>PowerPoint Presentation</vt:lpstr>
      <vt:lpstr>Examining Unmet Needs in PCa patients on Active Surveillance</vt:lpstr>
      <vt:lpstr>Examining Unmet Needs in PCa patients on Active Surveillance</vt:lpstr>
      <vt:lpstr>PowerPoint Presentation</vt:lpstr>
      <vt:lpstr>PowerPoint Presentation</vt:lpstr>
      <vt:lpstr>PowerPoint Presentation</vt:lpstr>
      <vt:lpstr>Integration of these priorities and values in urology care</vt:lpstr>
      <vt:lpstr> Using Qualitative Assessments of Unmet Needs to Guide Research Strategies </vt:lpstr>
      <vt:lpstr>Future Directions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Bladder cancer treatment decision, management, and psychosocial outcomes: Results of patients’ interviews</dc:title>
  <dc:creator>Nihal</dc:creator>
  <cp:lastModifiedBy>Mohamed, Nihal</cp:lastModifiedBy>
  <cp:revision>1316</cp:revision>
  <cp:lastPrinted>2017-03-14T21:50:32Z</cp:lastPrinted>
  <dcterms:created xsi:type="dcterms:W3CDTF">2010-03-12T13:49:33Z</dcterms:created>
  <dcterms:modified xsi:type="dcterms:W3CDTF">2019-04-08T19:02:38Z</dcterms:modified>
</cp:coreProperties>
</file>