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36" r:id="rId2"/>
    <p:sldMasterId id="2147483750" r:id="rId3"/>
    <p:sldMasterId id="2147483764" r:id="rId4"/>
    <p:sldMasterId id="2147483776" r:id="rId5"/>
    <p:sldMasterId id="2147483788" r:id="rId6"/>
    <p:sldMasterId id="2147483801" r:id="rId7"/>
    <p:sldMasterId id="2147483819" r:id="rId8"/>
    <p:sldMasterId id="2147483821" r:id="rId9"/>
    <p:sldMasterId id="2147483839" r:id="rId10"/>
  </p:sldMasterIdLst>
  <p:notesMasterIdLst>
    <p:notesMasterId r:id="rId164"/>
  </p:notesMasterIdLst>
  <p:sldIdLst>
    <p:sldId id="256" r:id="rId11"/>
    <p:sldId id="414" r:id="rId12"/>
    <p:sldId id="415" r:id="rId13"/>
    <p:sldId id="416" r:id="rId14"/>
    <p:sldId id="417" r:id="rId15"/>
    <p:sldId id="418" r:id="rId16"/>
    <p:sldId id="419" r:id="rId17"/>
    <p:sldId id="420" r:id="rId18"/>
    <p:sldId id="421" r:id="rId19"/>
    <p:sldId id="422" r:id="rId20"/>
    <p:sldId id="435" r:id="rId21"/>
    <p:sldId id="436" r:id="rId22"/>
    <p:sldId id="437" r:id="rId23"/>
    <p:sldId id="438" r:id="rId24"/>
    <p:sldId id="439" r:id="rId25"/>
    <p:sldId id="440" r:id="rId26"/>
    <p:sldId id="441" r:id="rId27"/>
    <p:sldId id="442" r:id="rId28"/>
    <p:sldId id="443" r:id="rId29"/>
    <p:sldId id="444" r:id="rId30"/>
    <p:sldId id="445" r:id="rId31"/>
    <p:sldId id="476" r:id="rId32"/>
    <p:sldId id="477" r:id="rId33"/>
    <p:sldId id="478" r:id="rId34"/>
    <p:sldId id="479" r:id="rId35"/>
    <p:sldId id="480" r:id="rId36"/>
    <p:sldId id="481" r:id="rId37"/>
    <p:sldId id="482" r:id="rId38"/>
    <p:sldId id="483" r:id="rId39"/>
    <p:sldId id="484" r:id="rId40"/>
    <p:sldId id="485" r:id="rId41"/>
    <p:sldId id="486" r:id="rId42"/>
    <p:sldId id="487" r:id="rId43"/>
    <p:sldId id="492" r:id="rId44"/>
    <p:sldId id="493" r:id="rId45"/>
    <p:sldId id="494" r:id="rId46"/>
    <p:sldId id="495" r:id="rId47"/>
    <p:sldId id="496" r:id="rId48"/>
    <p:sldId id="497" r:id="rId49"/>
    <p:sldId id="498" r:id="rId50"/>
    <p:sldId id="499" r:id="rId51"/>
    <p:sldId id="500" r:id="rId52"/>
    <p:sldId id="501" r:id="rId53"/>
    <p:sldId id="502" r:id="rId54"/>
    <p:sldId id="503" r:id="rId55"/>
    <p:sldId id="504" r:id="rId56"/>
    <p:sldId id="505" r:id="rId57"/>
    <p:sldId id="506" r:id="rId58"/>
    <p:sldId id="507" r:id="rId59"/>
    <p:sldId id="508" r:id="rId60"/>
    <p:sldId id="509" r:id="rId61"/>
    <p:sldId id="510" r:id="rId62"/>
    <p:sldId id="451" r:id="rId63"/>
    <p:sldId id="452" r:id="rId64"/>
    <p:sldId id="453" r:id="rId65"/>
    <p:sldId id="454" r:id="rId66"/>
    <p:sldId id="455" r:id="rId67"/>
    <p:sldId id="456" r:id="rId68"/>
    <p:sldId id="457" r:id="rId69"/>
    <p:sldId id="459" r:id="rId70"/>
    <p:sldId id="460" r:id="rId71"/>
    <p:sldId id="461" r:id="rId72"/>
    <p:sldId id="462" r:id="rId73"/>
    <p:sldId id="463" r:id="rId74"/>
    <p:sldId id="464" r:id="rId75"/>
    <p:sldId id="465" r:id="rId76"/>
    <p:sldId id="466" r:id="rId77"/>
    <p:sldId id="468" r:id="rId78"/>
    <p:sldId id="469" r:id="rId79"/>
    <p:sldId id="470" r:id="rId80"/>
    <p:sldId id="471" r:id="rId81"/>
    <p:sldId id="472" r:id="rId82"/>
    <p:sldId id="473" r:id="rId83"/>
    <p:sldId id="474" r:id="rId84"/>
    <p:sldId id="475" r:id="rId85"/>
    <p:sldId id="413" r:id="rId86"/>
    <p:sldId id="339" r:id="rId87"/>
    <p:sldId id="340" r:id="rId88"/>
    <p:sldId id="341" r:id="rId89"/>
    <p:sldId id="390" r:id="rId90"/>
    <p:sldId id="391" r:id="rId91"/>
    <p:sldId id="315" r:id="rId92"/>
    <p:sldId id="412" r:id="rId93"/>
    <p:sldId id="342" r:id="rId94"/>
    <p:sldId id="298" r:id="rId95"/>
    <p:sldId id="300" r:id="rId96"/>
    <p:sldId id="393" r:id="rId97"/>
    <p:sldId id="301" r:id="rId98"/>
    <p:sldId id="302" r:id="rId99"/>
    <p:sldId id="303" r:id="rId100"/>
    <p:sldId id="304" r:id="rId101"/>
    <p:sldId id="305" r:id="rId102"/>
    <p:sldId id="306" r:id="rId103"/>
    <p:sldId id="336" r:id="rId104"/>
    <p:sldId id="337" r:id="rId105"/>
    <p:sldId id="310" r:id="rId106"/>
    <p:sldId id="394" r:id="rId107"/>
    <p:sldId id="395" r:id="rId108"/>
    <p:sldId id="308" r:id="rId109"/>
    <p:sldId id="286" r:id="rId110"/>
    <p:sldId id="343" r:id="rId111"/>
    <p:sldId id="272" r:id="rId112"/>
    <p:sldId id="316" r:id="rId113"/>
    <p:sldId id="320" r:id="rId114"/>
    <p:sldId id="317" r:id="rId115"/>
    <p:sldId id="372" r:id="rId116"/>
    <p:sldId id="368" r:id="rId117"/>
    <p:sldId id="401" r:id="rId118"/>
    <p:sldId id="371" r:id="rId119"/>
    <p:sldId id="363" r:id="rId120"/>
    <p:sldId id="364" r:id="rId121"/>
    <p:sldId id="396" r:id="rId122"/>
    <p:sldId id="402" r:id="rId123"/>
    <p:sldId id="344" r:id="rId124"/>
    <p:sldId id="346" r:id="rId125"/>
    <p:sldId id="349" r:id="rId126"/>
    <p:sldId id="373" r:id="rId127"/>
    <p:sldId id="374" r:id="rId128"/>
    <p:sldId id="350" r:id="rId129"/>
    <p:sldId id="375" r:id="rId130"/>
    <p:sldId id="348" r:id="rId131"/>
    <p:sldId id="351" r:id="rId132"/>
    <p:sldId id="359" r:id="rId133"/>
    <p:sldId id="403" r:id="rId134"/>
    <p:sldId id="354" r:id="rId135"/>
    <p:sldId id="355" r:id="rId136"/>
    <p:sldId id="356" r:id="rId137"/>
    <p:sldId id="357" r:id="rId138"/>
    <p:sldId id="397" r:id="rId139"/>
    <p:sldId id="398" r:id="rId140"/>
    <p:sldId id="399" r:id="rId141"/>
    <p:sldId id="411" r:id="rId142"/>
    <p:sldId id="358" r:id="rId143"/>
    <p:sldId id="360" r:id="rId144"/>
    <p:sldId id="361" r:id="rId145"/>
    <p:sldId id="362" r:id="rId146"/>
    <p:sldId id="367" r:id="rId147"/>
    <p:sldId id="405" r:id="rId148"/>
    <p:sldId id="331" r:id="rId149"/>
    <p:sldId id="376" r:id="rId150"/>
    <p:sldId id="377" r:id="rId151"/>
    <p:sldId id="378" r:id="rId152"/>
    <p:sldId id="381" r:id="rId153"/>
    <p:sldId id="382" r:id="rId154"/>
    <p:sldId id="385" r:id="rId155"/>
    <p:sldId id="384" r:id="rId156"/>
    <p:sldId id="387" r:id="rId157"/>
    <p:sldId id="388" r:id="rId158"/>
    <p:sldId id="406" r:id="rId159"/>
    <p:sldId id="407" r:id="rId160"/>
    <p:sldId id="408" r:id="rId161"/>
    <p:sldId id="409" r:id="rId162"/>
    <p:sldId id="333" r:id="rId1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33" autoAdjust="0"/>
    <p:restoredTop sz="94660"/>
  </p:normalViewPr>
  <p:slideViewPr>
    <p:cSldViewPr snapToGrid="0">
      <p:cViewPr varScale="1">
        <p:scale>
          <a:sx n="92" d="100"/>
          <a:sy n="92" d="100"/>
        </p:scale>
        <p:origin x="63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117" Type="http://schemas.openxmlformats.org/officeDocument/2006/relationships/slide" Target="slides/slide107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112" Type="http://schemas.openxmlformats.org/officeDocument/2006/relationships/slide" Target="slides/slide102.xml"/><Relationship Id="rId133" Type="http://schemas.openxmlformats.org/officeDocument/2006/relationships/slide" Target="slides/slide123.xml"/><Relationship Id="rId138" Type="http://schemas.openxmlformats.org/officeDocument/2006/relationships/slide" Target="slides/slide128.xml"/><Relationship Id="rId154" Type="http://schemas.openxmlformats.org/officeDocument/2006/relationships/slide" Target="slides/slide144.xml"/><Relationship Id="rId159" Type="http://schemas.openxmlformats.org/officeDocument/2006/relationships/slide" Target="slides/slide149.xml"/><Relationship Id="rId16" Type="http://schemas.openxmlformats.org/officeDocument/2006/relationships/slide" Target="slides/slide6.xml"/><Relationship Id="rId107" Type="http://schemas.openxmlformats.org/officeDocument/2006/relationships/slide" Target="slides/slide97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102" Type="http://schemas.openxmlformats.org/officeDocument/2006/relationships/slide" Target="slides/slide92.xml"/><Relationship Id="rId123" Type="http://schemas.openxmlformats.org/officeDocument/2006/relationships/slide" Target="slides/slide113.xml"/><Relationship Id="rId128" Type="http://schemas.openxmlformats.org/officeDocument/2006/relationships/slide" Target="slides/slide118.xml"/><Relationship Id="rId144" Type="http://schemas.openxmlformats.org/officeDocument/2006/relationships/slide" Target="slides/slide134.xml"/><Relationship Id="rId149" Type="http://schemas.openxmlformats.org/officeDocument/2006/relationships/slide" Target="slides/slide13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0.xml"/><Relationship Id="rId95" Type="http://schemas.openxmlformats.org/officeDocument/2006/relationships/slide" Target="slides/slide85.xml"/><Relationship Id="rId160" Type="http://schemas.openxmlformats.org/officeDocument/2006/relationships/slide" Target="slides/slide150.xml"/><Relationship Id="rId165" Type="http://schemas.openxmlformats.org/officeDocument/2006/relationships/presProps" Target="presProps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113" Type="http://schemas.openxmlformats.org/officeDocument/2006/relationships/slide" Target="slides/slide103.xml"/><Relationship Id="rId118" Type="http://schemas.openxmlformats.org/officeDocument/2006/relationships/slide" Target="slides/slide108.xml"/><Relationship Id="rId134" Type="http://schemas.openxmlformats.org/officeDocument/2006/relationships/slide" Target="slides/slide124.xml"/><Relationship Id="rId139" Type="http://schemas.openxmlformats.org/officeDocument/2006/relationships/slide" Target="slides/slide129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150" Type="http://schemas.openxmlformats.org/officeDocument/2006/relationships/slide" Target="slides/slide140.xml"/><Relationship Id="rId155" Type="http://schemas.openxmlformats.org/officeDocument/2006/relationships/slide" Target="slides/slide145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59" Type="http://schemas.openxmlformats.org/officeDocument/2006/relationships/slide" Target="slides/slide49.xml"/><Relationship Id="rId103" Type="http://schemas.openxmlformats.org/officeDocument/2006/relationships/slide" Target="slides/slide93.xml"/><Relationship Id="rId108" Type="http://schemas.openxmlformats.org/officeDocument/2006/relationships/slide" Target="slides/slide98.xml"/><Relationship Id="rId124" Type="http://schemas.openxmlformats.org/officeDocument/2006/relationships/slide" Target="slides/slide114.xml"/><Relationship Id="rId129" Type="http://schemas.openxmlformats.org/officeDocument/2006/relationships/slide" Target="slides/slide119.xml"/><Relationship Id="rId54" Type="http://schemas.openxmlformats.org/officeDocument/2006/relationships/slide" Target="slides/slide44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40" Type="http://schemas.openxmlformats.org/officeDocument/2006/relationships/slide" Target="slides/slide130.xml"/><Relationship Id="rId145" Type="http://schemas.openxmlformats.org/officeDocument/2006/relationships/slide" Target="slides/slide135.xml"/><Relationship Id="rId161" Type="http://schemas.openxmlformats.org/officeDocument/2006/relationships/slide" Target="slides/slide151.xml"/><Relationship Id="rId16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6" Type="http://schemas.openxmlformats.org/officeDocument/2006/relationships/slide" Target="slides/slide96.xml"/><Relationship Id="rId114" Type="http://schemas.openxmlformats.org/officeDocument/2006/relationships/slide" Target="slides/slide104.xml"/><Relationship Id="rId119" Type="http://schemas.openxmlformats.org/officeDocument/2006/relationships/slide" Target="slides/slide109.xml"/><Relationship Id="rId127" Type="http://schemas.openxmlformats.org/officeDocument/2006/relationships/slide" Target="slides/slide11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slide" Target="slides/slide91.xml"/><Relationship Id="rId122" Type="http://schemas.openxmlformats.org/officeDocument/2006/relationships/slide" Target="slides/slide112.xml"/><Relationship Id="rId130" Type="http://schemas.openxmlformats.org/officeDocument/2006/relationships/slide" Target="slides/slide120.xml"/><Relationship Id="rId135" Type="http://schemas.openxmlformats.org/officeDocument/2006/relationships/slide" Target="slides/slide125.xml"/><Relationship Id="rId143" Type="http://schemas.openxmlformats.org/officeDocument/2006/relationships/slide" Target="slides/slide133.xml"/><Relationship Id="rId148" Type="http://schemas.openxmlformats.org/officeDocument/2006/relationships/slide" Target="slides/slide138.xml"/><Relationship Id="rId151" Type="http://schemas.openxmlformats.org/officeDocument/2006/relationships/slide" Target="slides/slide141.xml"/><Relationship Id="rId156" Type="http://schemas.openxmlformats.org/officeDocument/2006/relationships/slide" Target="slides/slide146.xml"/><Relationship Id="rId16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openxmlformats.org/officeDocument/2006/relationships/slide" Target="slides/slide9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slide" Target="slides/slide94.xml"/><Relationship Id="rId120" Type="http://schemas.openxmlformats.org/officeDocument/2006/relationships/slide" Target="slides/slide110.xml"/><Relationship Id="rId125" Type="http://schemas.openxmlformats.org/officeDocument/2006/relationships/slide" Target="slides/slide115.xml"/><Relationship Id="rId141" Type="http://schemas.openxmlformats.org/officeDocument/2006/relationships/slide" Target="slides/slide131.xml"/><Relationship Id="rId146" Type="http://schemas.openxmlformats.org/officeDocument/2006/relationships/slide" Target="slides/slide136.xml"/><Relationship Id="rId16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162" Type="http://schemas.openxmlformats.org/officeDocument/2006/relationships/slide" Target="slides/slide15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110" Type="http://schemas.openxmlformats.org/officeDocument/2006/relationships/slide" Target="slides/slide100.xml"/><Relationship Id="rId115" Type="http://schemas.openxmlformats.org/officeDocument/2006/relationships/slide" Target="slides/slide105.xml"/><Relationship Id="rId131" Type="http://schemas.openxmlformats.org/officeDocument/2006/relationships/slide" Target="slides/slide121.xml"/><Relationship Id="rId136" Type="http://schemas.openxmlformats.org/officeDocument/2006/relationships/slide" Target="slides/slide126.xml"/><Relationship Id="rId157" Type="http://schemas.openxmlformats.org/officeDocument/2006/relationships/slide" Target="slides/slide147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52" Type="http://schemas.openxmlformats.org/officeDocument/2006/relationships/slide" Target="slides/slide14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slide" Target="slides/slide95.xml"/><Relationship Id="rId126" Type="http://schemas.openxmlformats.org/officeDocument/2006/relationships/slide" Target="slides/slide116.xml"/><Relationship Id="rId147" Type="http://schemas.openxmlformats.org/officeDocument/2006/relationships/slide" Target="slides/slide137.xml"/><Relationship Id="rId16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121" Type="http://schemas.openxmlformats.org/officeDocument/2006/relationships/slide" Target="slides/slide111.xml"/><Relationship Id="rId142" Type="http://schemas.openxmlformats.org/officeDocument/2006/relationships/slide" Target="slides/slide132.xml"/><Relationship Id="rId163" Type="http://schemas.openxmlformats.org/officeDocument/2006/relationships/slide" Target="slides/slide15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5.xml"/><Relationship Id="rId46" Type="http://schemas.openxmlformats.org/officeDocument/2006/relationships/slide" Target="slides/slide36.xml"/><Relationship Id="rId67" Type="http://schemas.openxmlformats.org/officeDocument/2006/relationships/slide" Target="slides/slide57.xml"/><Relationship Id="rId116" Type="http://schemas.openxmlformats.org/officeDocument/2006/relationships/slide" Target="slides/slide106.xml"/><Relationship Id="rId137" Type="http://schemas.openxmlformats.org/officeDocument/2006/relationships/slide" Target="slides/slide127.xml"/><Relationship Id="rId158" Type="http://schemas.openxmlformats.org/officeDocument/2006/relationships/slide" Target="slides/slide148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62" Type="http://schemas.openxmlformats.org/officeDocument/2006/relationships/slide" Target="slides/slide52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111" Type="http://schemas.openxmlformats.org/officeDocument/2006/relationships/slide" Target="slides/slide101.xml"/><Relationship Id="rId132" Type="http://schemas.openxmlformats.org/officeDocument/2006/relationships/slide" Target="slides/slide122.xml"/><Relationship Id="rId153" Type="http://schemas.openxmlformats.org/officeDocument/2006/relationships/slide" Target="slides/slide14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Sheet1!$A$4</c:f>
              <c:strCache>
                <c:ptCount val="1"/>
                <c:pt idx="0">
                  <c:v>CaP Incid 2010-2014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Sheet1!$B$3:$G$3</c:f>
              <c:strCache>
                <c:ptCount val="6"/>
                <c:pt idx="0">
                  <c:v>Non-Hispanic White</c:v>
                </c:pt>
                <c:pt idx="1">
                  <c:v>Non-Hispanic Black</c:v>
                </c:pt>
                <c:pt idx="2">
                  <c:v>Asian/Pacific Islander</c:v>
                </c:pt>
                <c:pt idx="3">
                  <c:v>American Indian/Alaska Native</c:v>
                </c:pt>
                <c:pt idx="4">
                  <c:v>Hispanic/Latino</c:v>
                </c:pt>
                <c:pt idx="5">
                  <c:v>HP 2020 Goal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6"/>
                <c:pt idx="0">
                  <c:v>107</c:v>
                </c:pt>
                <c:pt idx="1">
                  <c:v>186.8</c:v>
                </c:pt>
                <c:pt idx="2">
                  <c:v>58.4</c:v>
                </c:pt>
                <c:pt idx="3">
                  <c:v>78.3</c:v>
                </c:pt>
                <c:pt idx="4">
                  <c:v>97</c:v>
                </c:pt>
              </c:numCache>
            </c:numRef>
          </c:val>
        </c:ser>
        <c:ser>
          <c:idx val="1"/>
          <c:order val="1"/>
          <c:tx>
            <c:strRef>
              <c:f>Sheet1!$A$5</c:f>
              <c:strCache>
                <c:ptCount val="1"/>
                <c:pt idx="0">
                  <c:v>CaP Mort 2011-2015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Sheet1!$B$3:$G$3</c:f>
              <c:strCache>
                <c:ptCount val="6"/>
                <c:pt idx="0">
                  <c:v>Non-Hispanic White</c:v>
                </c:pt>
                <c:pt idx="1">
                  <c:v>Non-Hispanic Black</c:v>
                </c:pt>
                <c:pt idx="2">
                  <c:v>Asian/Pacific Islander</c:v>
                </c:pt>
                <c:pt idx="3">
                  <c:v>American Indian/Alaska Native</c:v>
                </c:pt>
                <c:pt idx="4">
                  <c:v>Hispanic/Latino</c:v>
                </c:pt>
                <c:pt idx="5">
                  <c:v>HP 2020 Goal</c:v>
                </c:pt>
              </c:strCache>
            </c:strRef>
          </c:cat>
          <c:val>
            <c:numRef>
              <c:f>Sheet1!$B$5:$G$5</c:f>
              <c:numCache>
                <c:formatCode>General</c:formatCode>
                <c:ptCount val="6"/>
                <c:pt idx="0">
                  <c:v>18.2</c:v>
                </c:pt>
                <c:pt idx="1">
                  <c:v>40.799999999999997</c:v>
                </c:pt>
                <c:pt idx="2">
                  <c:v>8.6999999999999993</c:v>
                </c:pt>
                <c:pt idx="3">
                  <c:v>19.7</c:v>
                </c:pt>
                <c:pt idx="4">
                  <c:v>16.100000000000001</c:v>
                </c:pt>
                <c:pt idx="5">
                  <c:v>21.2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71662112"/>
        <c:axId val="371659760"/>
      </c:barChart>
      <c:catAx>
        <c:axId val="371662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659760"/>
        <c:crosses val="autoZero"/>
        <c:auto val="1"/>
        <c:lblAlgn val="ctr"/>
        <c:lblOffset val="100"/>
        <c:noMultiLvlLbl val="0"/>
      </c:catAx>
      <c:valAx>
        <c:axId val="371659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662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824759405074368"/>
          <c:y val="0.21379629629629629"/>
          <c:w val="0.86397462817147852"/>
          <c:h val="0.6417672790901137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Sheet1!$B$3:$P$3</c:f>
              <c:strCache>
                <c:ptCount val="15"/>
                <c:pt idx="0">
                  <c:v>02</c:v>
                </c:pt>
                <c:pt idx="1">
                  <c:v>04</c:v>
                </c:pt>
                <c:pt idx="2">
                  <c:v>05</c:v>
                </c:pt>
                <c:pt idx="3">
                  <c:v>06</c:v>
                </c:pt>
                <c:pt idx="4">
                  <c:v>07</c:v>
                </c:pt>
                <c:pt idx="5">
                  <c:v>08</c:v>
                </c:pt>
                <c:pt idx="6">
                  <c:v>09</c:v>
                </c:pt>
                <c:pt idx="7">
                  <c:v>10</c:v>
                </c:pt>
                <c:pt idx="8">
                  <c:v>11</c:v>
                </c:pt>
                <c:pt idx="9">
                  <c:v>12</c:v>
                </c:pt>
                <c:pt idx="10">
                  <c:v>13</c:v>
                </c:pt>
                <c:pt idx="11">
                  <c:v>14</c:v>
                </c:pt>
                <c:pt idx="12">
                  <c:v>15</c:v>
                </c:pt>
                <c:pt idx="13">
                  <c:v>16</c:v>
                </c:pt>
                <c:pt idx="14">
                  <c:v>17</c:v>
                </c:pt>
              </c:strCache>
            </c:strRef>
          </c:cat>
          <c:val>
            <c:numRef>
              <c:f>Sheet1!$B$4:$P$4</c:f>
              <c:numCache>
                <c:formatCode>General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7</c:v>
                </c:pt>
                <c:pt idx="6">
                  <c:v>0</c:v>
                </c:pt>
                <c:pt idx="7">
                  <c:v>4</c:v>
                </c:pt>
                <c:pt idx="8">
                  <c:v>14</c:v>
                </c:pt>
                <c:pt idx="9">
                  <c:v>5</c:v>
                </c:pt>
                <c:pt idx="10">
                  <c:v>6</c:v>
                </c:pt>
                <c:pt idx="11">
                  <c:v>17</c:v>
                </c:pt>
                <c:pt idx="12">
                  <c:v>71</c:v>
                </c:pt>
                <c:pt idx="13">
                  <c:v>70</c:v>
                </c:pt>
                <c:pt idx="14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BE2-4904-B2E0-9E0FB99A0A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0575488"/>
        <c:axId val="368777080"/>
      </c:barChart>
      <c:catAx>
        <c:axId val="520575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8777080"/>
        <c:crosses val="autoZero"/>
        <c:auto val="1"/>
        <c:lblAlgn val="ctr"/>
        <c:lblOffset val="100"/>
        <c:noMultiLvlLbl val="0"/>
      </c:catAx>
      <c:valAx>
        <c:axId val="368777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0575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png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0.3669</cdr:y>
    </cdr:from>
    <cdr:to>
      <cdr:x>0.2</cdr:x>
      <cdr:y>0.70023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BE08603D-AE45-4F45-AF4B-71792B89BD89}"/>
            </a:ext>
          </a:extLst>
        </cdr:cNvPr>
        <cdr:cNvSpPr txBox="1"/>
      </cdr:nvSpPr>
      <cdr:spPr>
        <a:xfrm xmlns:a="http://schemas.openxmlformats.org/drawingml/2006/main" rot="16200000">
          <a:off x="0" y="100647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dirty="0"/>
            <a:t>Number</a:t>
          </a:r>
          <a:r>
            <a:rPr lang="en-US" sz="2400" baseline="0" dirty="0"/>
            <a:t> of Samples </a:t>
          </a:r>
          <a:endParaRPr lang="en-US" sz="2400" dirty="0"/>
        </a:p>
      </cdr:txBody>
    </cdr:sp>
  </cdr:relSizeAnchor>
  <cdr:relSizeAnchor xmlns:cdr="http://schemas.openxmlformats.org/drawingml/2006/chartDrawing">
    <cdr:from>
      <cdr:x>0.51736</cdr:x>
      <cdr:y>0.50579</cdr:y>
    </cdr:from>
    <cdr:to>
      <cdr:x>0.55625</cdr:x>
      <cdr:y>0.68403</cdr:y>
    </cdr:to>
    <cdr:sp macro="" textlink="">
      <cdr:nvSpPr>
        <cdr:cNvPr id="3" name="Arrow: Down 2">
          <a:extLst xmlns:a="http://schemas.openxmlformats.org/drawingml/2006/main">
            <a:ext uri="{FF2B5EF4-FFF2-40B4-BE49-F238E27FC236}">
              <a16:creationId xmlns="" xmlns:a16="http://schemas.microsoft.com/office/drawing/2014/main" id="{50003331-8655-436F-A901-4AE5096632B0}"/>
            </a:ext>
          </a:extLst>
        </cdr:cNvPr>
        <cdr:cNvSpPr/>
      </cdr:nvSpPr>
      <cdr:spPr>
        <a:xfrm xmlns:a="http://schemas.openxmlformats.org/drawingml/2006/main">
          <a:off x="2365375" y="1387475"/>
          <a:ext cx="177800" cy="488950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0.09731</cdr:x>
      <cdr:y>0.03183</cdr:y>
    </cdr:from>
    <cdr:to>
      <cdr:x>0.92939</cdr:x>
      <cdr:y>0.17552</cdr:y>
    </cdr:to>
    <cdr:pic>
      <cdr:nvPicPr>
        <cdr:cNvPr id="4" name="chart">
          <a:extLst xmlns:a="http://schemas.openxmlformats.org/drawingml/2006/main">
            <a:ext uri="{FF2B5EF4-FFF2-40B4-BE49-F238E27FC236}">
              <a16:creationId xmlns="" xmlns:a16="http://schemas.microsoft.com/office/drawing/2014/main" id="{0EAF50F9-C15C-46B1-AE2C-2AD950BCF42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72160" y="141830"/>
          <a:ext cx="6602540" cy="64013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0.40399</cdr:x>
      <cdr:y>0.99148</cdr:y>
    </cdr:from>
    <cdr:to>
      <cdr:x>0.40871</cdr:x>
      <cdr:y>1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="" xmlns:a16="http://schemas.microsoft.com/office/drawing/2014/main" id="{B0B35E3D-891C-480A-BC2F-0AFC762B9540}"/>
            </a:ext>
          </a:extLst>
        </cdr:cNvPr>
        <cdr:cNvSpPr txBox="1"/>
      </cdr:nvSpPr>
      <cdr:spPr>
        <a:xfrm xmlns:a="http://schemas.openxmlformats.org/drawingml/2006/main">
          <a:off x="3911600" y="5374640"/>
          <a:ext cx="45719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/>
            <a:t>Yea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A3C61-1A8E-411A-AE52-7E933FF36DC2}" type="datetimeFigureOut">
              <a:rPr lang="en-US" smtClean="0"/>
              <a:t>4/10/2019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931AE-9206-417A-BD77-F274381AF3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912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2931AE-9206-417A-BD77-F274381AF3A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216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EAE9CC-F109-4867-B65E-1AE92CF37E5D}" type="slidenum">
              <a:rPr lang="en-US" smtClean="0"/>
              <a:pPr/>
              <a:t>19</a:t>
            </a:fld>
            <a:endParaRPr lang="en-US" dirty="0" smtClean="0"/>
          </a:p>
        </p:txBody>
      </p:sp>
      <p:sp>
        <p:nvSpPr>
          <p:cNvPr id="77827" name="Rectangle 7"/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4" rIns="91426" bIns="45714" anchor="b"/>
          <a:lstStyle/>
          <a:p>
            <a:pPr algn="r" defTabSz="885825" eaLnBrk="1" hangingPunct="1"/>
            <a:fld id="{689635B7-DB7D-42D4-8784-679AC88E702C}" type="slidenum">
              <a:rPr lang="en-US" sz="1300"/>
              <a:pPr algn="r" defTabSz="885825" eaLnBrk="1" hangingPunct="1"/>
              <a:t>19</a:t>
            </a:fld>
            <a:endParaRPr lang="en-US" sz="1300" dirty="0"/>
          </a:p>
        </p:txBody>
      </p:sp>
      <p:sp>
        <p:nvSpPr>
          <p:cNvPr id="778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3225" cy="4114800"/>
          </a:xfrm>
          <a:noFill/>
          <a:ln/>
        </p:spPr>
        <p:txBody>
          <a:bodyPr lIns="91426" tIns="45714" rIns="91426" bIns="45714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01168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92D78A-0864-4D04-9EB6-8C17447E11B4}" type="slidenum">
              <a:rPr lang="en-US" smtClean="0"/>
              <a:pPr/>
              <a:t>21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61629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3BAF1C0-C932-4D4D-B0B8-0437A4A0D975}" type="slidenum">
              <a:rPr lang="en-US" altLang="en-US" smtClean="0">
                <a:solidFill>
                  <a:srgbClr val="000000"/>
                </a:solidFill>
              </a:rPr>
              <a:pPr/>
              <a:t>22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547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3235755F-B277-48E3-A3B2-4A955AF16C46}" type="slidenum">
              <a:rPr lang="en-US" altLang="en-US" smtClean="0">
                <a:solidFill>
                  <a:srgbClr val="000000"/>
                </a:solidFill>
              </a:rPr>
              <a:pPr/>
              <a:t>35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79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86823A2-41F7-4CAE-873C-9037DE7B4686}" type="slidenum">
              <a:rPr lang="en-US" altLang="en-US" smtClean="0">
                <a:solidFill>
                  <a:srgbClr val="000000"/>
                </a:solidFill>
              </a:rPr>
              <a:pPr/>
              <a:t>38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704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D4F8B33-7E9E-499F-9CED-CF38DBDFCDCB}" type="slidenum">
              <a:rPr lang="en-US" altLang="en-US" smtClean="0">
                <a:solidFill>
                  <a:srgbClr val="000000"/>
                </a:solidFill>
              </a:rPr>
              <a:pPr/>
              <a:t>47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009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Notes Placeholder 2"/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lIns="91435" tIns="45717" rIns="91435" bIns="45717" anchor="b"/>
          <a:lstStyle/>
          <a:p>
            <a:pPr algn="r" defTabSz="91443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2E28DA5-7EAC-4229-96C3-3779937BA02D}" type="slidenum">
              <a:rPr lang="en-US" sz="1200" kern="0">
                <a:solidFill>
                  <a:srgbClr val="000000"/>
                </a:solidFill>
                <a:latin typeface="Arial"/>
                <a:ea typeface="ＭＳ Ｐゴシック" pitchFamily="17"/>
              </a:rPr>
              <a:pPr algn="r" defTabSz="914439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49</a:t>
            </a:fld>
            <a:endParaRPr lang="en-US" sz="1200" kern="0" dirty="0">
              <a:solidFill>
                <a:srgbClr val="000000"/>
              </a:solidFill>
              <a:latin typeface="Arial"/>
              <a:ea typeface="ＭＳ Ｐゴシック" pitchFamily="17"/>
            </a:endParaRPr>
          </a:p>
        </p:txBody>
      </p:sp>
    </p:spTree>
    <p:extLst>
      <p:ext uri="{BB962C8B-B14F-4D97-AF65-F5344CB8AC3E}">
        <p14:creationId xmlns:p14="http://schemas.microsoft.com/office/powerpoint/2010/main" val="13150656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2931AE-9206-417A-BD77-F274381AF3AB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841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021" y="8684926"/>
            <a:ext cx="2972424" cy="457511"/>
          </a:xfrm>
          <a:prstGeom prst="rect">
            <a:avLst/>
          </a:prstGeom>
          <a:noFill/>
          <a:ln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35" tIns="45717" rIns="91435" bIns="45717" anchor="b" anchorCtr="0" compatLnSpc="1"/>
          <a:lstStyle/>
          <a:p>
            <a:pPr algn="r" defTabSz="91443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5D0E6F8-7AB3-44B2-809F-31AD172E3F9A}" type="slidenum">
              <a:rPr lang="en-US" sz="1200">
                <a:solidFill>
                  <a:srgbClr val="000000"/>
                </a:solidFill>
                <a:latin typeface="Arial"/>
                <a:ea typeface="ＭＳ Ｐゴシック" pitchFamily="17"/>
              </a:rPr>
              <a:pPr algn="r" defTabSz="914439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75</a:t>
            </a:fld>
            <a:endParaRPr lang="en-US" sz="1200" dirty="0">
              <a:solidFill>
                <a:srgbClr val="000000"/>
              </a:solidFill>
              <a:latin typeface="Arial"/>
              <a:ea typeface="ＭＳ Ｐゴシック" pitchFamily="17"/>
            </a:endParaRPr>
          </a:p>
        </p:txBody>
      </p:sp>
    </p:spTree>
    <p:extLst>
      <p:ext uri="{BB962C8B-B14F-4D97-AF65-F5344CB8AC3E}">
        <p14:creationId xmlns:p14="http://schemas.microsoft.com/office/powerpoint/2010/main" val="21165636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2931AE-9206-417A-BD77-F274381AF3AB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541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687E44-F1D5-4A71-843D-8C384416DE87}" type="slidenum">
              <a:rPr lang="en-US" smtClean="0"/>
              <a:pPr/>
              <a:t>3</a:t>
            </a:fld>
            <a:endParaRPr lang="en-US" dirty="0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33104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It is estimated that about </a:t>
            </a:r>
            <a:r>
              <a:rPr lang="en-US" baseline="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1.7</a:t>
            </a:r>
            <a:r>
              <a:rPr lang="en-US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million new cases of cancer will be diagnosed in 2018. Prostate cancer is the</a:t>
            </a:r>
            <a:r>
              <a:rPr lang="en-US" baseline="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most common cancer among males </a:t>
            </a:r>
            <a:r>
              <a:rPr lang="en-US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(19%), followed by lung (14%) and colorectal (9%) cancers. Among</a:t>
            </a:r>
            <a:r>
              <a:rPr lang="en-US" baseline="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females, breast (30%), lung (13%), and colorectal (7%) cancers are the most common. </a:t>
            </a:r>
          </a:p>
          <a:p>
            <a:pPr eaLnBrk="1" hangingPunct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Rankings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based on estimates should be interpreted with caution because they are model-based projections.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8FBC8-68AC-4537-9557-BDADA77036B2}" type="slidenum">
              <a:rPr lang="en-US" smtClean="0">
                <a:solidFill>
                  <a:prstClr val="black"/>
                </a:solidFill>
              </a:rPr>
              <a:pPr/>
              <a:t>77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970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itchFamily="34" charset="0"/>
                <a:ea typeface="ＭＳ Ｐゴシック" pitchFamily="34" charset="-128"/>
                <a:cs typeface="Times New Roman" pitchFamily="18" charset="0"/>
              </a:rPr>
              <a:t>Now we will turn our attention to cancer mortality. </a:t>
            </a:r>
            <a:r>
              <a:rPr lang="en-US" dirty="0">
                <a:latin typeface="Arial" pitchFamily="34" charset="0"/>
                <a:ea typeface="ＭＳ Ｐゴシック" pitchFamily="34" charset="-128"/>
              </a:rPr>
              <a:t>Lung cancer is by far the</a:t>
            </a:r>
            <a:r>
              <a:rPr lang="en-US" baseline="0" dirty="0">
                <a:latin typeface="Arial" pitchFamily="34" charset="0"/>
                <a:ea typeface="ＭＳ Ｐゴシック" pitchFamily="34" charset="-128"/>
              </a:rPr>
              <a:t> leading cause of cancer death</a:t>
            </a:r>
            <a:r>
              <a:rPr lang="en-US" dirty="0">
                <a:latin typeface="Arial" pitchFamily="34" charset="0"/>
                <a:ea typeface="ＭＳ Ｐゴシック" pitchFamily="34" charset="-128"/>
              </a:rPr>
              <a:t> among males (26%), followed by prostate and colorectal</a:t>
            </a:r>
            <a:r>
              <a:rPr lang="en-US" baseline="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dirty="0">
                <a:latin typeface="Arial" pitchFamily="34" charset="0"/>
                <a:ea typeface="ＭＳ Ｐゴシック" pitchFamily="34" charset="-128"/>
              </a:rPr>
              <a:t>cancers. Among</a:t>
            </a:r>
            <a:r>
              <a:rPr lang="en-US" baseline="0" dirty="0">
                <a:latin typeface="Arial" pitchFamily="34" charset="0"/>
                <a:ea typeface="ＭＳ Ｐゴシック" pitchFamily="34" charset="-128"/>
              </a:rPr>
              <a:t> females</a:t>
            </a:r>
            <a:r>
              <a:rPr lang="en-US" dirty="0">
                <a:latin typeface="Arial" pitchFamily="34" charset="0"/>
                <a:ea typeface="ＭＳ Ｐゴシック" pitchFamily="34" charset="-128"/>
              </a:rPr>
              <a:t>, lung, breast, and colorectal cancers are the leading causes of cancer death.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8FBC8-68AC-4537-9557-BDADA77036B2}" type="slidenum">
              <a:rPr lang="en-US" smtClean="0">
                <a:solidFill>
                  <a:prstClr val="black"/>
                </a:solidFill>
              </a:rPr>
              <a:pPr/>
              <a:t>78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083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2931AE-9206-417A-BD77-F274381AF3AB}" type="slidenum">
              <a:rPr lang="en-US" smtClean="0">
                <a:solidFill>
                  <a:prstClr val="black"/>
                </a:solidFill>
              </a:rPr>
              <a:pPr/>
              <a:t>84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8762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0F62B5-AA1A-4F3A-820D-EB9ABDE84A8E}" type="slidenum">
              <a:rPr lang="en-US" smtClean="0"/>
              <a:pPr/>
              <a:t>87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084653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2931AE-9206-417A-BD77-F274381AF3AB}" type="slidenum">
              <a:rPr lang="en-US" smtClean="0">
                <a:solidFill>
                  <a:prstClr val="black"/>
                </a:solidFill>
              </a:rPr>
              <a:pPr/>
              <a:t>101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8141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021" y="8684926"/>
            <a:ext cx="2972424" cy="457511"/>
          </a:xfrm>
          <a:prstGeom prst="rect">
            <a:avLst/>
          </a:prstGeom>
          <a:noFill/>
          <a:ln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35" tIns="45717" rIns="91435" bIns="45717" anchor="b" anchorCtr="0" compatLnSpc="1"/>
          <a:lstStyle/>
          <a:p>
            <a:pPr algn="r" defTabSz="91443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5D0E6F8-7AB3-44B2-809F-31AD172E3F9A}" type="slidenum">
              <a:rPr lang="en-US" sz="1200">
                <a:solidFill>
                  <a:srgbClr val="000000"/>
                </a:solidFill>
                <a:latin typeface="Arial"/>
                <a:ea typeface="ＭＳ Ｐゴシック" pitchFamily="17"/>
              </a:rPr>
              <a:pPr algn="r" defTabSz="914439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103</a:t>
            </a:fld>
            <a:endParaRPr lang="en-US" sz="1200" dirty="0">
              <a:solidFill>
                <a:srgbClr val="000000"/>
              </a:solidFill>
              <a:latin typeface="Arial"/>
              <a:ea typeface="ＭＳ Ｐゴシック" pitchFamily="17"/>
            </a:endParaRPr>
          </a:p>
        </p:txBody>
      </p:sp>
    </p:spTree>
    <p:extLst>
      <p:ext uri="{BB962C8B-B14F-4D97-AF65-F5344CB8AC3E}">
        <p14:creationId xmlns:p14="http://schemas.microsoft.com/office/powerpoint/2010/main" val="35372112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2931AE-9206-417A-BD77-F274381AF3AB}" type="slidenum">
              <a:rPr lang="en-US" smtClean="0">
                <a:solidFill>
                  <a:prstClr val="black"/>
                </a:solidFill>
              </a:rPr>
              <a:pPr/>
              <a:t>130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5787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2931AE-9206-417A-BD77-F274381AF3AB}" type="slidenum">
              <a:rPr lang="en-US" smtClean="0">
                <a:solidFill>
                  <a:prstClr val="black"/>
                </a:solidFill>
              </a:rPr>
              <a:pPr/>
              <a:t>138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959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B0B0D5-6D17-4C0B-B097-22AFA6D4B680}" type="slidenum">
              <a:rPr lang="en-US" smtClean="0"/>
              <a:pPr/>
              <a:t>8</a:t>
            </a:fld>
            <a:endParaRPr lang="en-US" dirty="0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30206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275240-A45A-48A6-82D0-D40FE73E3B33}" type="slidenum">
              <a:rPr lang="en-US" smtClean="0"/>
              <a:pPr/>
              <a:t>12</a:t>
            </a:fld>
            <a:endParaRPr lang="en-US" dirty="0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42312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91A33B-6475-4930-9506-A2D496BFD14A}" type="slidenum">
              <a:rPr lang="en-US" smtClean="0"/>
              <a:pPr/>
              <a:t>13</a:t>
            </a:fld>
            <a:endParaRPr lang="en-US" dirty="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13607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4E5E41-11B7-4FF9-B727-CA9E3EEDCE9A}" type="slidenum">
              <a:rPr lang="en-US" smtClean="0"/>
              <a:pPr/>
              <a:t>14</a:t>
            </a:fld>
            <a:endParaRPr lang="en-US" dirty="0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30342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76F4EC-C4FB-45F4-A433-C8891B540FBE}" type="slidenum">
              <a:rPr lang="en-US" smtClean="0"/>
              <a:pPr/>
              <a:t>16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14914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34CAEC-AF89-47EB-BB6D-D6437D6CE34C}" type="slidenum">
              <a:rPr lang="en-US" smtClean="0"/>
              <a:pPr/>
              <a:t>17</a:t>
            </a:fld>
            <a:endParaRPr lang="en-US" dirty="0" smtClean="0"/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4" rIns="91426" bIns="45714" anchor="b"/>
          <a:lstStyle/>
          <a:p>
            <a:pPr algn="r" defTabSz="885825"/>
            <a:fld id="{4E0C8E07-2F99-45AD-A2C0-378B71B3E54F}" type="slidenum">
              <a:rPr lang="en-US" sz="1300"/>
              <a:pPr algn="r" defTabSz="885825"/>
              <a:t>17</a:t>
            </a:fld>
            <a:endParaRPr lang="en-US" sz="1300" dirty="0"/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3225" cy="4114800"/>
          </a:xfrm>
          <a:noFill/>
          <a:ln/>
        </p:spPr>
        <p:txBody>
          <a:bodyPr lIns="91426" tIns="45714" rIns="91426" bIns="45714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77678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92B10-FC66-4CF0-91B0-6C51087CDFF2}" type="slidenum">
              <a:rPr lang="en-US" smtClean="0"/>
              <a:pPr/>
              <a:t>18</a:t>
            </a:fld>
            <a:endParaRPr lang="en-US" dirty="0" smtClean="0"/>
          </a:p>
        </p:txBody>
      </p:sp>
      <p:sp>
        <p:nvSpPr>
          <p:cNvPr id="76803" name="Rectangle 7"/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4" rIns="91426" bIns="45714" anchor="b"/>
          <a:lstStyle/>
          <a:p>
            <a:pPr algn="r" defTabSz="885825" eaLnBrk="1" hangingPunct="1"/>
            <a:fld id="{03C34442-2BDC-4B88-AD98-733C96FB7E91}" type="slidenum">
              <a:rPr lang="en-US" sz="1300"/>
              <a:pPr algn="r" defTabSz="885825" eaLnBrk="1" hangingPunct="1"/>
              <a:t>18</a:t>
            </a:fld>
            <a:endParaRPr lang="en-US" sz="1300" dirty="0"/>
          </a:p>
        </p:txBody>
      </p:sp>
      <p:sp>
        <p:nvSpPr>
          <p:cNvPr id="768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3225" cy="4114800"/>
          </a:xfrm>
          <a:noFill/>
          <a:ln/>
        </p:spPr>
        <p:txBody>
          <a:bodyPr lIns="91426" tIns="45714" rIns="91426" bIns="45714"/>
          <a:lstStyle/>
          <a:p>
            <a:pPr eaLnBrk="1" hangingPunct="1"/>
            <a:r>
              <a:rPr lang="en-US" dirty="0" smtClean="0"/>
              <a:t>Kevin Shulman New England Journal of Medicine</a:t>
            </a:r>
          </a:p>
        </p:txBody>
      </p:sp>
    </p:spTree>
    <p:extLst>
      <p:ext uri="{BB962C8B-B14F-4D97-AF65-F5344CB8AC3E}">
        <p14:creationId xmlns:p14="http://schemas.microsoft.com/office/powerpoint/2010/main" val="3634883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348" y="-41443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7E727E2A-E8A2-4E54-A5DC-0D5FA9F4C1F3}" type="datetime1">
              <a:rPr lang="en-US" smtClean="0"/>
              <a:t>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r>
              <a:rPr lang="en-US" dirty="0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589BB79-15C7-46FA-8B74-721F5CDB7AF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73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AB48-2FC5-4689-982C-35F50E23D751}" type="datetime1">
              <a:rPr lang="en-US" smtClean="0"/>
              <a:t>4/10/2019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8750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7000" y="2420938"/>
            <a:ext cx="94064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4"/>
            <a:ext cx="4718304" cy="263260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4"/>
            <a:ext cx="4718304" cy="263260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076C6489-E307-42C6-8C03-9B21070C3F5F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8C1AE67-3FFB-4D65-8BC6-04C65D8443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1177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397000" y="2420938"/>
            <a:ext cx="94064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4D7528E-C2C8-44C5-80C1-D1DC1121DD13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7A39EE2-0C4B-4B3F-A8C8-049C05EACE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6972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3817DA8-9B2C-4A64-A196-B546C9E4D591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A03A212-33BE-46D6-BFDE-6247BA8DBD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96248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397000" y="2913063"/>
            <a:ext cx="35136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3"/>
            <a:ext cx="5469467" cy="489373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3" y="3031065"/>
            <a:ext cx="3718455" cy="243840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066D7E4-A893-4EF7-950C-4F4C21208B35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99072CB0-07BA-4EEC-95F9-EE9EF2B86D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4539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2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/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DC3C252-B80D-4D6D-B0E6-987DFD816C9C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6917A0A-8CB0-4AA4-8719-2FB7463A59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1174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7" cy="56673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401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7" cy="493712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DB83D64A-FFD9-43B9-BF47-9790C497BA50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17C1830E-8CB7-4397-90F6-3272ECC805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8570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397000" y="4140200"/>
            <a:ext cx="94064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9" y="982132"/>
            <a:ext cx="9592732" cy="2954868"/>
          </a:xfrm>
        </p:spPr>
        <p:txBody>
          <a:bodyPr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9" y="4343401"/>
            <a:ext cx="9592732" cy="1532467"/>
          </a:xfrm>
        </p:spPr>
        <p:txBody>
          <a:bodyPr anchor="ctr"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4F087C5-8D45-4B0E-9BAE-35E4B03D7C3C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4EB98309-39B6-43C8-A553-BBAECA3775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6943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861484" y="8794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smtClean="0">
                <a:solidFill>
                  <a:srgbClr val="000000"/>
                </a:solidFill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10600267" y="2827339"/>
            <a:ext cx="609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smtClean="0">
                <a:solidFill>
                  <a:srgbClr val="000000"/>
                </a:solidFill>
                <a:latin typeface="Garamond" panose="02020404030301010803" pitchFamily="18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397000" y="4140200"/>
            <a:ext cx="94064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4" y="982132"/>
            <a:ext cx="9296399" cy="2370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3" cy="584200"/>
          </a:xfrm>
        </p:spPr>
        <p:txBody>
          <a:bodyPr anchor="ctr"/>
          <a:lstStyle>
            <a:lvl1pPr marL="0" indent="0" algn="r">
              <a:buFontTx/>
              <a:buNone/>
              <a:defRPr sz="15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401"/>
            <a:ext cx="9609667" cy="1532467"/>
          </a:xfrm>
        </p:spPr>
        <p:txBody>
          <a:bodyPr anchor="ctr"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0998A0C3-4BEC-47DB-AE70-31B6014A8B3F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33784044-FB78-4B09-B3CD-CEE36B7C27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96429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3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4777381"/>
            <a:ext cx="9609668" cy="860400"/>
          </a:xfrm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E6272693-B1DE-4F63-9D94-DDC775A47940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34F169F-C3B4-4736-B605-D850030D96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77708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861484" y="8794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smtClean="0">
                <a:solidFill>
                  <a:srgbClr val="000000"/>
                </a:solidFill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10600267" y="2598739"/>
            <a:ext cx="609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smtClean="0">
                <a:solidFill>
                  <a:srgbClr val="000000"/>
                </a:solidFill>
                <a:latin typeface="Garamond" panose="02020404030301010803" pitchFamily="18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397000" y="3429000"/>
            <a:ext cx="94064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4" y="982132"/>
            <a:ext cx="9296399" cy="2243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2" y="3639312"/>
            <a:ext cx="9609668" cy="886968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4529667"/>
            <a:ext cx="9609668" cy="1346200"/>
          </a:xfrm>
        </p:spPr>
        <p:txBody>
          <a:bodyPr/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9BB70F7B-5E7A-4AD6-9850-D4DB78BB9BD9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5524D7CA-B817-49F8-A4D9-53DA07DE56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488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609E8-73C4-4D0E-9D20-917379A2EA4A}" type="datetime1">
              <a:rPr lang="en-US" smtClean="0"/>
              <a:t>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00180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397000" y="3429000"/>
            <a:ext cx="94064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7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2" y="3630168"/>
            <a:ext cx="9609668" cy="841248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470401"/>
            <a:ext cx="9609671" cy="1405467"/>
          </a:xfrm>
        </p:spPr>
        <p:txBody>
          <a:bodyPr/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732555E9-A92D-4840-A741-2E2B5735DDA5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7917CC7-90B5-4A63-822D-7861E08C30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6191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397000" y="2420938"/>
            <a:ext cx="94064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19469BD-0198-476D-9480-53B4D772BD82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35093140-9DF6-4C2C-91A0-7E4C8E3767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27410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8" y="982133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982132"/>
            <a:ext cx="7433025" cy="48937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5C0551E-DE48-45FC-A3A7-5D0DAC97EAF0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E7B62D03-760F-4855-91E4-41CEC4558B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84300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-14817" y="-41275"/>
            <a:ext cx="12230101" cy="6856413"/>
            <a:chOff x="-16934" y="0"/>
            <a:chExt cx="12231160" cy="6856214"/>
          </a:xfrm>
        </p:grpSpPr>
        <p:pic>
          <p:nvPicPr>
            <p:cNvPr id="5" name="Picture 12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4" descr="HDRibbonTitle-UniformTri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34" y="3147609"/>
              <a:ext cx="2478024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5" descr="HDRibbonTitle-UniformTri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6202" y="3147609"/>
              <a:ext cx="2478024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" name="Straight Connector 8"/>
          <p:cNvCxnSpPr/>
          <p:nvPr/>
        </p:nvCxnSpPr>
        <p:spPr>
          <a:xfrm>
            <a:off x="2692400" y="3522663"/>
            <a:ext cx="681566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9" y="1871133"/>
            <a:ext cx="6815669" cy="1515533"/>
          </a:xfrm>
        </p:spPr>
        <p:txBody>
          <a:bodyPr anchor="b">
            <a:noAutofit/>
          </a:bodyPr>
          <a:lstStyle>
            <a:lvl1pPr algn="ctr">
              <a:defRPr sz="405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9" y="3657597"/>
            <a:ext cx="6815669" cy="1320802"/>
          </a:xfrm>
        </p:spPr>
        <p:txBody>
          <a:bodyPr/>
          <a:lstStyle>
            <a:lvl1pPr marL="0" indent="0" algn="ct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984067" y="5037138"/>
            <a:ext cx="897467" cy="279400"/>
          </a:xfrm>
        </p:spPr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3C90B28-6D97-4A6E-840B-20A8B2767732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5467" cy="279400"/>
          </a:xfrm>
        </p:spPr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7734" y="5037138"/>
            <a:ext cx="550333" cy="279400"/>
          </a:xfrm>
        </p:spPr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62E57FE-28D0-47FB-9823-A85FA2BF5F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76489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397000" y="2420938"/>
            <a:ext cx="94064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6F07616-2A78-46B6-A961-C6538F9629CE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8B10431-1BD2-457E-8DD7-6F4759D7C6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7699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012951" y="3709988"/>
            <a:ext cx="81639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3"/>
            <a:ext cx="8158691" cy="954547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49FB9130-7833-4DF0-894F-895CADD979A0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5F50983E-2534-4803-870B-C833E530B0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362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397000" y="2420938"/>
            <a:ext cx="94064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7C535FB-FCCC-498D-9A70-F176C8764C98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4AE5554-19E5-442B-A68E-5A2A6FD226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89498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7000" y="2420938"/>
            <a:ext cx="94064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4"/>
            <a:ext cx="4718304" cy="263260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4"/>
            <a:ext cx="4718304" cy="263260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C9AF250-F420-477C-83B2-A396FC689384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44211AD-ED82-488D-8136-AB55770CBE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02442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397000" y="2420938"/>
            <a:ext cx="94064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35ED5A3-7217-406C-820A-96FAB4D5AED2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5C169F5-20F0-43F5-A829-1C1330EE13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4458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36D38E1C-24D8-449D-B2C2-11899CBBCFC1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1486432-B870-4A38-99F9-1C4E13882A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618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2C29-6038-48E5-9DFD-81B862856E92}" type="datetime1">
              <a:rPr lang="en-US" smtClean="0"/>
              <a:t>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9655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397000" y="2913063"/>
            <a:ext cx="35136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3"/>
            <a:ext cx="5469467" cy="489373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3" y="3031065"/>
            <a:ext cx="3718455" cy="243840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EA1C95E6-9B72-467A-99F7-EEE3FFCE16B0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720F43E1-F805-4338-B3FB-D985065E0F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30059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2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/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1025C8F9-7CAF-45C2-A35E-481797EEB3BD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DCA6398E-87DC-45C2-9243-5CB8843FB4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40259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7" cy="56673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401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7" cy="493712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91DC9EE3-2F56-4226-9F98-E3BD14F30FB6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1376C0CF-7B85-4E52-B094-760B8CCF71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04679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397000" y="4140200"/>
            <a:ext cx="94064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9" y="982132"/>
            <a:ext cx="9592732" cy="2954868"/>
          </a:xfrm>
        </p:spPr>
        <p:txBody>
          <a:bodyPr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9" y="4343401"/>
            <a:ext cx="9592732" cy="1532467"/>
          </a:xfrm>
        </p:spPr>
        <p:txBody>
          <a:bodyPr anchor="ctr"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574AA665-2F2D-4938-ABA1-B4FC13E3A7B1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14B69FDF-E956-4B07-B23E-1EBD0907EA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73349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861484" y="8794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smtClean="0">
                <a:solidFill>
                  <a:srgbClr val="000000"/>
                </a:solidFill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10600267" y="2827339"/>
            <a:ext cx="609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smtClean="0">
                <a:solidFill>
                  <a:srgbClr val="000000"/>
                </a:solidFill>
                <a:latin typeface="Garamond" panose="02020404030301010803" pitchFamily="18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397000" y="4140200"/>
            <a:ext cx="94064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4" y="982132"/>
            <a:ext cx="9296399" cy="2370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3" cy="584200"/>
          </a:xfrm>
        </p:spPr>
        <p:txBody>
          <a:bodyPr anchor="ctr"/>
          <a:lstStyle>
            <a:lvl1pPr marL="0" indent="0" algn="r">
              <a:buFontTx/>
              <a:buNone/>
              <a:defRPr sz="15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401"/>
            <a:ext cx="9609667" cy="1532467"/>
          </a:xfrm>
        </p:spPr>
        <p:txBody>
          <a:bodyPr anchor="ctr"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307D3123-0C73-46E3-96F5-53A8AB94E402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05886E0-8F82-4F58-B1A4-3E49944543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1696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3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4777381"/>
            <a:ext cx="9609668" cy="860400"/>
          </a:xfrm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3D15433D-FB94-48D0-813C-064A0837167D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410CDD24-0076-4A01-A6DF-9F3BBF289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24977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861484" y="8794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smtClean="0">
                <a:solidFill>
                  <a:srgbClr val="000000"/>
                </a:solidFill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10600267" y="2598739"/>
            <a:ext cx="609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smtClean="0">
                <a:solidFill>
                  <a:srgbClr val="000000"/>
                </a:solidFill>
                <a:latin typeface="Garamond" panose="02020404030301010803" pitchFamily="18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397000" y="3429000"/>
            <a:ext cx="94064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4" y="982132"/>
            <a:ext cx="9296399" cy="2243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2" y="3639312"/>
            <a:ext cx="9609668" cy="886968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4529667"/>
            <a:ext cx="9609668" cy="1346200"/>
          </a:xfrm>
        </p:spPr>
        <p:txBody>
          <a:bodyPr/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E234794A-72C5-42D1-9DFE-084ADC327D83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E7C732D6-A472-4192-BDDF-98F8019B10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22661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397000" y="3429000"/>
            <a:ext cx="94064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7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2" y="3630168"/>
            <a:ext cx="9609668" cy="841248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470401"/>
            <a:ext cx="9609671" cy="1405467"/>
          </a:xfrm>
        </p:spPr>
        <p:txBody>
          <a:bodyPr/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0763DAD2-3AA4-4079-80D6-665973972A48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D283A8D8-86F5-4B52-B65E-7278F915E5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213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397000" y="2420938"/>
            <a:ext cx="94064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7C7ACD8-57E4-4A96-942A-23F1BCB82511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70A8140-2F2F-4472-8410-802FDDEA53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86689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8" y="982133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982132"/>
            <a:ext cx="7433025" cy="48937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28E6225-3580-4CD7-838F-D544BC49BB25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14FACD7-296F-4E36-8662-6385ACF0C9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467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F1A1C-FDAA-4FC8-8BFA-F9CDA015A9D6}" type="datetime1">
              <a:rPr lang="en-US" smtClean="0"/>
              <a:t>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357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510C5-D081-4943-B93F-187B75D8C176}" type="datetime1">
              <a:rPr lang="en-US" smtClean="0"/>
              <a:t>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216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DB7D9-E512-481E-9107-786D27A4291D}" type="datetime1">
              <a:rPr lang="en-US" smtClean="0"/>
              <a:t>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91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91522-E446-4F19-9976-1CB5E252662D}" type="datetime1">
              <a:rPr lang="en-US" smtClean="0"/>
              <a:t>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320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69042-7EAD-43C1-85F2-D122FE705F62}" type="datetime1">
              <a:rPr lang="en-US" smtClean="0"/>
              <a:t>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24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sz="1800" dirty="0"/>
          </a:p>
        </p:txBody>
      </p:sp>
      <p:sp>
        <p:nvSpPr>
          <p:cNvPr id="5" name="Oval 4"/>
          <p:cNvSpPr/>
          <p:nvPr/>
        </p:nvSpPr>
        <p:spPr>
          <a:xfrm>
            <a:off x="1543051" y="1344614"/>
            <a:ext cx="84667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sz="1800" dirty="0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  <a:extLst/>
          </a:lstStyle>
          <a:p>
            <a:pPr>
              <a:defRPr/>
            </a:pPr>
            <a:fld id="{55735649-4551-40F9-B341-93EDD54726D9}" type="datetime1">
              <a:rPr lang="en-US" smtClean="0"/>
              <a:t>4/10/2019</a:t>
            </a:fld>
            <a:endParaRPr lang="en-US" dirty="0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  <a:extLst/>
          </a:lstStyle>
          <a:p>
            <a:pPr>
              <a:defRPr/>
            </a:pPr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485033" y="6305550"/>
            <a:ext cx="609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9D204E0-FE62-4336-92B4-7E7D32C58E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558998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" y="1588"/>
            <a:ext cx="10411884" cy="50276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KeplerRegular" pitchFamily="2" charset="0"/>
              <a:ea typeface="ＭＳ Ｐゴシック" pitchFamily="34" charset="-128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33" y="5943600"/>
            <a:ext cx="12954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651" name="Rectangle 3"/>
          <p:cNvSpPr>
            <a:spLocks noGrp="1" noChangeArrowheads="1"/>
          </p:cNvSpPr>
          <p:nvPr>
            <p:ph type="ctrTitle"/>
          </p:nvPr>
        </p:nvSpPr>
        <p:spPr bwMode="white">
          <a:xfrm>
            <a:off x="2235200" y="273050"/>
            <a:ext cx="7672917" cy="762000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1652" name="Rectangle 4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2235200" y="1219200"/>
            <a:ext cx="7672917" cy="17526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KeplerRegular" pitchFamily="2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0" y="6400800"/>
            <a:ext cx="38608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CaPTC || https://epi.grants.cancer.gov/captc/ || captc@cop.ufl.edu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386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1FD63-7197-407D-8323-F63C787D11C7}" type="datetime1">
              <a:rPr lang="en-US" smtClean="0"/>
              <a:t>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7682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CaPTC || https://epi.grants.cancer.gov/captc/ || captc@cop.ufl.edu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509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CaPTC || https://epi.grants.cancer.gov/captc/ || captc@cop.ufl.edu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057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35200" y="1219200"/>
            <a:ext cx="4419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0" y="1219200"/>
            <a:ext cx="4419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CaPTC || https://epi.grants.cancer.gov/captc/ || captc@cop.ufl.edu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9197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CaPTC || https://epi.grants.cancer.gov/captc/ || captc@cop.ufl.edu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2251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CaPTC || https://epi.grants.cancer.gov/captc/ || captc@cop.ufl.edu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3881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CaPTC || https://epi.grants.cancer.gov/captc/ || captc@cop.ufl.edu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6850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CaPTC || https://epi.grants.cancer.gov/captc/ || captc@cop.ufl.edu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61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CaPTC || https://epi.grants.cancer.gov/captc/ || captc@cop.ufl.edu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152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CaPTC || https://epi.grants.cancer.gov/captc/ || captc@cop.ufl.edu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1889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17000" y="271464"/>
            <a:ext cx="2260600" cy="5824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5200" y="271464"/>
            <a:ext cx="6578600" cy="5824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CaPTC || https://epi.grants.cancer.gov/captc/ || captc@cop.ufl.edu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795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1D36C-C5F7-4221-BB09-4B860F73EA2A}" type="datetime1">
              <a:rPr lang="en-US" smtClean="0"/>
              <a:t>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15869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5200" y="271463"/>
            <a:ext cx="9042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2235200" y="1219200"/>
            <a:ext cx="90424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CaPTC || https://epi.grants.cancer.gov/captc/ || captc@cop.ufl.edu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2954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235200" y="271463"/>
            <a:ext cx="9042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35200" y="1219200"/>
            <a:ext cx="44196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0" y="1219200"/>
            <a:ext cx="44196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235200" y="3733800"/>
            <a:ext cx="44196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58000" y="3733800"/>
            <a:ext cx="44196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CaPTC || https://epi.grants.cancer.gov/captc/ || captc@cop.ufl.edu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6463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" y="1588"/>
            <a:ext cx="10411884" cy="50276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KeplerRegular" pitchFamily="2" charset="0"/>
              <a:ea typeface="ＭＳ Ｐゴシック" pitchFamily="34" charset="-128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33" y="5943600"/>
            <a:ext cx="12954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651" name="Rectangle 3"/>
          <p:cNvSpPr>
            <a:spLocks noGrp="1" noChangeArrowheads="1"/>
          </p:cNvSpPr>
          <p:nvPr>
            <p:ph type="ctrTitle"/>
          </p:nvPr>
        </p:nvSpPr>
        <p:spPr bwMode="white">
          <a:xfrm>
            <a:off x="2235200" y="273050"/>
            <a:ext cx="7672917" cy="762000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1652" name="Rectangle 4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2235200" y="1219200"/>
            <a:ext cx="7672917" cy="175260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KeplerRegular" pitchFamily="2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096000" y="6400800"/>
            <a:ext cx="38608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CaPTC || https://epi.grants.cancer.gov/captc/ || captc@cop.ufl.edu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120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CaPTC || https://epi.grants.cancer.gov/captc/ || captc@cop.ufl.edu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7506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CaPTC || https://epi.grants.cancer.gov/captc/ || captc@cop.ufl.edu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992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35200" y="1219200"/>
            <a:ext cx="4419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0" y="1219200"/>
            <a:ext cx="4419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CaPTC || https://epi.grants.cancer.gov/captc/ || captc@cop.ufl.edu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7035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CaPTC || https://epi.grants.cancer.gov/captc/ || captc@cop.ufl.edu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7972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CaPTC || https://epi.grants.cancer.gov/captc/ || captc@cop.ufl.edu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1186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CaPTC || https://epi.grants.cancer.gov/captc/ || captc@cop.ufl.edu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1303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CaPTC || https://epi.grants.cancer.gov/captc/ || captc@cop.ufl.edu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65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F279B-F9B4-4ADF-B545-349B40F04ABC}" type="datetime1">
              <a:rPr lang="en-US" smtClean="0"/>
              <a:t>4/10/2019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5857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CaPTC || https://epi.grants.cancer.gov/captc/ || captc@cop.ufl.edu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4768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CaPTC || https://epi.grants.cancer.gov/captc/ || captc@cop.ufl.edu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6160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17000" y="271464"/>
            <a:ext cx="2260600" cy="5824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5200" y="271464"/>
            <a:ext cx="6578600" cy="5824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CaPTC || https://epi.grants.cancer.gov/captc/ || captc@cop.ufl.edu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8479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5200" y="271463"/>
            <a:ext cx="9042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2235200" y="1219200"/>
            <a:ext cx="90424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CaPTC || https://epi.grants.cancer.gov/captc/ || captc@cop.ufl.edu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581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235200" y="271463"/>
            <a:ext cx="9042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35200" y="1219200"/>
            <a:ext cx="44196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0" y="1219200"/>
            <a:ext cx="44196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235200" y="3733800"/>
            <a:ext cx="44196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58000" y="3733800"/>
            <a:ext cx="44196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CaPTC || https://epi.grants.cancer.gov/captc/ || captc@cop.ufl.edu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9186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56CF4-4A00-4760-A3D9-33EBAD9A8C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5911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62F5-ED5B-4AE8-B127-63B7D46AD8F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6777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9E8E1-692F-4DCE-955A-4921F33ADFA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129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80B5-5528-470D-BAD4-B9C6591F22C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0519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CB615-76CC-4720-88BB-A35B178792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261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69EF-B2B1-4B4B-9F1A-9CD3597F5EB2}" type="datetime1">
              <a:rPr lang="en-US" smtClean="0"/>
              <a:t>4/10/2019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7435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0FA8E-6282-4BFE-87E9-455E561AA32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881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12953-7E32-4EE7-B8CE-F647D81E00F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4587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B7E2F-26F8-4F09-B2B0-22D90FED511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5434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0CB2C-0F84-455E-940B-67297C49D0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124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DA09-0433-4626-8FC3-6EB1C5F442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6641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4657B-20F8-4F85-B5D1-0A235DE446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6827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02E4E-FAA8-4E9F-8EB3-9BBDA27558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3147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AEAD5-66C6-4560-824E-B9090143B32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1958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0ABA9-59EB-4031-8A4D-F97A28340D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473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F1AA3-48F1-483A-B9E2-B79906DA96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666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EEE8A-5FBA-4DC2-9455-4CCDC0ED3D3B}" type="datetime1">
              <a:rPr lang="en-US" smtClean="0"/>
              <a:t>4/10/2019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2555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185AD-8C95-4F9A-8860-3B2F9A3FF2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6956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B260E-2413-4383-B8F7-63FC8D91CA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6209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E5D2D-DF90-4BA4-997E-6678EE1BAB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3610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108F1-D342-4F21-9F1B-E0C9DA395D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0268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6018E-DE7F-45BC-BAB5-35A406FB3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5340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EFFD-0978-4C68-899B-778646292A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6856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44EEA-3993-4710-BDEA-61C5EA74F0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6291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AD9AC-C614-4642-9B7E-D9B3AEF472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9865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0A8E-ECAA-43EF-BD3C-098408FE4C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445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8BDD5-4198-4A0B-AA43-AB4F4E9A298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375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A3A5D-ECF0-4E31-ABD4-52148BFDF1D7}" type="datetime1">
              <a:rPr lang="en-US" smtClean="0"/>
              <a:t>4/10/2019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1830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6B6F-F1F0-4531-972F-023C49FF14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409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56AED-D959-4ECB-8C12-1E20DAAAC8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768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34CB3-9463-42A1-A938-B3B2C91F8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7502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2511-27EF-48C5-A508-6732B9B2D6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6060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C207-5E05-48C8-837E-45445A03CB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2201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342F-5F71-4011-94E1-03D23C8290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1041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5EA93-EE95-46A2-A780-913974593C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1766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22258-7369-4E0A-82B2-FAAE39B910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0777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-14817" y="-41275"/>
            <a:ext cx="12230101" cy="6856413"/>
            <a:chOff x="-16934" y="0"/>
            <a:chExt cx="12231160" cy="6856214"/>
          </a:xfrm>
        </p:grpSpPr>
        <p:pic>
          <p:nvPicPr>
            <p:cNvPr id="5" name="Picture 12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4" descr="HDRibbonTitle-UniformTri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34" y="3147609"/>
              <a:ext cx="2478024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5" descr="HDRibbonTitle-UniformTri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6202" y="3147609"/>
              <a:ext cx="2478024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" name="Straight Connector 8"/>
          <p:cNvCxnSpPr/>
          <p:nvPr/>
        </p:nvCxnSpPr>
        <p:spPr>
          <a:xfrm>
            <a:off x="2692400" y="3522663"/>
            <a:ext cx="681566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9" y="1871133"/>
            <a:ext cx="6815669" cy="1515533"/>
          </a:xfrm>
        </p:spPr>
        <p:txBody>
          <a:bodyPr anchor="b">
            <a:noAutofit/>
          </a:bodyPr>
          <a:lstStyle>
            <a:lvl1pPr algn="ctr">
              <a:defRPr sz="405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9" y="3657597"/>
            <a:ext cx="6815669" cy="1320802"/>
          </a:xfrm>
        </p:spPr>
        <p:txBody>
          <a:bodyPr/>
          <a:lstStyle>
            <a:lvl1pPr marL="0" indent="0" algn="ct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984067" y="5037138"/>
            <a:ext cx="897467" cy="279400"/>
          </a:xfrm>
        </p:spPr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2D05A94-89D7-4EC1-BD6F-E87DE853A77D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5467" cy="279400"/>
          </a:xfrm>
        </p:spPr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 dirty="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7734" y="5037138"/>
            <a:ext cx="550333" cy="279400"/>
          </a:xfrm>
        </p:spPr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926E456-EC3A-40B3-9A95-12384DB705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5020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397000" y="2420938"/>
            <a:ext cx="94064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3E2B83CD-2509-4092-9DE7-665CAE0EBC00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 dirty="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4A5AA465-6F73-4003-84DC-6091CC4F4D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17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5835-A0F3-4F2D-996A-63DFF4D232B9}" type="datetime1">
              <a:rPr lang="en-US" smtClean="0"/>
              <a:t>4/10/2019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3812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012951" y="3709988"/>
            <a:ext cx="81639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3"/>
            <a:ext cx="8158691" cy="954547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56B338E7-DBCD-4DD1-89DE-AA18A5C75928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 dirty="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AD61EA1-A135-46E6-B637-87514D6A4A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3239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397000" y="2420938"/>
            <a:ext cx="94064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3EB4BFC1-8D73-4681-A63F-F0BC74D6022F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 dirty="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99D1BA72-3210-48A2-874C-5C5C25B051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3953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7000" y="2420938"/>
            <a:ext cx="94064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4"/>
            <a:ext cx="4718304" cy="263260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4"/>
            <a:ext cx="4718304" cy="263260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16DF8786-697C-429A-841A-BCF0E2A1F057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 dirty="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0654627A-DF7D-4CF8-9AA2-5BA1A82AC8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10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397000" y="2420938"/>
            <a:ext cx="94064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4E122E0-2C33-4AC4-83DC-9502A9C87131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 dirty="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FF15877-01CF-42BB-B8ED-814C490FEE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6220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1FBC489B-C790-419A-B744-C97FBE6BB368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 dirty="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AB742AF-549A-4762-AAE1-BF5BAFCD0C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8389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397000" y="2913063"/>
            <a:ext cx="35136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3"/>
            <a:ext cx="5469467" cy="489373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3" y="3031065"/>
            <a:ext cx="3718455" cy="243840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736E1040-A688-4839-8051-2AAE1D7EA85C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 dirty="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E414E3E8-D97B-4B83-BD70-BA082B0B18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8889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2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/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D0657B84-7F26-469C-964C-A728A9479EC7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 dirty="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5A60868-9C60-4DD9-9954-BF295EEF65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8756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7" cy="56673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401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7" cy="493712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0F0619F-271D-4A47-BDA5-B2F219846A07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 dirty="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460FB77-DE31-47A2-99FD-9FE00B13D2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7993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397000" y="4140200"/>
            <a:ext cx="94064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9" y="982132"/>
            <a:ext cx="9592732" cy="2954868"/>
          </a:xfrm>
        </p:spPr>
        <p:txBody>
          <a:bodyPr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9" y="4343401"/>
            <a:ext cx="9592732" cy="1532467"/>
          </a:xfrm>
        </p:spPr>
        <p:txBody>
          <a:bodyPr anchor="ctr"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8F92BEB-D79B-4962-B46B-51525B9AAD84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 dirty="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59E54DE5-B819-4307-A842-BF6FF979D3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0733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61484" y="8794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600267" y="2827339"/>
            <a:ext cx="609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397000" y="4140200"/>
            <a:ext cx="94064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4" y="982132"/>
            <a:ext cx="9296399" cy="2370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3" cy="584200"/>
          </a:xfrm>
        </p:spPr>
        <p:txBody>
          <a:bodyPr anchor="ctr"/>
          <a:lstStyle>
            <a:lvl1pPr marL="0" indent="0" algn="r">
              <a:buFontTx/>
              <a:buNone/>
              <a:defRPr sz="15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401"/>
            <a:ext cx="9609667" cy="1532467"/>
          </a:xfrm>
        </p:spPr>
        <p:txBody>
          <a:bodyPr anchor="ctr"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048642A9-8960-4EEC-B1E4-A3B77C7B102F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 dirty="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7DA0E42-9474-4BC5-8FDC-147545DE77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564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74A5-5C62-4405-BC09-15367F18CBEB}" type="datetime1">
              <a:rPr lang="en-US" smtClean="0"/>
              <a:t>4/10/2019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1850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3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4777381"/>
            <a:ext cx="9609668" cy="860400"/>
          </a:xfrm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8947AE1-AC2A-4569-9187-B8A5CA75F613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 dirty="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4BF1102-2199-414B-BB39-6085BF931E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5652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61484" y="8794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600267" y="2598739"/>
            <a:ext cx="609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397000" y="3429000"/>
            <a:ext cx="94064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4" y="982132"/>
            <a:ext cx="9296399" cy="2243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2" y="3639312"/>
            <a:ext cx="9609668" cy="886968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4529667"/>
            <a:ext cx="9609668" cy="1346200"/>
          </a:xfrm>
        </p:spPr>
        <p:txBody>
          <a:bodyPr/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7A99B416-2ABE-4055-9326-2D11724B9B20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 dirty="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E7E86780-CB87-4FC0-8268-855A6D76C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0057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397000" y="3429000"/>
            <a:ext cx="94064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7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2" y="3630168"/>
            <a:ext cx="9609668" cy="841248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470401"/>
            <a:ext cx="9609671" cy="1405467"/>
          </a:xfrm>
        </p:spPr>
        <p:txBody>
          <a:bodyPr/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85CCDFB-45DB-49A3-83E9-7685604CF222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 dirty="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0E43E29-2237-4388-B527-8F5EE05865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450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397000" y="2420938"/>
            <a:ext cx="94064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314EA5A8-9A2B-4D33-B7B7-0FC0601D433F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 dirty="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84A930A-6241-4C9D-B2C5-F4E8B9E39A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796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8" y="982133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982132"/>
            <a:ext cx="7433025" cy="48937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04516F7B-0861-4F15-86B3-C97B8392F542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 dirty="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31EE7697-2587-4108-AE74-53E258A97C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2477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1633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-14817" y="-41275"/>
            <a:ext cx="12230101" cy="6856413"/>
            <a:chOff x="-16934" y="0"/>
            <a:chExt cx="12231160" cy="6856214"/>
          </a:xfrm>
        </p:grpSpPr>
        <p:pic>
          <p:nvPicPr>
            <p:cNvPr id="5" name="Picture 12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4" descr="HDRibbonTitle-UniformTri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34" y="3147609"/>
              <a:ext cx="2478024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5" descr="HDRibbonTitle-UniformTri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6202" y="3147609"/>
              <a:ext cx="2478024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" name="Straight Connector 8"/>
          <p:cNvCxnSpPr/>
          <p:nvPr/>
        </p:nvCxnSpPr>
        <p:spPr>
          <a:xfrm>
            <a:off x="2692400" y="3522663"/>
            <a:ext cx="681566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9" y="1871133"/>
            <a:ext cx="6815669" cy="1515533"/>
          </a:xfrm>
        </p:spPr>
        <p:txBody>
          <a:bodyPr anchor="b">
            <a:noAutofit/>
          </a:bodyPr>
          <a:lstStyle>
            <a:lvl1pPr algn="ctr">
              <a:defRPr sz="405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9" y="3657597"/>
            <a:ext cx="6815669" cy="1320802"/>
          </a:xfrm>
        </p:spPr>
        <p:txBody>
          <a:bodyPr/>
          <a:lstStyle>
            <a:lvl1pPr marL="0" indent="0" algn="ct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984067" y="5037138"/>
            <a:ext cx="897467" cy="279400"/>
          </a:xfrm>
        </p:spPr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181C9626-9313-41A2-9E9B-1028D50F0081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5467" cy="279400"/>
          </a:xfrm>
        </p:spPr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7734" y="5037138"/>
            <a:ext cx="550333" cy="279400"/>
          </a:xfrm>
        </p:spPr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6DC8A94-A419-4DE5-820D-EB5D98B2DD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3945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397000" y="2420938"/>
            <a:ext cx="94064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DFEF6969-FAC9-45CE-82ED-404DCA196DD5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732EB57-F077-407C-BE71-F55B866AD3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4153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012951" y="3709988"/>
            <a:ext cx="81639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3"/>
            <a:ext cx="8158691" cy="954547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09998480-508E-4876-A504-81D2141B4B1E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7B687158-BBA0-4DF1-A0A4-464115EEF6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9180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397000" y="2420938"/>
            <a:ext cx="94064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6D86E42-5DE0-4236-8D48-EF2C8897BE0C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85B4B7E-5D9B-427D-A44D-59C942A8F4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799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15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16F47FB-BD45-4045-84E6-8EC8A983EFBB}" type="datetime1">
              <a:rPr lang="en-US" smtClean="0"/>
              <a:t>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dirty="0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589BB79-15C7-46FA-8B74-721F5CDB7A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99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800" r:id="rId18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6"/>
          <p:cNvGrpSpPr>
            <a:grpSpLocks/>
          </p:cNvGrpSpPr>
          <p:nvPr/>
        </p:nvGrpSpPr>
        <p:grpSpPr bwMode="auto">
          <a:xfrm>
            <a:off x="-14817" y="1"/>
            <a:ext cx="12230101" cy="6856413"/>
            <a:chOff x="-15736" y="0"/>
            <a:chExt cx="12229962" cy="6856214"/>
          </a:xfrm>
        </p:grpSpPr>
        <p:pic>
          <p:nvPicPr>
            <p:cNvPr id="512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5132" name="Picture 9" descr="HDRibbonContent-UniformTrim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736" y="3153832"/>
              <a:ext cx="77724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Picture 10" descr="HDRibbonContent-UniformTrim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6986" y="3153832"/>
              <a:ext cx="77724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3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982664"/>
            <a:ext cx="96012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557464"/>
            <a:ext cx="9601200" cy="33178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8333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 smtClean="0">
                <a:solidFill>
                  <a:prstClr val="black"/>
                </a:solidFill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08DEBB09-3DF1-4984-90D7-5CFF4EE34D17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673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 dirty="0" smtClean="0">
                <a:solidFill>
                  <a:prstClr val="black"/>
                </a:solidFill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4733" y="5969000"/>
            <a:ext cx="5418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 smtClean="0">
                <a:solidFill>
                  <a:prstClr val="black"/>
                </a:solidFill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AB8219EC-2264-4AC2-A645-E92C01EDC4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440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</p:sldLayoutIdLst>
  <p:hf hdr="0" dt="0"/>
  <p:txStyles>
    <p:titleStyle>
      <a:lvl1pPr algn="ctr" defTabSz="342900" rtl="0" fontAlgn="base">
        <a:spcBef>
          <a:spcPct val="0"/>
        </a:spcBef>
        <a:spcAft>
          <a:spcPct val="0"/>
        </a:spcAft>
        <a:defRPr sz="33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342900" rtl="0" fontAlgn="base">
        <a:spcBef>
          <a:spcPct val="0"/>
        </a:spcBef>
        <a:spcAft>
          <a:spcPct val="0"/>
        </a:spcAft>
        <a:defRPr sz="3300">
          <a:solidFill>
            <a:srgbClr val="262626"/>
          </a:solidFill>
          <a:latin typeface="Garamond" panose="02020404030301010803" pitchFamily="18" charset="0"/>
        </a:defRPr>
      </a:lvl2pPr>
      <a:lvl3pPr algn="ctr" defTabSz="342900" rtl="0" fontAlgn="base">
        <a:spcBef>
          <a:spcPct val="0"/>
        </a:spcBef>
        <a:spcAft>
          <a:spcPct val="0"/>
        </a:spcAft>
        <a:defRPr sz="3300">
          <a:solidFill>
            <a:srgbClr val="262626"/>
          </a:solidFill>
          <a:latin typeface="Garamond" panose="02020404030301010803" pitchFamily="18" charset="0"/>
        </a:defRPr>
      </a:lvl3pPr>
      <a:lvl4pPr algn="ctr" defTabSz="342900" rtl="0" fontAlgn="base">
        <a:spcBef>
          <a:spcPct val="0"/>
        </a:spcBef>
        <a:spcAft>
          <a:spcPct val="0"/>
        </a:spcAft>
        <a:defRPr sz="3300">
          <a:solidFill>
            <a:srgbClr val="262626"/>
          </a:solidFill>
          <a:latin typeface="Garamond" panose="02020404030301010803" pitchFamily="18" charset="0"/>
        </a:defRPr>
      </a:lvl4pPr>
      <a:lvl5pPr algn="ctr" defTabSz="342900" rtl="0" fontAlgn="base">
        <a:spcBef>
          <a:spcPct val="0"/>
        </a:spcBef>
        <a:spcAft>
          <a:spcPct val="0"/>
        </a:spcAft>
        <a:defRPr sz="33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fontAlgn="base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1pPr>
      <a:lvl2pPr marL="557213" indent="-214313" algn="l" defTabSz="342900" rtl="0" fontAlgn="base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500" kern="1200">
          <a:solidFill>
            <a:srgbClr val="262626"/>
          </a:solidFill>
          <a:latin typeface="+mn-lt"/>
          <a:ea typeface="+mn-ea"/>
          <a:cs typeface="+mn-cs"/>
        </a:defRPr>
      </a:lvl2pPr>
      <a:lvl3pPr marL="900113" indent="-214313" algn="l" defTabSz="342900" rtl="0" fontAlgn="base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300" kern="1200">
          <a:solidFill>
            <a:srgbClr val="262626"/>
          </a:solidFill>
          <a:latin typeface="+mn-lt"/>
          <a:ea typeface="+mn-ea"/>
          <a:cs typeface="+mn-cs"/>
        </a:defRPr>
      </a:lvl3pPr>
      <a:lvl4pPr marL="1157288" indent="-128588" algn="l" defTabSz="342900" rtl="0" fontAlgn="base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200" kern="1200">
          <a:solidFill>
            <a:srgbClr val="262626"/>
          </a:solidFill>
          <a:latin typeface="+mn-lt"/>
          <a:ea typeface="+mn-ea"/>
          <a:cs typeface="+mn-cs"/>
        </a:defRPr>
      </a:lvl4pPr>
      <a:lvl5pPr marL="1500188" indent="-128588" algn="l" defTabSz="342900" rtl="0" fontAlgn="base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000" kern="1200">
          <a:solidFill>
            <a:srgbClr val="262626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35200" y="271463"/>
            <a:ext cx="904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35200" y="1219200"/>
            <a:ext cx="904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6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416800" y="6400800"/>
            <a:ext cx="386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FrutigerBold" pitchFamily="2" charset="0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t>CaPTC || https://epi.grants.cancer.gov/captc/ || captc@cop.ufl.edu </a:t>
            </a:r>
            <a:endParaRPr lang="en-US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053" name="Rectangle 7"/>
          <p:cNvSpPr>
            <a:spLocks noChangeArrowheads="1"/>
          </p:cNvSpPr>
          <p:nvPr userDrawn="1"/>
        </p:nvSpPr>
        <p:spPr bwMode="auto">
          <a:xfrm>
            <a:off x="0" y="1600200"/>
            <a:ext cx="1219200" cy="525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KeplerRegular" pitchFamily="2" charset="0"/>
              <a:ea typeface="ＭＳ Ｐゴシック" pitchFamily="34" charset="-128"/>
            </a:endParaRPr>
          </a:p>
        </p:txBody>
      </p:sp>
      <p:sp>
        <p:nvSpPr>
          <p:cNvPr id="2054" name="Rectangle 7"/>
          <p:cNvSpPr>
            <a:spLocks noChangeArrowheads="1"/>
          </p:cNvSpPr>
          <p:nvPr userDrawn="1"/>
        </p:nvSpPr>
        <p:spPr bwMode="auto">
          <a:xfrm>
            <a:off x="0" y="0"/>
            <a:ext cx="1219200" cy="1524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KeplerRegular" pitchFamily="2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3413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FrutigerBold" pitchFamily="2" charset="0"/>
          <a:ea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FrutigerBold" pitchFamily="2" charset="0"/>
          <a:ea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FrutigerBold" pitchFamily="2" charset="0"/>
          <a:ea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FrutigerBold" pitchFamily="2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FrutigerBold" pitchFamily="2" charset="0"/>
          <a:ea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FrutigerBold" pitchFamily="2" charset="0"/>
          <a:ea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FrutigerBold" pitchFamily="2" charset="0"/>
          <a:ea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FrutigerBold" pitchFamily="2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10000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350" indent="-4763" algn="l" rtl="0" eaLnBrk="0" fontAlgn="base" hangingPunct="0">
        <a:spcBef>
          <a:spcPct val="65000"/>
        </a:spcBef>
        <a:spcAft>
          <a:spcPct val="0"/>
        </a:spcAft>
        <a:defRPr sz="2400">
          <a:solidFill>
            <a:schemeClr val="tx1"/>
          </a:solidFill>
          <a:latin typeface="KeplerRegular" pitchFamily="2" charset="0"/>
          <a:ea typeface="+mn-ea"/>
          <a:cs typeface="+mn-cs"/>
        </a:defRPr>
      </a:lvl2pPr>
      <a:lvl3pPr marL="236538" indent="-228600" algn="l" rtl="0" eaLnBrk="0" fontAlgn="base" hangingPunct="0">
        <a:spcBef>
          <a:spcPct val="40000"/>
        </a:spcBef>
        <a:spcAft>
          <a:spcPct val="0"/>
        </a:spcAft>
        <a:buChar char="•"/>
        <a:defRPr sz="2400">
          <a:solidFill>
            <a:schemeClr val="tx1"/>
          </a:solidFill>
          <a:latin typeface="KeplerRegular" pitchFamily="2" charset="0"/>
          <a:ea typeface="+mn-ea"/>
          <a:cs typeface="+mn-cs"/>
        </a:defRPr>
      </a:lvl3pPr>
      <a:lvl4pPr marL="466725" indent="-228600" algn="l" rtl="0" eaLnBrk="0" fontAlgn="base" hangingPunct="0">
        <a:spcBef>
          <a:spcPct val="20000"/>
        </a:spcBef>
        <a:spcAft>
          <a:spcPct val="0"/>
        </a:spcAft>
        <a:buSzPct val="90000"/>
        <a:buChar char="•"/>
        <a:defRPr sz="2200">
          <a:solidFill>
            <a:schemeClr val="tx1"/>
          </a:solidFill>
          <a:latin typeface="KeplerRegular" pitchFamily="2" charset="0"/>
          <a:ea typeface="+mn-ea"/>
          <a:cs typeface="+mn-cs"/>
        </a:defRPr>
      </a:lvl4pPr>
      <a:lvl5pPr marL="696913" indent="-228600" algn="l" rtl="0" eaLnBrk="0" fontAlgn="base" hangingPunct="0">
        <a:spcBef>
          <a:spcPct val="10000"/>
        </a:spcBef>
        <a:spcAft>
          <a:spcPct val="0"/>
        </a:spcAft>
        <a:buSzPct val="90000"/>
        <a:buChar char="•"/>
        <a:defRPr sz="2200">
          <a:solidFill>
            <a:schemeClr val="tx1"/>
          </a:solidFill>
          <a:latin typeface="KeplerRegular" pitchFamily="2" charset="0"/>
          <a:ea typeface="+mn-ea"/>
          <a:cs typeface="+mn-cs"/>
        </a:defRPr>
      </a:lvl5pPr>
      <a:lvl6pPr marL="1154113" indent="-228600" algn="l" rtl="0" fontAlgn="base">
        <a:spcBef>
          <a:spcPct val="10000"/>
        </a:spcBef>
        <a:spcAft>
          <a:spcPct val="0"/>
        </a:spcAft>
        <a:buSzPct val="90000"/>
        <a:buChar char="•"/>
        <a:defRPr sz="2200">
          <a:solidFill>
            <a:schemeClr val="tx1"/>
          </a:solidFill>
          <a:latin typeface="KeplerRegular" pitchFamily="2" charset="0"/>
          <a:ea typeface="+mn-ea"/>
          <a:cs typeface="+mn-cs"/>
        </a:defRPr>
      </a:lvl6pPr>
      <a:lvl7pPr marL="1611313" indent="-228600" algn="l" rtl="0" fontAlgn="base">
        <a:spcBef>
          <a:spcPct val="10000"/>
        </a:spcBef>
        <a:spcAft>
          <a:spcPct val="0"/>
        </a:spcAft>
        <a:buSzPct val="90000"/>
        <a:buChar char="•"/>
        <a:defRPr sz="2200">
          <a:solidFill>
            <a:schemeClr val="tx1"/>
          </a:solidFill>
          <a:latin typeface="KeplerRegular" pitchFamily="2" charset="0"/>
          <a:ea typeface="+mn-ea"/>
          <a:cs typeface="+mn-cs"/>
        </a:defRPr>
      </a:lvl7pPr>
      <a:lvl8pPr marL="2068513" indent="-228600" algn="l" rtl="0" fontAlgn="base">
        <a:spcBef>
          <a:spcPct val="10000"/>
        </a:spcBef>
        <a:spcAft>
          <a:spcPct val="0"/>
        </a:spcAft>
        <a:buSzPct val="90000"/>
        <a:buChar char="•"/>
        <a:defRPr sz="2200">
          <a:solidFill>
            <a:schemeClr val="tx1"/>
          </a:solidFill>
          <a:latin typeface="KeplerRegular" pitchFamily="2" charset="0"/>
          <a:ea typeface="+mn-ea"/>
          <a:cs typeface="+mn-cs"/>
        </a:defRPr>
      </a:lvl8pPr>
      <a:lvl9pPr marL="2525713" indent="-228600" algn="l" rtl="0" fontAlgn="base">
        <a:spcBef>
          <a:spcPct val="10000"/>
        </a:spcBef>
        <a:spcAft>
          <a:spcPct val="0"/>
        </a:spcAft>
        <a:buSzPct val="90000"/>
        <a:buChar char="•"/>
        <a:defRPr sz="2200">
          <a:solidFill>
            <a:schemeClr val="tx1"/>
          </a:solidFill>
          <a:latin typeface="KeplerRegular" pitchFamily="2" charset="0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35200" y="271463"/>
            <a:ext cx="904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35200" y="1219200"/>
            <a:ext cx="904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6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416800" y="6400800"/>
            <a:ext cx="386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FrutigerBold" pitchFamily="2" charset="0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t>CaPTC || https://epi.grants.cancer.gov/captc/ || captc@cop.ufl.edu </a:t>
            </a:r>
            <a:endParaRPr lang="en-US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053" name="Rectangle 7"/>
          <p:cNvSpPr>
            <a:spLocks noChangeArrowheads="1"/>
          </p:cNvSpPr>
          <p:nvPr userDrawn="1"/>
        </p:nvSpPr>
        <p:spPr bwMode="auto">
          <a:xfrm>
            <a:off x="0" y="1600200"/>
            <a:ext cx="1219200" cy="525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KeplerRegular" pitchFamily="2" charset="0"/>
              <a:ea typeface="ＭＳ Ｐゴシック" pitchFamily="34" charset="-128"/>
            </a:endParaRPr>
          </a:p>
        </p:txBody>
      </p:sp>
      <p:sp>
        <p:nvSpPr>
          <p:cNvPr id="2054" name="Rectangle 7"/>
          <p:cNvSpPr>
            <a:spLocks noChangeArrowheads="1"/>
          </p:cNvSpPr>
          <p:nvPr userDrawn="1"/>
        </p:nvSpPr>
        <p:spPr bwMode="auto">
          <a:xfrm>
            <a:off x="0" y="0"/>
            <a:ext cx="1219200" cy="1524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KeplerRegular" pitchFamily="2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4760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FrutigerBold" pitchFamily="2" charset="0"/>
          <a:ea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FrutigerBold" pitchFamily="2" charset="0"/>
          <a:ea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FrutigerBold" pitchFamily="2" charset="0"/>
          <a:ea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FrutigerBold" pitchFamily="2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FrutigerBold" pitchFamily="2" charset="0"/>
          <a:ea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FrutigerBold" pitchFamily="2" charset="0"/>
          <a:ea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FrutigerBold" pitchFamily="2" charset="0"/>
          <a:ea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FrutigerBold" pitchFamily="2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100000"/>
        </a:spcBef>
        <a:spcAft>
          <a:spcPct val="0"/>
        </a:spcAft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350" indent="-4763" algn="l" rtl="0" eaLnBrk="0" fontAlgn="base" hangingPunct="0">
        <a:spcBef>
          <a:spcPct val="65000"/>
        </a:spcBef>
        <a:spcAft>
          <a:spcPct val="0"/>
        </a:spcAft>
        <a:defRPr sz="2400">
          <a:solidFill>
            <a:schemeClr val="tx1"/>
          </a:solidFill>
          <a:latin typeface="KeplerRegular" pitchFamily="2" charset="0"/>
          <a:ea typeface="+mn-ea"/>
          <a:cs typeface="+mn-cs"/>
        </a:defRPr>
      </a:lvl2pPr>
      <a:lvl3pPr marL="236538" indent="-228600" algn="l" rtl="0" eaLnBrk="0" fontAlgn="base" hangingPunct="0">
        <a:spcBef>
          <a:spcPct val="40000"/>
        </a:spcBef>
        <a:spcAft>
          <a:spcPct val="0"/>
        </a:spcAft>
        <a:buChar char="•"/>
        <a:defRPr sz="2400">
          <a:solidFill>
            <a:schemeClr val="tx1"/>
          </a:solidFill>
          <a:latin typeface="KeplerRegular" pitchFamily="2" charset="0"/>
          <a:ea typeface="+mn-ea"/>
          <a:cs typeface="+mn-cs"/>
        </a:defRPr>
      </a:lvl3pPr>
      <a:lvl4pPr marL="466725" indent="-228600" algn="l" rtl="0" eaLnBrk="0" fontAlgn="base" hangingPunct="0">
        <a:spcBef>
          <a:spcPct val="20000"/>
        </a:spcBef>
        <a:spcAft>
          <a:spcPct val="0"/>
        </a:spcAft>
        <a:buSzPct val="90000"/>
        <a:buChar char="•"/>
        <a:defRPr sz="2200">
          <a:solidFill>
            <a:schemeClr val="tx1"/>
          </a:solidFill>
          <a:latin typeface="KeplerRegular" pitchFamily="2" charset="0"/>
          <a:ea typeface="+mn-ea"/>
          <a:cs typeface="+mn-cs"/>
        </a:defRPr>
      </a:lvl4pPr>
      <a:lvl5pPr marL="696913" indent="-228600" algn="l" rtl="0" eaLnBrk="0" fontAlgn="base" hangingPunct="0">
        <a:spcBef>
          <a:spcPct val="10000"/>
        </a:spcBef>
        <a:spcAft>
          <a:spcPct val="0"/>
        </a:spcAft>
        <a:buSzPct val="90000"/>
        <a:buChar char="•"/>
        <a:defRPr sz="2200">
          <a:solidFill>
            <a:schemeClr val="tx1"/>
          </a:solidFill>
          <a:latin typeface="KeplerRegular" pitchFamily="2" charset="0"/>
          <a:ea typeface="+mn-ea"/>
          <a:cs typeface="+mn-cs"/>
        </a:defRPr>
      </a:lvl5pPr>
      <a:lvl6pPr marL="1154113" indent="-228600" algn="l" rtl="0" fontAlgn="base">
        <a:spcBef>
          <a:spcPct val="10000"/>
        </a:spcBef>
        <a:spcAft>
          <a:spcPct val="0"/>
        </a:spcAft>
        <a:buSzPct val="90000"/>
        <a:buChar char="•"/>
        <a:defRPr sz="2200">
          <a:solidFill>
            <a:schemeClr val="tx1"/>
          </a:solidFill>
          <a:latin typeface="KeplerRegular" pitchFamily="2" charset="0"/>
          <a:ea typeface="+mn-ea"/>
          <a:cs typeface="+mn-cs"/>
        </a:defRPr>
      </a:lvl6pPr>
      <a:lvl7pPr marL="1611313" indent="-228600" algn="l" rtl="0" fontAlgn="base">
        <a:spcBef>
          <a:spcPct val="10000"/>
        </a:spcBef>
        <a:spcAft>
          <a:spcPct val="0"/>
        </a:spcAft>
        <a:buSzPct val="90000"/>
        <a:buChar char="•"/>
        <a:defRPr sz="2200">
          <a:solidFill>
            <a:schemeClr val="tx1"/>
          </a:solidFill>
          <a:latin typeface="KeplerRegular" pitchFamily="2" charset="0"/>
          <a:ea typeface="+mn-ea"/>
          <a:cs typeface="+mn-cs"/>
        </a:defRPr>
      </a:lvl7pPr>
      <a:lvl8pPr marL="2068513" indent="-228600" algn="l" rtl="0" fontAlgn="base">
        <a:spcBef>
          <a:spcPct val="10000"/>
        </a:spcBef>
        <a:spcAft>
          <a:spcPct val="0"/>
        </a:spcAft>
        <a:buSzPct val="90000"/>
        <a:buChar char="•"/>
        <a:defRPr sz="2200">
          <a:solidFill>
            <a:schemeClr val="tx1"/>
          </a:solidFill>
          <a:latin typeface="KeplerRegular" pitchFamily="2" charset="0"/>
          <a:ea typeface="+mn-ea"/>
          <a:cs typeface="+mn-cs"/>
        </a:defRPr>
      </a:lvl8pPr>
      <a:lvl9pPr marL="2525713" indent="-228600" algn="l" rtl="0" fontAlgn="base">
        <a:spcBef>
          <a:spcPct val="10000"/>
        </a:spcBef>
        <a:spcAft>
          <a:spcPct val="0"/>
        </a:spcAft>
        <a:buSzPct val="90000"/>
        <a:buChar char="•"/>
        <a:defRPr sz="2200">
          <a:solidFill>
            <a:schemeClr val="tx1"/>
          </a:solidFill>
          <a:latin typeface="KeplerRegular" pitchFamily="2" charset="0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BA435-2A9F-418A-B18D-53C4E8181F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04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C4DD9-CBCA-405A-9D51-4AB0759053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10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84573-7327-4E33-81C0-4E2254F6FD6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472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-14817" y="1"/>
            <a:ext cx="12230101" cy="6856413"/>
            <a:chOff x="-15736" y="0"/>
            <a:chExt cx="12229962" cy="6856214"/>
          </a:xfrm>
        </p:grpSpPr>
        <p:pic>
          <p:nvPicPr>
            <p:cNvPr id="1032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36" name="Picture 9" descr="HDRibbonContent-UniformTrim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736" y="3153832"/>
              <a:ext cx="77724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0" descr="HDRibbonContent-UniformTrim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6986" y="3153832"/>
              <a:ext cx="77724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982664"/>
            <a:ext cx="96012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95400" y="2557464"/>
            <a:ext cx="96012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8333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648E3CCD-F913-4BB6-88B1-55873589308A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673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 dirty="0">
                <a:solidFill>
                  <a:prstClr val="black"/>
                </a:solidFill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4733" y="5969000"/>
            <a:ext cx="5418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5D76C805-57BB-4D2A-BCD2-5CA645E22A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22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</p:sldLayoutIdLst>
  <p:hf hd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rgbClr val="262626"/>
          </a:solidFill>
          <a:latin typeface="Garamond" panose="02020404030301010803" pitchFamily="18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rgbClr val="262626"/>
          </a:solidFill>
          <a:latin typeface="Garamond" panose="02020404030301010803" pitchFamily="18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rgbClr val="262626"/>
          </a:solidFill>
          <a:latin typeface="Garamond" panose="02020404030301010803" pitchFamily="18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500" kern="1200">
          <a:solidFill>
            <a:srgbClr val="262626"/>
          </a:solidFill>
          <a:latin typeface="+mn-lt"/>
          <a:ea typeface="+mn-ea"/>
          <a:cs typeface="+mn-cs"/>
        </a:defRPr>
      </a:lvl2pPr>
      <a:lvl3pPr marL="900113" indent="-214313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300" kern="1200">
          <a:solidFill>
            <a:srgbClr val="262626"/>
          </a:solidFill>
          <a:latin typeface="+mn-lt"/>
          <a:ea typeface="+mn-ea"/>
          <a:cs typeface="+mn-cs"/>
        </a:defRPr>
      </a:lvl3pPr>
      <a:lvl4pPr marL="1157288" indent="-128588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200" kern="1200">
          <a:solidFill>
            <a:srgbClr val="262626"/>
          </a:solidFill>
          <a:latin typeface="+mn-lt"/>
          <a:ea typeface="+mn-ea"/>
          <a:cs typeface="+mn-cs"/>
        </a:defRPr>
      </a:lvl4pPr>
      <a:lvl5pPr marL="1500188" indent="-128588" algn="l" defTabSz="342900" rtl="0" eaLnBrk="0" fontAlgn="base" hangingPunct="0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000" kern="1200">
          <a:solidFill>
            <a:srgbClr val="262626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</p:sldLayoutIdLst>
  <p:hf sldNum="0"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6"/>
          <p:cNvGrpSpPr>
            <a:grpSpLocks/>
          </p:cNvGrpSpPr>
          <p:nvPr/>
        </p:nvGrpSpPr>
        <p:grpSpPr bwMode="auto">
          <a:xfrm>
            <a:off x="-14817" y="1"/>
            <a:ext cx="12230101" cy="6856413"/>
            <a:chOff x="-15736" y="0"/>
            <a:chExt cx="12229962" cy="6856214"/>
          </a:xfrm>
        </p:grpSpPr>
        <p:pic>
          <p:nvPicPr>
            <p:cNvPr id="2056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060" name="Picture 9" descr="HDRibbonContent-UniformTrim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736" y="3153832"/>
              <a:ext cx="77724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0" descr="HDRibbonContent-UniformTrim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6986" y="3153832"/>
              <a:ext cx="77724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982664"/>
            <a:ext cx="96012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557464"/>
            <a:ext cx="9601200" cy="33178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8333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 smtClean="0">
                <a:solidFill>
                  <a:prstClr val="black"/>
                </a:solidFill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A7720EB7-300C-4E2E-B072-5D6483A7B622}" type="datetime1">
              <a:rPr lang="en-US"/>
              <a:pPr>
                <a:defRPr/>
              </a:pPr>
              <a:t>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673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 dirty="0" smtClean="0">
                <a:solidFill>
                  <a:prstClr val="black"/>
                </a:solidFill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4733" y="5969000"/>
            <a:ext cx="5418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750" b="0" i="0" smtClean="0">
                <a:solidFill>
                  <a:prstClr val="black"/>
                </a:solidFill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E1647C21-654D-4089-8C96-4726074A07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95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</p:sldLayoutIdLst>
  <p:hf hdr="0" dt="0"/>
  <p:txStyles>
    <p:titleStyle>
      <a:lvl1pPr algn="ctr" defTabSz="342900" rtl="0" fontAlgn="base">
        <a:spcBef>
          <a:spcPct val="0"/>
        </a:spcBef>
        <a:spcAft>
          <a:spcPct val="0"/>
        </a:spcAft>
        <a:defRPr sz="33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342900" rtl="0" fontAlgn="base">
        <a:spcBef>
          <a:spcPct val="0"/>
        </a:spcBef>
        <a:spcAft>
          <a:spcPct val="0"/>
        </a:spcAft>
        <a:defRPr sz="3300">
          <a:solidFill>
            <a:srgbClr val="262626"/>
          </a:solidFill>
          <a:latin typeface="Garamond" panose="02020404030301010803" pitchFamily="18" charset="0"/>
        </a:defRPr>
      </a:lvl2pPr>
      <a:lvl3pPr algn="ctr" defTabSz="342900" rtl="0" fontAlgn="base">
        <a:spcBef>
          <a:spcPct val="0"/>
        </a:spcBef>
        <a:spcAft>
          <a:spcPct val="0"/>
        </a:spcAft>
        <a:defRPr sz="3300">
          <a:solidFill>
            <a:srgbClr val="262626"/>
          </a:solidFill>
          <a:latin typeface="Garamond" panose="02020404030301010803" pitchFamily="18" charset="0"/>
        </a:defRPr>
      </a:lvl3pPr>
      <a:lvl4pPr algn="ctr" defTabSz="342900" rtl="0" fontAlgn="base">
        <a:spcBef>
          <a:spcPct val="0"/>
        </a:spcBef>
        <a:spcAft>
          <a:spcPct val="0"/>
        </a:spcAft>
        <a:defRPr sz="3300">
          <a:solidFill>
            <a:srgbClr val="262626"/>
          </a:solidFill>
          <a:latin typeface="Garamond" panose="02020404030301010803" pitchFamily="18" charset="0"/>
        </a:defRPr>
      </a:lvl4pPr>
      <a:lvl5pPr algn="ctr" defTabSz="342900" rtl="0" fontAlgn="base">
        <a:spcBef>
          <a:spcPct val="0"/>
        </a:spcBef>
        <a:spcAft>
          <a:spcPct val="0"/>
        </a:spcAft>
        <a:defRPr sz="33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fontAlgn="base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1pPr>
      <a:lvl2pPr marL="557213" indent="-214313" algn="l" defTabSz="342900" rtl="0" fontAlgn="base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500" kern="1200">
          <a:solidFill>
            <a:srgbClr val="262626"/>
          </a:solidFill>
          <a:latin typeface="+mn-lt"/>
          <a:ea typeface="+mn-ea"/>
          <a:cs typeface="+mn-cs"/>
        </a:defRPr>
      </a:lvl2pPr>
      <a:lvl3pPr marL="900113" indent="-214313" algn="l" defTabSz="342900" rtl="0" fontAlgn="base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300" kern="1200">
          <a:solidFill>
            <a:srgbClr val="262626"/>
          </a:solidFill>
          <a:latin typeface="+mn-lt"/>
          <a:ea typeface="+mn-ea"/>
          <a:cs typeface="+mn-cs"/>
        </a:defRPr>
      </a:lvl3pPr>
      <a:lvl4pPr marL="1157288" indent="-128588" algn="l" defTabSz="342900" rtl="0" fontAlgn="base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200" kern="1200">
          <a:solidFill>
            <a:srgbClr val="262626"/>
          </a:solidFill>
          <a:latin typeface="+mn-lt"/>
          <a:ea typeface="+mn-ea"/>
          <a:cs typeface="+mn-cs"/>
        </a:defRPr>
      </a:lvl4pPr>
      <a:lvl5pPr marL="1500188" indent="-128588" algn="l" defTabSz="342900" rtl="0" fontAlgn="base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000" kern="1200">
          <a:solidFill>
            <a:srgbClr val="262626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24.bin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23.em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emf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hyperlink" Target="https://infectagentscancer.biomedcentral.com/articles/10.1186/1750-9378-6-S1-A6" TargetMode="External"/><Relationship Id="rId3" Type="http://schemas.openxmlformats.org/officeDocument/2006/relationships/hyperlink" Target="https://infectagentscancer.biomedcentral.com/articles/10.1186/1750-9378-6-S1-A1" TargetMode="External"/><Relationship Id="rId7" Type="http://schemas.openxmlformats.org/officeDocument/2006/relationships/hyperlink" Target="https://infectagentscancer.biomedcentral.com/articles/10.1186/1750-9378-6-S1-A5" TargetMode="External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fectagentscancer.biomedcentral.com/articles/10.1186/1750-9378-6-S1-A4" TargetMode="External"/><Relationship Id="rId5" Type="http://schemas.openxmlformats.org/officeDocument/2006/relationships/hyperlink" Target="https://infectagentscancer.biomedcentral.com/articles/10.1186/1750-9378-6-S1-A3" TargetMode="External"/><Relationship Id="rId4" Type="http://schemas.openxmlformats.org/officeDocument/2006/relationships/hyperlink" Target="https://infectagentscancer.biomedcentral.com/articles/10.1186/1750-9378-6-S1-A2" TargetMode="External"/><Relationship Id="rId9" Type="http://schemas.openxmlformats.org/officeDocument/2006/relationships/hyperlink" Target="https://infectagentscancer.biomedcentral.com/articles/10.1186/1750-9378-6-S1-A7" TargetMode="Externa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48.emf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23.emf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5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6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p.edu/catalog/10260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2.png"/><Relationship Id="rId7" Type="http://schemas.openxmlformats.org/officeDocument/2006/relationships/image" Target="../media/image115.png"/><Relationship Id="rId12" Type="http://schemas.openxmlformats.org/officeDocument/2006/relationships/image" Target="../media/image12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76.png"/><Relationship Id="rId9" Type="http://schemas.openxmlformats.org/officeDocument/2006/relationships/image" Target="../media/image117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0.png"/><Relationship Id="rId3" Type="http://schemas.openxmlformats.org/officeDocument/2006/relationships/image" Target="../media/image122.png"/><Relationship Id="rId7" Type="http://schemas.openxmlformats.org/officeDocument/2006/relationships/image" Target="../media/image125.png"/><Relationship Id="rId12" Type="http://schemas.openxmlformats.org/officeDocument/2006/relationships/image" Target="../media/image77.png"/><Relationship Id="rId2" Type="http://schemas.openxmlformats.org/officeDocument/2006/relationships/image" Target="../media/image121.png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129.png"/><Relationship Id="rId5" Type="http://schemas.openxmlformats.org/officeDocument/2006/relationships/image" Target="../media/image124.png"/><Relationship Id="rId15" Type="http://schemas.openxmlformats.org/officeDocument/2006/relationships/image" Target="../media/image132.png"/><Relationship Id="rId10" Type="http://schemas.openxmlformats.org/officeDocument/2006/relationships/image" Target="../media/image128.png"/><Relationship Id="rId4" Type="http://schemas.openxmlformats.org/officeDocument/2006/relationships/image" Target="../media/image123.png"/><Relationship Id="rId9" Type="http://schemas.openxmlformats.org/officeDocument/2006/relationships/image" Target="../media/image127.png"/><Relationship Id="rId14" Type="http://schemas.openxmlformats.org/officeDocument/2006/relationships/image" Target="../media/image131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28.bin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9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9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jpeg"/><Relationship Id="rId4" Type="http://schemas.openxmlformats.org/officeDocument/2006/relationships/image" Target="../media/image142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7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55.jpeg"/><Relationship Id="rId7" Type="http://schemas.openxmlformats.org/officeDocument/2006/relationships/image" Target="../media/image156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hyperlink" Target="mailto:seunadewumi2014@gmail.com" TargetMode="Externa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ringerlink.com/content/q40622411x51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80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9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9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0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Chart1.xls"/><Relationship Id="rId2" Type="http://schemas.openxmlformats.org/officeDocument/2006/relationships/slideLayout" Target="../slideLayouts/slideLayout9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0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2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0.jpeg"/><Relationship Id="rId3" Type="http://schemas.openxmlformats.org/officeDocument/2006/relationships/hyperlink" Target="http://www.google.com/imgres?imgurl=http://thestartingfive.net/wp-content/uploads/2008/11/let-me-sooth-you.jpg&amp;imgrefurl=http://thestartingfive.net/2008/11/07/friday-firewhere-are-the-songbirds/&amp;usg=__vEnYq3T8uRrXk81vYXqgEZ9rB18=&amp;h=582&amp;w=531&amp;sz=51&amp;hl=en&amp;start=1&amp;itbs=1&amp;tbnid=vbST9GXILLVmPM:&amp;tbnh=134&amp;tbnw=122&amp;prev=/images?q=sade+adu&amp;hl=en&amp;gbv=2&amp;tbs=isch:1" TargetMode="External"/><Relationship Id="rId7" Type="http://schemas.openxmlformats.org/officeDocument/2006/relationships/image" Target="../media/image35.jpe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34.jpeg"/><Relationship Id="rId11" Type="http://schemas.openxmlformats.org/officeDocument/2006/relationships/image" Target="../media/image38.jpeg"/><Relationship Id="rId5" Type="http://schemas.openxmlformats.org/officeDocument/2006/relationships/hyperlink" Target="http://www.google.com/imgres?imgurl=http://blogs.creativeloafing.com/tampacalling/files/2009/04/seal-700_368.jpg&amp;imgrefurl=http://blogs.creativeloafing.com/tampacalling/2009/04/20/concert-review-seal-last-night-at-mahaffey-theater/&amp;usg=__Wf5MAfJRu1-IHexZ-75M8jyZBIo=&amp;h=357&amp;w=368&amp;sz=11&amp;hl=en&amp;start=3&amp;itbs=1&amp;tbnid=LxufgnTAv0t6EM:&amp;tbnh=118&amp;tbnw=122&amp;prev=/images?q=seal&amp;hl=en&amp;sa=G&amp;gbv=2&amp;tbs=isch:1" TargetMode="External"/><Relationship Id="rId10" Type="http://schemas.openxmlformats.org/officeDocument/2006/relationships/image" Target="../media/image37.jpeg"/><Relationship Id="rId4" Type="http://schemas.openxmlformats.org/officeDocument/2006/relationships/image" Target="../media/image33.jpeg"/><Relationship Id="rId9" Type="http://schemas.openxmlformats.org/officeDocument/2006/relationships/hyperlink" Target="http://www.google.com/imgres?imgurl=http://africandiasporastudent.files.wordpress.com/2008/10/soyinka-photo-homepageimagecomponent.jpg&amp;imgrefurl=http://wvrg.wordpress.com/2008/10/25/henry-louis-gates-jr-and-wole-soyinka/&amp;usg=__DOOKRvwfiJ_J9eNvO4wln4AHunw=&amp;h=503&amp;w=400&amp;sz=35&amp;hl=en&amp;start=4&amp;itbs=1&amp;tbnid=X1Tp5uoP7zmyhM:&amp;tbnh=130&amp;tbnw=103&amp;prev=/images?q=soyinka&amp;hl=en&amp;gbv=2&amp;tbs=isch:1" TargetMode="External"/><Relationship Id="rId1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thinkexist.com/quotes/john_maxwell/" TargetMode="External"/><Relationship Id="rId7" Type="http://schemas.openxmlformats.org/officeDocument/2006/relationships/image" Target="../media/image11.jpeg"/><Relationship Id="rId2" Type="http://schemas.openxmlformats.org/officeDocument/2006/relationships/hyperlink" Target="http://thinkexist.com/quotation/people_do_not_care_how_much_you_know_until_they/346868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hinkexist.com/occupation/famous_motivational_speakers/" TargetMode="External"/><Relationship Id="rId5" Type="http://schemas.openxmlformats.org/officeDocument/2006/relationships/hyperlink" Target="http://thinkexist.com/occupation/famous_authors/" TargetMode="External"/><Relationship Id="rId4" Type="http://schemas.openxmlformats.org/officeDocument/2006/relationships/hyperlink" Target="http://thinkexist.com/nationality/american_authors/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99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5803618" TargetMode="External"/><Relationship Id="rId2" Type="http://schemas.openxmlformats.org/officeDocument/2006/relationships/slideLayout" Target="../slideLayouts/slideLayout105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4.emf"/><Relationship Id="rId4" Type="http://schemas.openxmlformats.org/officeDocument/2006/relationships/oleObject" Target="../embeddings/oleObject13.bin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9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4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2.doc"/><Relationship Id="rId2" Type="http://schemas.openxmlformats.org/officeDocument/2006/relationships/slideLayout" Target="../slideLayouts/slideLayout119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8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google.com/url?sa=i&amp;rct=j&amp;q=&amp;esrc=s&amp;source=images&amp;cd=&amp;cad=rja&amp;docid=n6TQ9sz_o_khVM&amp;tbnid=2pjvX2MXepctRM:&amp;ved=0CAUQjRw&amp;url=http://medicinesocialjustice.blogspot.com/2010/09/social-determinants-personal.html&amp;ei=nrwQU5nbOaTN2AXHh4DACg&amp;bvm=bv.61965928,d.b2I&amp;psig=AFQjCNEgy3bx2caBceB0W_TYcws1t7VRQw&amp;ust=1393692171395675" TargetMode="Externa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om.edu/~/media/Files/Activity%20Files/Quality/NHDRGuidance/DisparitiesGornick.pd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hqlibdoc.who.int/publications/2008/9789241563703_eng.pdf" TargetMode="External"/><Relationship Id="rId5" Type="http://schemas.openxmlformats.org/officeDocument/2006/relationships/hyperlink" Target="http://www.who.int/social_determinants/resources/csdh_framework_action_05_07.pdf" TargetMode="External"/><Relationship Id="rId4" Type="http://schemas.openxmlformats.org/officeDocument/2006/relationships/hyperlink" Target="http://www.healthypeople.gov/2020/topicsobjectives2020/overview.aspx?topicId=39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8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59.emf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7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32.emf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4.jpeg"/><Relationship Id="rId3" Type="http://schemas.openxmlformats.org/officeDocument/2006/relationships/hyperlink" Target="http://www.google.com/imgres?imgurl=http://thestartingfive.net/wp-content/uploads/2008/11/let-me-sooth-you.jpg&amp;imgrefurl=http://thestartingfive.net/2008/11/07/friday-firewhere-are-the-songbirds/&amp;usg=__vEnYq3T8uRrXk81vYXqgEZ9rB18=&amp;h=582&amp;w=531&amp;sz=51&amp;hl=en&amp;start=1&amp;itbs=1&amp;tbnid=vbST9GXILLVmPM:&amp;tbnh=134&amp;tbnw=122&amp;prev=/images?q=sade+adu&amp;hl=en&amp;gbv=2&amp;tbs=isch:1" TargetMode="External"/><Relationship Id="rId7" Type="http://schemas.openxmlformats.org/officeDocument/2006/relationships/image" Target="../media/image60.jpeg"/><Relationship Id="rId12" Type="http://schemas.openxmlformats.org/officeDocument/2006/relationships/image" Target="../media/image6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62.jpeg"/><Relationship Id="rId5" Type="http://schemas.openxmlformats.org/officeDocument/2006/relationships/hyperlink" Target="http://www.google.com/imgres?imgurl=http://blogs.creativeloafing.com/tampacalling/files/2009/04/seal-700_368.jpg&amp;imgrefurl=http://blogs.creativeloafing.com/tampacalling/2009/04/20/concert-review-seal-last-night-at-mahaffey-theater/&amp;usg=__Wf5MAfJRu1-IHexZ-75M8jyZBIo=&amp;h=357&amp;w=368&amp;sz=11&amp;hl=en&amp;start=3&amp;itbs=1&amp;tbnid=LxufgnTAv0t6EM:&amp;tbnh=118&amp;tbnw=122&amp;prev=/images?q=seal&amp;hl=en&amp;sa=G&amp;gbv=2&amp;tbs=isch:1" TargetMode="External"/><Relationship Id="rId10" Type="http://schemas.openxmlformats.org/officeDocument/2006/relationships/image" Target="../media/image37.jpeg"/><Relationship Id="rId4" Type="http://schemas.openxmlformats.org/officeDocument/2006/relationships/image" Target="../media/image33.jpeg"/><Relationship Id="rId9" Type="http://schemas.openxmlformats.org/officeDocument/2006/relationships/hyperlink" Target="http://www.google.com/imgres?imgurl=http://africandiasporastudent.files.wordpress.com/2008/10/soyinka-photo-homepageimagecomponent.jpg&amp;imgrefurl=http://wvrg.wordpress.com/2008/10/25/henry-louis-gates-jr-and-wole-soyinka/&amp;usg=__DOOKRvwfiJ_J9eNvO4wln4AHunw=&amp;h=503&amp;w=400&amp;sz=35&amp;hl=en&amp;start=4&amp;itbs=1&amp;tbnid=X1Tp5uoP7zmyhM:&amp;tbnh=130&amp;tbnw=103&amp;prev=/images?q=soyinka&amp;hl=en&amp;gbv=2&amp;tbs=isch:1" TargetMode="External"/><Relationship Id="rId14" Type="http://schemas.openxmlformats.org/officeDocument/2006/relationships/image" Target="../media/image65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23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43.emf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5803618" TargetMode="Externa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44.emf"/><Relationship Id="rId4" Type="http://schemas.openxmlformats.org/officeDocument/2006/relationships/oleObject" Target="../embeddings/oleObject22.bin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5803618" TargetMode="Externa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44.emf"/><Relationship Id="rId4" Type="http://schemas.openxmlformats.org/officeDocument/2006/relationships/oleObject" Target="../embeddings/oleObject23.bin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9127" y="1597068"/>
            <a:ext cx="7471063" cy="1905851"/>
          </a:xfrm>
        </p:spPr>
        <p:txBody>
          <a:bodyPr/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Addressing Inequalities in Prostate Cancer Healthcare: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4400" b="1" dirty="0" smtClean="0"/>
              <a:t>Defining Disparities</a:t>
            </a:r>
            <a:endParaRPr lang="en-US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562184"/>
            <a:ext cx="6815669" cy="141621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Folakemi T. Odedina, PhD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Professor, Colleges of Pharmacy &amp; Medicine</a:t>
            </a:r>
            <a:br>
              <a:rPr lang="en-US" sz="2000" dirty="0"/>
            </a:br>
            <a:r>
              <a:rPr lang="en-US" sz="2000" dirty="0"/>
              <a:t>PI, Prostate Cancer Transatlantic Consortium (</a:t>
            </a:r>
            <a:r>
              <a:rPr lang="en-US" sz="2000" dirty="0" err="1"/>
              <a:t>CaPTC</a:t>
            </a:r>
            <a:r>
              <a:rPr lang="en-US" sz="2000" dirty="0"/>
              <a:t>)</a:t>
            </a:r>
            <a:br>
              <a:rPr lang="en-US" sz="2000" dirty="0"/>
            </a:br>
            <a:r>
              <a:rPr lang="en-US" sz="2000" dirty="0"/>
              <a:t>US Fulbright African Region Scholar (2006)</a:t>
            </a:r>
            <a:br>
              <a:rPr lang="en-US" sz="2000" dirty="0"/>
            </a:br>
            <a:r>
              <a:rPr lang="en-US" sz="2000" dirty="0"/>
              <a:t>Carnegie African Diaspora Fellow (2017, 2018)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</a:t>
            </a:fld>
            <a:endParaRPr lang="en-US" dirty="0"/>
          </a:p>
        </p:txBody>
      </p:sp>
      <p:pic>
        <p:nvPicPr>
          <p:cNvPr id="8" name="Picture 8" descr="C:\DR ODEDINA\SCHOLARLY ACTIVITIES\CONSORTIUM\ProstateCancerTransatlanticConsortium\CaPTC Consortium\Logos&amp;Letterhead\CaPTC Logo2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2" y="2940784"/>
            <a:ext cx="951201" cy="94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DR ODEDINA\SCHOLARLY ACTIVITIES\CONSORTIUM\ProstateCancerTransatlanticConsortium\CaPTC Consortium\Logos&amp;Letterhead\CaPTC Logo2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882" y="2940960"/>
            <a:ext cx="951201" cy="94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29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2155" y="727362"/>
            <a:ext cx="8894618" cy="1348509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Does Health Disparities Really Exist?</a:t>
            </a:r>
            <a:br>
              <a:rPr lang="en-US" dirty="0" smtClean="0"/>
            </a:br>
            <a:r>
              <a:rPr lang="en-US" sz="3200" dirty="0">
                <a:solidFill>
                  <a:srgbClr val="FF0000"/>
                </a:solidFill>
              </a:rPr>
              <a:t>CDC Health Disparities and Inequalities Report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24579" name="Picture 3" descr="C:\Users\Folakemi Odedina\AppData\Local\Microsoft\Windows\Temporary Internet Files\Content.Outlook\XWLT5BRY\U33MYMT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5192" y="2729247"/>
            <a:ext cx="6018644" cy="3482216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89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/>
              <a:t>Studying populations of African ancestry …Advantages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Nature | </a:t>
            </a:r>
            <a:r>
              <a:rPr lang="en-US" b="1" u="sng" dirty="0" smtClean="0"/>
              <a:t>GENES</a:t>
            </a:r>
            <a:endParaRPr lang="en-US" b="1" u="sng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1295400" y="3495675"/>
            <a:ext cx="4718304" cy="238019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Is the development of disease predisposed in the DNA?</a:t>
            </a:r>
            <a:endParaRPr lang="en-US" sz="32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Nurture | </a:t>
            </a:r>
            <a:r>
              <a:rPr lang="en-US" b="1" u="sng" dirty="0" smtClean="0"/>
              <a:t>ENVIRONMENT</a:t>
            </a:r>
            <a:endParaRPr lang="en-US" b="1" u="sng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6153376" y="3495675"/>
            <a:ext cx="4718304" cy="2268538"/>
          </a:xfrm>
        </p:spPr>
        <p:txBody>
          <a:bodyPr>
            <a:normAutofit/>
          </a:bodyPr>
          <a:lstStyle/>
          <a:p>
            <a:r>
              <a:rPr lang="en-US" sz="3200" dirty="0"/>
              <a:t>Is the development of disease </a:t>
            </a:r>
            <a:r>
              <a:rPr lang="en-US" sz="3200" dirty="0" smtClean="0"/>
              <a:t>influenced </a:t>
            </a:r>
            <a:r>
              <a:rPr lang="en-US" sz="3200" dirty="0"/>
              <a:t>by </a:t>
            </a:r>
            <a:r>
              <a:rPr lang="en-US" sz="3200" dirty="0" smtClean="0"/>
              <a:t>life </a:t>
            </a:r>
            <a:r>
              <a:rPr lang="en-US" sz="3200" dirty="0"/>
              <a:t>experiences and </a:t>
            </a:r>
            <a:r>
              <a:rPr lang="en-US" sz="3200" dirty="0" smtClean="0"/>
              <a:t>environment?</a:t>
            </a:r>
            <a:endParaRPr lang="en-US" sz="3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50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2372716"/>
            <a:ext cx="9994900" cy="124755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III. Prostate Cancer Transatlantic Consortium Program</a:t>
            </a:r>
            <a:endParaRPr lang="en-US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CaPTC || https://epi.grants.cancer.gov/captc/ || captc@cop.ufl.edu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>
                <a:solidFill>
                  <a:prstClr val="black"/>
                </a:solidFill>
              </a:rPr>
              <a:pPr/>
              <a:t>101</a:t>
            </a:fld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0970068"/>
              </p:ext>
            </p:extLst>
          </p:nvPr>
        </p:nvGraphicFramePr>
        <p:xfrm>
          <a:off x="1952913" y="3743038"/>
          <a:ext cx="8283000" cy="917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8" name="Acrobat Document" r:id="rId4" imgW="4914900" imgH="790395" progId="AcroExch.Document.11">
                  <p:embed/>
                </p:oleObj>
              </mc:Choice>
              <mc:Fallback>
                <p:oleObj name="Acrobat Document" r:id="rId4" imgW="4914900" imgH="79039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2913" y="3743038"/>
                        <a:ext cx="8283000" cy="9178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/>
          <a:srcRect t="60952" b="1693"/>
          <a:stretch>
            <a:fillRect/>
          </a:stretch>
        </p:blipFill>
        <p:spPr bwMode="auto">
          <a:xfrm>
            <a:off x="633846" y="690999"/>
            <a:ext cx="10931236" cy="158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295401" y="4823818"/>
            <a:ext cx="9848849" cy="89964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paradigm in understanding prostate cancer in people of African Ancestry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0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The complexity of health disparity and the need for a unique approach to better understand and address complex chronic diseases underscore the need for team science research that is </a:t>
            </a:r>
            <a:r>
              <a:rPr lang="en-US" sz="3600" b="1" i="1" u="sng" dirty="0" smtClean="0"/>
              <a:t>multilevel</a:t>
            </a:r>
            <a:r>
              <a:rPr lang="en-US" sz="3600" b="1" i="1" u="sng" dirty="0"/>
              <a:t>, collaborative, translational, and </a:t>
            </a:r>
            <a:r>
              <a:rPr lang="en-US" sz="4400" b="1" i="1" u="sng" dirty="0">
                <a:solidFill>
                  <a:srgbClr val="FF0000"/>
                </a:solidFill>
              </a:rPr>
              <a:t>global</a:t>
            </a:r>
            <a:r>
              <a:rPr lang="en-US" i="1" dirty="0" smtClean="0"/>
              <a:t>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102</a:t>
            </a:fld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 t="60952" b="1693"/>
          <a:stretch>
            <a:fillRect/>
          </a:stretch>
        </p:blipFill>
        <p:spPr bwMode="auto">
          <a:xfrm>
            <a:off x="1515268" y="4228667"/>
            <a:ext cx="9158288" cy="1540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314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/>
          </p:cNvSpPr>
          <p:nvPr/>
        </p:nvSpPr>
        <p:spPr>
          <a:xfrm>
            <a:off x="4419600" y="2057400"/>
            <a:ext cx="5867400" cy="205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</a:pPr>
            <a:endParaRPr lang="en-US" sz="5400" dirty="0">
              <a:solidFill>
                <a:srgbClr val="C00000"/>
              </a:solidFill>
              <a:latin typeface="+mj-lt"/>
              <a:ea typeface="ＭＳ Ｐゴシック" pitchFamily="34"/>
              <a:cs typeface="+mj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A7BABA88-6243-4B4C-963F-1CB82C9B50A6}" type="slidenum">
              <a:rPr lang="en-US" smtClean="0"/>
              <a:pPr/>
              <a:t>103</a:t>
            </a:fld>
            <a:endParaRPr lang="en-US" dirty="0"/>
          </a:p>
        </p:txBody>
      </p:sp>
      <p:pic>
        <p:nvPicPr>
          <p:cNvPr id="1030" name="Picture 6" descr="CaPTC Leadership Meeting on Thursday, August 26, 2010 at the University of Florida, Gainesvil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9837" y="1411076"/>
            <a:ext cx="8430963" cy="270372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856038" y="4373804"/>
            <a:ext cx="8354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Website</a:t>
            </a:r>
          </a:p>
          <a:p>
            <a:pPr algn="ctr"/>
            <a:r>
              <a:rPr lang="en-US" sz="4000" b="1" dirty="0"/>
              <a:t>http://epi.grants.cancer.gov/captc/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9837" y="655043"/>
            <a:ext cx="8430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The Global Team</a:t>
            </a:r>
            <a:endParaRPr lang="en-US" sz="4000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29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Why form a Consortium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/>
            <a:r>
              <a:rPr lang="en-US" sz="3200" dirty="0"/>
              <a:t>Problem that cannot be solved individually.</a:t>
            </a:r>
          </a:p>
          <a:p>
            <a:pPr marL="457200" indent="-457200"/>
            <a:r>
              <a:rPr lang="en-US" sz="3200" dirty="0"/>
              <a:t>Special initiatives requiring national/international collaboration.</a:t>
            </a:r>
          </a:p>
          <a:p>
            <a:pPr marL="457200" indent="-457200"/>
            <a:r>
              <a:rPr lang="en-US" sz="3200" dirty="0"/>
              <a:t>Need for shared resources and expertise.</a:t>
            </a:r>
          </a:p>
          <a:p>
            <a:pPr marL="457200" indent="-457200"/>
            <a:r>
              <a:rPr lang="en-US" sz="4000" b="1" dirty="0"/>
              <a:t>“Whole bigger than the sum of its parts</a:t>
            </a:r>
            <a:r>
              <a:rPr lang="en-US" sz="4000" b="1" dirty="0" smtClean="0"/>
              <a:t>”</a:t>
            </a:r>
            <a:r>
              <a:rPr lang="en-US" sz="3200" dirty="0" smtClean="0"/>
              <a:t>.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32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CaPTC</a:t>
            </a:r>
            <a:r>
              <a:rPr lang="en-US" dirty="0" smtClean="0"/>
              <a:t> … </a:t>
            </a:r>
            <a:r>
              <a:rPr lang="en-US" i="1" dirty="0" smtClean="0"/>
              <a:t>An NCI EGRP Consortium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6300" y="2483427"/>
            <a:ext cx="10439399" cy="339244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Formed </a:t>
            </a:r>
            <a:r>
              <a:rPr lang="en-US" dirty="0"/>
              <a:t>in</a:t>
            </a:r>
            <a:r>
              <a:rPr lang="en-US" b="1" u="sng" dirty="0"/>
              <a:t> 2005 </a:t>
            </a:r>
            <a:r>
              <a:rPr lang="en-US" dirty="0"/>
              <a:t>to address the globally disproportionate burden of prostate cancer among Black men. </a:t>
            </a:r>
          </a:p>
          <a:p>
            <a:r>
              <a:rPr lang="en-US" dirty="0"/>
              <a:t>Received NCI-Epidemiology &amp; Genomics Research Program (EGRP) Consortium approval in </a:t>
            </a:r>
            <a:r>
              <a:rPr lang="en-US" b="1" u="sng" dirty="0"/>
              <a:t>2011</a:t>
            </a:r>
            <a:r>
              <a:rPr lang="en-US" dirty="0"/>
              <a:t>.</a:t>
            </a:r>
          </a:p>
          <a:p>
            <a:r>
              <a:rPr lang="en-US" dirty="0" smtClean="0"/>
              <a:t>Open </a:t>
            </a:r>
            <a:r>
              <a:rPr lang="en-US" dirty="0"/>
              <a:t>consortium comprising a team of prostate cancer scientists, clinicians, </a:t>
            </a:r>
            <a:r>
              <a:rPr lang="en-US" dirty="0">
                <a:solidFill>
                  <a:srgbClr val="FF0000"/>
                </a:solidFill>
              </a:rPr>
              <a:t>survivors, and advocates 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North </a:t>
            </a:r>
            <a:r>
              <a:rPr lang="en-US" dirty="0"/>
              <a:t>America, Europe, the Caribbean Islands, and West Africa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148 scientists from 12 countries</a:t>
            </a:r>
          </a:p>
          <a:p>
            <a:pPr lvl="2"/>
            <a:r>
              <a:rPr lang="en-US" sz="2200" b="1" dirty="0" smtClean="0">
                <a:solidFill>
                  <a:srgbClr val="C00000"/>
                </a:solidFill>
              </a:rPr>
              <a:t>Significant International Research in West Africa (especially Nigeria &amp; Cameroon)</a:t>
            </a:r>
            <a:endParaRPr lang="en-US" sz="2200" b="1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38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106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810492"/>
            <a:ext cx="2830883" cy="3759992"/>
          </a:xfrm>
          <a:prstGeom prst="rect">
            <a:avLst/>
          </a:prstGeom>
        </p:spPr>
      </p:pic>
      <p:sp>
        <p:nvSpPr>
          <p:cNvPr id="7" name="Subtitle 3"/>
          <p:cNvSpPr txBox="1">
            <a:spLocks/>
          </p:cNvSpPr>
          <p:nvPr/>
        </p:nvSpPr>
        <p:spPr>
          <a:xfrm>
            <a:off x="3630983" y="2654506"/>
            <a:ext cx="7805944" cy="2657968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Damali</a:t>
            </a:r>
            <a:r>
              <a:rPr lang="en-US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Martin, PhD, MPH</a:t>
            </a:r>
            <a:r>
              <a:rPr lang="en-US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/>
              <a:t>Program Director, Genomic Epidemiology Branch</a:t>
            </a:r>
          </a:p>
          <a:p>
            <a:pPr marL="0" indent="0" algn="ctr">
              <a:buNone/>
            </a:pPr>
            <a:r>
              <a:rPr lang="en-US" sz="2000" dirty="0"/>
              <a:t>Global Health Coordinator, Epidemiology and Genomics Research Program</a:t>
            </a:r>
          </a:p>
          <a:p>
            <a:pPr marL="0" indent="0" algn="ctr">
              <a:buNone/>
            </a:pPr>
            <a:r>
              <a:rPr lang="en-US" sz="2000" dirty="0"/>
              <a:t>Division of Cancer Control and Population Sciences</a:t>
            </a:r>
          </a:p>
          <a:p>
            <a:pPr marL="0" indent="0" algn="ctr">
              <a:buNone/>
            </a:pPr>
            <a:r>
              <a:rPr lang="en-US" sz="2000" dirty="0"/>
              <a:t>National Cancer Institute, National Institutes of Health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9642" y="675428"/>
            <a:ext cx="7747285" cy="81851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err="1" smtClean="0"/>
              <a:t>CaPTC</a:t>
            </a:r>
            <a:r>
              <a:rPr lang="en-US" b="1" dirty="0" smtClean="0"/>
              <a:t> NCI-EGRP Program Director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2948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107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689642" y="675428"/>
            <a:ext cx="6202503" cy="81851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CaPTC</a:t>
            </a:r>
            <a:r>
              <a:rPr lang="en-US" b="1" dirty="0" smtClean="0"/>
              <a:t> Leadership Team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622" y="1360015"/>
            <a:ext cx="1557432" cy="21427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57021" y="1535565"/>
            <a:ext cx="199072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R. Renee Reams, PhD</a:t>
            </a:r>
            <a:endParaRPr lang="en-US" sz="1700" dirty="0"/>
          </a:p>
          <a:p>
            <a:r>
              <a:rPr lang="en-US" sz="1700" dirty="0" smtClean="0"/>
              <a:t>Training &amp; Education Director</a:t>
            </a:r>
            <a:endParaRPr lang="en-US" sz="17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390" y="1360015"/>
            <a:ext cx="1908481" cy="22843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60141" y="1892323"/>
            <a:ext cx="1990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Clayton Yates, </a:t>
            </a:r>
          </a:p>
          <a:p>
            <a:r>
              <a:rPr lang="en-US" dirty="0" smtClean="0"/>
              <a:t>PhD</a:t>
            </a:r>
            <a:endParaRPr lang="en-US" dirty="0"/>
          </a:p>
          <a:p>
            <a:r>
              <a:rPr lang="en-US" dirty="0" smtClean="0"/>
              <a:t>Research Director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29" y="3613785"/>
            <a:ext cx="1676545" cy="23593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04489" y="3760185"/>
            <a:ext cx="1990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Frank </a:t>
            </a:r>
            <a:r>
              <a:rPr lang="en-US" dirty="0" err="1" smtClean="0"/>
              <a:t>Chinegwundoh</a:t>
            </a:r>
            <a:r>
              <a:rPr lang="en-US" dirty="0" smtClean="0"/>
              <a:t>,</a:t>
            </a:r>
          </a:p>
          <a:p>
            <a:r>
              <a:rPr lang="en-US" dirty="0" smtClean="0"/>
              <a:t>MBBS </a:t>
            </a:r>
          </a:p>
          <a:p>
            <a:r>
              <a:rPr lang="en-US" dirty="0" smtClean="0"/>
              <a:t>Medical Director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2365" y="2548548"/>
            <a:ext cx="1870762" cy="22449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629886" y="4793463"/>
            <a:ext cx="1990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Chindo</a:t>
            </a:r>
            <a:r>
              <a:rPr lang="en-US" dirty="0" smtClean="0"/>
              <a:t> Hicks,</a:t>
            </a:r>
          </a:p>
          <a:p>
            <a:r>
              <a:rPr lang="en-US" dirty="0" smtClean="0"/>
              <a:t>PhD</a:t>
            </a:r>
          </a:p>
          <a:p>
            <a:r>
              <a:rPr lang="en-US" dirty="0" smtClean="0"/>
              <a:t>Bioinformatics Director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6390" y="3510786"/>
            <a:ext cx="2426418" cy="243251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84871" y="3761121"/>
            <a:ext cx="192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Windy Dean-</a:t>
            </a:r>
            <a:r>
              <a:rPr lang="en-US" dirty="0" err="1" smtClean="0"/>
              <a:t>Colomb</a:t>
            </a:r>
            <a:r>
              <a:rPr lang="en-US" dirty="0" smtClean="0"/>
              <a:t>, MD</a:t>
            </a:r>
          </a:p>
          <a:p>
            <a:r>
              <a:rPr lang="en-US" dirty="0" smtClean="0"/>
              <a:t>Clinical Trials Director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29" y="891397"/>
            <a:ext cx="2505995" cy="16703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2322" y="2818104"/>
            <a:ext cx="2403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</a:rPr>
              <a:t>Folakemi Odedina, PhD</a:t>
            </a:r>
          </a:p>
          <a:p>
            <a:r>
              <a:rPr lang="en-US" sz="1600" dirty="0" smtClean="0">
                <a:latin typeface="Calibri" panose="020F0502020204030204" pitchFamily="34" charset="0"/>
              </a:rPr>
              <a:t>Consortium PI &amp; Director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90893" y="5528668"/>
            <a:ext cx="2254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Getachew</a:t>
            </a:r>
            <a:r>
              <a:rPr lang="en-US" sz="1600" dirty="0" smtClean="0"/>
              <a:t> </a:t>
            </a:r>
            <a:r>
              <a:rPr lang="en-US" sz="1600" dirty="0" err="1" smtClean="0"/>
              <a:t>Dagne</a:t>
            </a:r>
            <a:r>
              <a:rPr lang="en-US" sz="1600" dirty="0" smtClean="0"/>
              <a:t>, PhD</a:t>
            </a:r>
          </a:p>
          <a:p>
            <a:r>
              <a:rPr lang="en-US" sz="1600" dirty="0" smtClean="0"/>
              <a:t>Biostatistics Director</a:t>
            </a:r>
            <a:endParaRPr lang="en-US" sz="16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089" y="3613785"/>
            <a:ext cx="1690497" cy="194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1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108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80" y="1125103"/>
            <a:ext cx="2198102" cy="17421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5766" y="2920682"/>
            <a:ext cx="21884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Prof. Emeka Iweala</a:t>
            </a:r>
          </a:p>
          <a:p>
            <a:r>
              <a:rPr lang="en-US" sz="15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CaPTC</a:t>
            </a:r>
            <a:r>
              <a:rPr lang="en-US" sz="15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Region 1 Director</a:t>
            </a:r>
            <a:endParaRPr lang="en-US" sz="15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941" y="1150143"/>
            <a:ext cx="1822744" cy="16607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596" y="1153121"/>
            <a:ext cx="1427862" cy="1704027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464811" y="637077"/>
            <a:ext cx="3070807" cy="41575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 err="1" smtClean="0"/>
              <a:t>CaPTC</a:t>
            </a:r>
            <a:r>
              <a:rPr lang="en-US" sz="2400" b="1" dirty="0" smtClean="0"/>
              <a:t> Manager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28949" y="2846786"/>
            <a:ext cx="2403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</a:rPr>
              <a:t>Dr. </a:t>
            </a:r>
            <a:r>
              <a:rPr lang="en-US" sz="1600" b="1" dirty="0" err="1" smtClean="0">
                <a:latin typeface="Calibri" panose="020F0502020204030204" pitchFamily="34" charset="0"/>
              </a:rPr>
              <a:t>Ademola</a:t>
            </a:r>
            <a:r>
              <a:rPr lang="en-US" sz="1600" b="1" dirty="0" smtClean="0">
                <a:latin typeface="Calibri" panose="020F0502020204030204" pitchFamily="34" charset="0"/>
              </a:rPr>
              <a:t> </a:t>
            </a:r>
            <a:r>
              <a:rPr lang="en-US" sz="1600" b="1" dirty="0" err="1" smtClean="0">
                <a:latin typeface="Calibri" panose="020F0502020204030204" pitchFamily="34" charset="0"/>
              </a:rPr>
              <a:t>Popoola</a:t>
            </a:r>
            <a:endParaRPr lang="en-US" sz="1600" b="1" dirty="0" smtClean="0">
              <a:latin typeface="Calibri" panose="020F0502020204030204" pitchFamily="34" charset="0"/>
            </a:endParaRPr>
          </a:p>
          <a:p>
            <a:r>
              <a:rPr lang="en-US" sz="1600" dirty="0" err="1" smtClean="0">
                <a:latin typeface="Calibri" panose="020F0502020204030204" pitchFamily="34" charset="0"/>
              </a:rPr>
              <a:t>CaPTC</a:t>
            </a:r>
            <a:r>
              <a:rPr lang="en-US" sz="1600" dirty="0" smtClean="0">
                <a:latin typeface="Calibri" panose="020F0502020204030204" pitchFamily="34" charset="0"/>
              </a:rPr>
              <a:t> Region 2 </a:t>
            </a:r>
            <a:r>
              <a:rPr lang="en-US" sz="1600" dirty="0" err="1" smtClean="0">
                <a:latin typeface="Calibri" panose="020F0502020204030204" pitchFamily="34" charset="0"/>
              </a:rPr>
              <a:t>Directo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29680" y="2904022"/>
            <a:ext cx="2403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</a:rPr>
              <a:t>Dr. </a:t>
            </a:r>
            <a:r>
              <a:rPr lang="en-US" sz="1600" b="1" dirty="0" err="1" smtClean="0">
                <a:latin typeface="Calibri" panose="020F0502020204030204" pitchFamily="34" charset="0"/>
              </a:rPr>
              <a:t>Kayode</a:t>
            </a:r>
            <a:r>
              <a:rPr lang="en-US" sz="1600" b="1" dirty="0" smtClean="0">
                <a:latin typeface="Calibri" panose="020F0502020204030204" pitchFamily="34" charset="0"/>
              </a:rPr>
              <a:t> A. </a:t>
            </a:r>
            <a:r>
              <a:rPr lang="en-US" sz="1600" b="1" dirty="0" err="1" smtClean="0">
                <a:latin typeface="Calibri" panose="020F0502020204030204" pitchFamily="34" charset="0"/>
              </a:rPr>
              <a:t>Adeniji</a:t>
            </a:r>
            <a:endParaRPr lang="en-US" sz="1600" b="1" dirty="0" smtClean="0">
              <a:latin typeface="Calibri" panose="020F0502020204030204" pitchFamily="34" charset="0"/>
            </a:endParaRPr>
          </a:p>
          <a:p>
            <a:r>
              <a:rPr lang="en-US" sz="1600" dirty="0" err="1" smtClean="0">
                <a:latin typeface="Calibri" panose="020F0502020204030204" pitchFamily="34" charset="0"/>
              </a:rPr>
              <a:t>CaPTC</a:t>
            </a:r>
            <a:r>
              <a:rPr lang="en-US" sz="1600" dirty="0" smtClean="0">
                <a:latin typeface="Calibri" panose="020F0502020204030204" pitchFamily="34" charset="0"/>
              </a:rPr>
              <a:t> Pathology Director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43351" y="638319"/>
            <a:ext cx="5970361" cy="63217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 err="1" smtClean="0"/>
              <a:t>CaPTC</a:t>
            </a:r>
            <a:r>
              <a:rPr lang="en-US" sz="3200" b="1" dirty="0" smtClean="0"/>
              <a:t> Africa Leadership Team</a:t>
            </a:r>
            <a:endParaRPr lang="en-US" sz="3200" b="1" dirty="0"/>
          </a:p>
        </p:txBody>
      </p:sp>
      <p:sp>
        <p:nvSpPr>
          <p:cNvPr id="14" name="Up-Down Arrow 13"/>
          <p:cNvSpPr/>
          <p:nvPr/>
        </p:nvSpPr>
        <p:spPr>
          <a:xfrm>
            <a:off x="8209629" y="637954"/>
            <a:ext cx="255182" cy="285084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182" y="1102776"/>
            <a:ext cx="2151590" cy="175548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626662" y="2828349"/>
            <a:ext cx="296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Dr. Ernie </a:t>
            </a:r>
            <a:r>
              <a:rPr lang="en-US" b="1" dirty="0" err="1" smtClean="0"/>
              <a:t>Kaninjing</a:t>
            </a:r>
            <a:endParaRPr lang="en-US" b="1" dirty="0" smtClean="0"/>
          </a:p>
          <a:p>
            <a:pPr algn="ctr"/>
            <a:r>
              <a:rPr lang="en-US" dirty="0" smtClean="0"/>
              <a:t>Consortium Manager</a:t>
            </a:r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752887" y="3776000"/>
            <a:ext cx="6640496" cy="3950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 err="1" smtClean="0"/>
              <a:t>CaPTC</a:t>
            </a:r>
            <a:r>
              <a:rPr lang="en-US" sz="3200" b="1" dirty="0" smtClean="0"/>
              <a:t> Community Leadership Team</a:t>
            </a:r>
            <a:endParaRPr lang="en-US" sz="3200" b="1" dirty="0"/>
          </a:p>
        </p:txBody>
      </p:sp>
      <p:sp>
        <p:nvSpPr>
          <p:cNvPr id="17" name="Left-Right Arrow 16"/>
          <p:cNvSpPr/>
          <p:nvPr/>
        </p:nvSpPr>
        <p:spPr>
          <a:xfrm>
            <a:off x="822377" y="3461648"/>
            <a:ext cx="10656408" cy="294756"/>
          </a:xfrm>
          <a:prstGeom prst="left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082640" y="4509125"/>
            <a:ext cx="2317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Mr. Jim West</a:t>
            </a:r>
            <a:endParaRPr lang="en-US" sz="16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Prostate Cancer Survivor &amp; Advocate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08" y="3744392"/>
            <a:ext cx="1098571" cy="155593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15767" y="5340122"/>
            <a:ext cx="2440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Dr. Angela Adams</a:t>
            </a:r>
            <a:endParaRPr lang="en-US" sz="16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r>
              <a:rPr lang="en-US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Prostate Cancer Advocate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17736" y="4586548"/>
            <a:ext cx="2511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Mr. Arnold Merriweather</a:t>
            </a:r>
            <a:endParaRPr lang="en-US" sz="16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Prostate Cancer </a:t>
            </a:r>
            <a:r>
              <a:rPr lang="en-US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Survivor &amp; Advocate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38CE916-F0F0-413A-A66E-9A605A5001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8889" y="4171025"/>
            <a:ext cx="1478847" cy="15410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239C75C-997A-48E9-87A7-BA873FDB66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0150" y="4233071"/>
            <a:ext cx="1286554" cy="153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4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20549" y="1868651"/>
            <a:ext cx="4130362" cy="63719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 dirty="0" err="1" smtClean="0"/>
              <a:t>CaPTC</a:t>
            </a:r>
            <a:r>
              <a:rPr lang="en-US" b="1" u="sng" dirty="0" smtClean="0"/>
              <a:t>, USA</a:t>
            </a:r>
            <a:endParaRPr lang="en-US" b="1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89036" y="2674171"/>
            <a:ext cx="2062508" cy="20475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984" y="2645402"/>
            <a:ext cx="1928560" cy="20460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6406" y="5042583"/>
            <a:ext cx="2045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Nissa</a:t>
            </a:r>
            <a:r>
              <a:rPr lang="en-US" dirty="0" smtClean="0"/>
              <a:t> Askins, MPH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50726" y="5042583"/>
            <a:ext cx="2045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Kimberly Meza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702728" y="1750604"/>
            <a:ext cx="4130362" cy="63719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u="sng" dirty="0" err="1" smtClean="0"/>
              <a:t>CaPTC</a:t>
            </a:r>
            <a:r>
              <a:rPr lang="en-US" b="1" u="sng" dirty="0" smtClean="0"/>
              <a:t>, Africa</a:t>
            </a:r>
            <a:endParaRPr lang="en-US" b="1" u="sng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886" y="2592237"/>
            <a:ext cx="1954023" cy="20928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6103" y="2618820"/>
            <a:ext cx="1850065" cy="206629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702728" y="4950250"/>
            <a:ext cx="2045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Ruth </a:t>
            </a:r>
            <a:r>
              <a:rPr lang="en-US" dirty="0" err="1" smtClean="0"/>
              <a:t>Agaba</a:t>
            </a:r>
            <a:r>
              <a:rPr lang="en-US" dirty="0" smtClean="0"/>
              <a:t>, MSc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034048" y="4950250"/>
            <a:ext cx="2534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Sarah A. </a:t>
            </a:r>
            <a:r>
              <a:rPr lang="en-US" dirty="0" err="1" smtClean="0"/>
              <a:t>Oluwaseun</a:t>
            </a:r>
            <a:r>
              <a:rPr lang="en-US" dirty="0" smtClean="0"/>
              <a:t>, MSc</a:t>
            </a:r>
          </a:p>
        </p:txBody>
      </p:sp>
      <p:sp>
        <p:nvSpPr>
          <p:cNvPr id="15" name="Up-Down Arrow 14"/>
          <p:cNvSpPr/>
          <p:nvPr/>
        </p:nvSpPr>
        <p:spPr>
          <a:xfrm>
            <a:off x="5923752" y="1868651"/>
            <a:ext cx="255182" cy="439038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972077" y="698995"/>
            <a:ext cx="6202503" cy="81851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err="1" smtClean="0"/>
              <a:t>CaPTC</a:t>
            </a:r>
            <a:r>
              <a:rPr lang="en-US" b="1" dirty="0" smtClean="0"/>
              <a:t> Research Coordinators</a:t>
            </a:r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20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1600200"/>
            <a:ext cx="7391400" cy="1092200"/>
          </a:xfrm>
        </p:spPr>
        <p:txBody>
          <a:bodyPr>
            <a:normAutofit/>
          </a:bodyPr>
          <a:lstStyle/>
          <a:p>
            <a:r>
              <a:rPr lang="en-US" dirty="0" smtClean="0"/>
              <a:t>What Causes Health Disparities?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387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27551" y="676405"/>
            <a:ext cx="9601200" cy="764087"/>
          </a:xfrm>
        </p:spPr>
        <p:txBody>
          <a:bodyPr/>
          <a:lstStyle/>
          <a:p>
            <a:pPr algn="ctr"/>
            <a:r>
              <a:rPr lang="en-US" dirty="0" err="1" smtClean="0"/>
              <a:t>CaPTC</a:t>
            </a:r>
            <a:r>
              <a:rPr lang="en-US" dirty="0" smtClean="0"/>
              <a:t> Members Around the World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475" t="16586" r="46658" b="8895"/>
          <a:stretch/>
        </p:blipFill>
        <p:spPr>
          <a:xfrm>
            <a:off x="3006248" y="1693333"/>
            <a:ext cx="8489640" cy="434915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/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917637"/>
              </p:ext>
            </p:extLst>
          </p:nvPr>
        </p:nvGraphicFramePr>
        <p:xfrm>
          <a:off x="898145" y="1578743"/>
          <a:ext cx="1832529" cy="45783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529">
                  <a:extLst>
                    <a:ext uri="{9D8B030D-6E8A-4147-A177-3AD203B41FA5}">
                      <a16:colId xmlns="" xmlns:a16="http://schemas.microsoft.com/office/drawing/2014/main" val="3382042529"/>
                    </a:ext>
                  </a:extLst>
                </a:gridCol>
              </a:tblGrid>
              <a:tr h="127193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ysClr val="windowText" lastClr="000000"/>
                          </a:solidFill>
                        </a:rPr>
                        <a:t>The Bahamas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44852990"/>
                  </a:ext>
                </a:extLst>
              </a:tr>
              <a:tr h="38296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ysClr val="windowText" lastClr="000000"/>
                          </a:solidFill>
                        </a:rPr>
                        <a:t>Cameroon</a:t>
                      </a:r>
                      <a:endParaRPr lang="en-US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05961428"/>
                  </a:ext>
                </a:extLst>
              </a:tr>
              <a:tr h="38296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ysClr val="windowText" lastClr="000000"/>
                          </a:solidFill>
                        </a:rPr>
                        <a:t>England</a:t>
                      </a:r>
                      <a:endParaRPr lang="en-US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85588570"/>
                  </a:ext>
                </a:extLst>
              </a:tr>
              <a:tr h="38296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ysClr val="windowText" lastClr="000000"/>
                          </a:solidFill>
                        </a:rPr>
                        <a:t>Ghana</a:t>
                      </a:r>
                      <a:endParaRPr lang="en-US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39517887"/>
                  </a:ext>
                </a:extLst>
              </a:tr>
              <a:tr h="38296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ysClr val="windowText" lastClr="000000"/>
                          </a:solidFill>
                        </a:rPr>
                        <a:t>Ireland</a:t>
                      </a:r>
                      <a:endParaRPr lang="en-US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16080699"/>
                  </a:ext>
                </a:extLst>
              </a:tr>
              <a:tr h="38296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ysClr val="windowText" lastClr="000000"/>
                          </a:solidFill>
                        </a:rPr>
                        <a:t>Martinique</a:t>
                      </a:r>
                      <a:endParaRPr lang="en-US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48423823"/>
                  </a:ext>
                </a:extLst>
              </a:tr>
              <a:tr h="382961">
                <a:tc>
                  <a:txBody>
                    <a:bodyPr/>
                    <a:lstStyle/>
                    <a:p>
                      <a:r>
                        <a:rPr lang="en-US" b="1" baseline="0" dirty="0" smtClean="0">
                          <a:solidFill>
                            <a:sysClr val="windowText" lastClr="000000"/>
                          </a:solidFill>
                        </a:rPr>
                        <a:t>Netherlands</a:t>
                      </a:r>
                      <a:endParaRPr lang="en-US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43972865"/>
                  </a:ext>
                </a:extLst>
              </a:tr>
              <a:tr h="38296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ysClr val="windowText" lastClr="000000"/>
                          </a:solidFill>
                        </a:rPr>
                        <a:t>Nigeria</a:t>
                      </a:r>
                      <a:endParaRPr lang="en-US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20158134"/>
                  </a:ext>
                </a:extLst>
              </a:tr>
              <a:tr h="38296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ysClr val="windowText" lastClr="000000"/>
                          </a:solidFill>
                        </a:rPr>
                        <a:t>Scotland</a:t>
                      </a:r>
                      <a:endParaRPr lang="en-US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20595870"/>
                  </a:ext>
                </a:extLst>
              </a:tr>
              <a:tr h="38296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ysClr val="windowText" lastClr="000000"/>
                          </a:solidFill>
                        </a:rPr>
                        <a:t>South Africa</a:t>
                      </a:r>
                      <a:endParaRPr lang="en-US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23375003"/>
                  </a:ext>
                </a:extLst>
              </a:tr>
              <a:tr h="38296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ysClr val="windowText" lastClr="000000"/>
                          </a:solidFill>
                        </a:rPr>
                        <a:t>Tanzania</a:t>
                      </a:r>
                      <a:endParaRPr lang="en-US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38079966"/>
                  </a:ext>
                </a:extLst>
              </a:tr>
              <a:tr h="38296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ysClr val="windowText" lastClr="000000"/>
                          </a:solidFill>
                        </a:rPr>
                        <a:t>United States</a:t>
                      </a:r>
                      <a:endParaRPr lang="en-US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90692638"/>
                  </a:ext>
                </a:extLst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00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13038" y="751562"/>
            <a:ext cx="5146675" cy="706255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CaPTC</a:t>
            </a:r>
            <a:r>
              <a:rPr lang="en-US" dirty="0" smtClean="0"/>
              <a:t> Nigeria Sites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6497" t="27049" r="4374" b="27797"/>
          <a:stretch/>
        </p:blipFill>
        <p:spPr>
          <a:xfrm>
            <a:off x="778043" y="1763865"/>
            <a:ext cx="5016667" cy="420080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0415508"/>
              </p:ext>
            </p:extLst>
          </p:nvPr>
        </p:nvGraphicFramePr>
        <p:xfrm>
          <a:off x="6194052" y="516525"/>
          <a:ext cx="5409225" cy="5676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67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525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Site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PI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201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Ace Medical Clinics Limited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Dr. Oluwole Kukoyi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438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Ahmadu Bello University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Dr. Mohammed Faruk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201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Covenant University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Dr. Emeka Iweala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54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Ekiti State University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Dr. Abidemi Omonisi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47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Federal medical Center, Abeokuta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Dr. Chidiebere Ndukwe Ogo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441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Federal University of Agriculture Abeokuta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Dr. Catherine Badejo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864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Lagos State University Teaching Hospital, Ikeja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Prof.</a:t>
                      </a:r>
                      <a:r>
                        <a:rPr lang="en-US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John O. </a:t>
                      </a:r>
                      <a:r>
                        <a:rPr lang="en-US" sz="14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Obafunwa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62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Lagos University Teaching Hospital, Yaba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Dr. Anthonia Sowunmi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201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National Hospital Abuja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Dr. Paul Jibrin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864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Obafemi Awolowo University Teaching Hospital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Prof. Ayo Salako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864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University of Nigeria College of Medicine Enugu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Prof. </a:t>
                      </a:r>
                      <a:r>
                        <a:rPr lang="en-US" sz="1400" dirty="0" err="1" smtClean="0">
                          <a:effectLst/>
                        </a:rPr>
                        <a:t>Iheanyi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</a:rPr>
                        <a:t>Okpala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6201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University of Calabar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Dr. Iya Eze Bassey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4864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University of Ibadan Department of Nursing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Dr. Adenike Onibokun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018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University of Ilorin Teaching Hospital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Dr. Ademola Popoola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6201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University of Maiduguri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Prof. H.A. Nggada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45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CaPTC || https://epi.grants.cancer.gov/captc/ || captc@cop.ufl.edu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>
                <a:solidFill>
                  <a:prstClr val="black"/>
                </a:solidFill>
              </a:rPr>
              <a:pPr/>
              <a:t>112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82" y="2213263"/>
            <a:ext cx="4772891" cy="3579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582" y="2213263"/>
            <a:ext cx="4585855" cy="343939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118142" y="623473"/>
            <a:ext cx="6202503" cy="67539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CaPTC</a:t>
            </a:r>
            <a:r>
              <a:rPr lang="en-US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“Royal” Members</a:t>
            </a:r>
            <a:endParaRPr lang="en-US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1104" y="1432898"/>
            <a:ext cx="4520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>
                <a:solidFill>
                  <a:prstClr val="black"/>
                </a:solidFill>
              </a:rPr>
              <a:t>Chief Olusegun Obasanjo</a:t>
            </a:r>
          </a:p>
          <a:p>
            <a:pPr algn="ctr"/>
            <a:r>
              <a:rPr lang="en-US" sz="2000" b="1" dirty="0" smtClean="0">
                <a:solidFill>
                  <a:prstClr val="black"/>
                </a:solidFill>
              </a:rPr>
              <a:t>Former President of Nigeria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2582" y="1474933"/>
            <a:ext cx="4520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err="1" smtClean="0">
                <a:solidFill>
                  <a:prstClr val="black"/>
                </a:solidFill>
              </a:rPr>
              <a:t>Alhaji</a:t>
            </a:r>
            <a:r>
              <a:rPr lang="en-US" sz="2000" b="1" u="sng" dirty="0" smtClean="0">
                <a:solidFill>
                  <a:prstClr val="black"/>
                </a:solidFill>
              </a:rPr>
              <a:t> Dr. </a:t>
            </a:r>
            <a:r>
              <a:rPr lang="en-US" sz="2000" b="1" u="sng" dirty="0" err="1" smtClean="0">
                <a:solidFill>
                  <a:prstClr val="black"/>
                </a:solidFill>
              </a:rPr>
              <a:t>Shehu</a:t>
            </a:r>
            <a:r>
              <a:rPr lang="en-US" sz="2000" b="1" u="sng" dirty="0" smtClean="0">
                <a:solidFill>
                  <a:prstClr val="black"/>
                </a:solidFill>
              </a:rPr>
              <a:t> Idris</a:t>
            </a:r>
          </a:p>
          <a:p>
            <a:pPr algn="ctr"/>
            <a:r>
              <a:rPr lang="en-US" sz="2000" b="1" dirty="0" smtClean="0">
                <a:solidFill>
                  <a:prstClr val="black"/>
                </a:solidFill>
              </a:rPr>
              <a:t>Amir of </a:t>
            </a:r>
            <a:r>
              <a:rPr lang="en-US" sz="2000" b="1" dirty="0" err="1" smtClean="0">
                <a:solidFill>
                  <a:prstClr val="black"/>
                </a:solidFill>
              </a:rPr>
              <a:t>Zazzau</a:t>
            </a:r>
            <a:r>
              <a:rPr lang="en-US" sz="2000" b="1" dirty="0" smtClean="0">
                <a:solidFill>
                  <a:prstClr val="black"/>
                </a:solidFill>
              </a:rPr>
              <a:t>, </a:t>
            </a:r>
            <a:r>
              <a:rPr lang="en-US" sz="2000" b="1" dirty="0" err="1" smtClean="0">
                <a:solidFill>
                  <a:prstClr val="black"/>
                </a:solidFill>
              </a:rPr>
              <a:t>Zazzau</a:t>
            </a:r>
            <a:r>
              <a:rPr lang="en-US" sz="2000" b="1" dirty="0" smtClean="0">
                <a:solidFill>
                  <a:prstClr val="black"/>
                </a:solidFill>
              </a:rPr>
              <a:t> Palace</a:t>
            </a:r>
            <a:endParaRPr lang="en-US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99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5465" y="2378625"/>
            <a:ext cx="8158688" cy="1241520"/>
          </a:xfrm>
        </p:spPr>
        <p:txBody>
          <a:bodyPr>
            <a:normAutofit/>
          </a:bodyPr>
          <a:lstStyle/>
          <a:p>
            <a:r>
              <a:rPr lang="en-US" b="1" dirty="0"/>
              <a:t>Selected </a:t>
            </a:r>
            <a:r>
              <a:rPr lang="en-US" b="1" dirty="0" err="1"/>
              <a:t>CaPTC</a:t>
            </a:r>
            <a:r>
              <a:rPr lang="en-US" b="1" dirty="0"/>
              <a:t> Contributions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CaPTC || https://epi.grants.cancer.gov/captc/ || captc@cop.ufl.edu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>
                <a:solidFill>
                  <a:prstClr val="black"/>
                </a:solidFill>
              </a:rPr>
              <a:pPr/>
              <a:t>113</a:t>
            </a:fld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015067" y="4029444"/>
          <a:ext cx="8158688" cy="1312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5" name="Acrobat Document" r:id="rId3" imgW="4914900" imgH="790395" progId="AcroExch.Document.11">
                  <p:embed/>
                </p:oleObj>
              </mc:Choice>
              <mc:Fallback>
                <p:oleObj name="Acrobat Document" r:id="rId3" imgW="4914900" imgH="79039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15067" y="4029444"/>
                        <a:ext cx="8158688" cy="13123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102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CaPTC || https://epi.grants.cancer.gov/captc/ || captc@cop.ufl.edu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>
                <a:solidFill>
                  <a:prstClr val="black"/>
                </a:solidFill>
              </a:rPr>
              <a:pPr/>
              <a:t>114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192000" cy="321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58950" y="844673"/>
            <a:ext cx="8674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JOURNAL OF THE NATIONAL MEDICAL ASSOCIATION VOL. 98, NO. 4, APRIL 2006</a:t>
            </a:r>
            <a:endParaRPr lang="en-US" sz="1600" b="1" dirty="0">
              <a:solidFill>
                <a:srgbClr val="C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t="7287" b="5465"/>
          <a:stretch>
            <a:fillRect/>
          </a:stretch>
        </p:blipFill>
        <p:spPr bwMode="auto">
          <a:xfrm>
            <a:off x="0" y="3721395"/>
            <a:ext cx="12192000" cy="313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eft-Right Arrow 7"/>
          <p:cNvSpPr/>
          <p:nvPr/>
        </p:nvSpPr>
        <p:spPr>
          <a:xfrm>
            <a:off x="784225" y="3218121"/>
            <a:ext cx="10656408" cy="503274"/>
          </a:xfrm>
          <a:prstGeom prst="left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5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115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1589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74558"/>
            <a:ext cx="12192000" cy="3083442"/>
          </a:xfrm>
          <a:prstGeom prst="rect">
            <a:avLst/>
          </a:prstGeom>
        </p:spPr>
      </p:pic>
      <p:sp>
        <p:nvSpPr>
          <p:cNvPr id="10" name="Left-Right Arrow 9"/>
          <p:cNvSpPr/>
          <p:nvPr/>
        </p:nvSpPr>
        <p:spPr>
          <a:xfrm>
            <a:off x="723900" y="3273279"/>
            <a:ext cx="10716733" cy="270021"/>
          </a:xfrm>
          <a:prstGeom prst="left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116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1862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95823"/>
            <a:ext cx="12192000" cy="3062177"/>
          </a:xfrm>
          <a:prstGeom prst="rect">
            <a:avLst/>
          </a:prstGeom>
        </p:spPr>
      </p:pic>
      <p:sp>
        <p:nvSpPr>
          <p:cNvPr id="6" name="Left-Right Arrow 5"/>
          <p:cNvSpPr/>
          <p:nvPr/>
        </p:nvSpPr>
        <p:spPr>
          <a:xfrm>
            <a:off x="739036" y="3276452"/>
            <a:ext cx="10786214" cy="299697"/>
          </a:xfrm>
          <a:prstGeom prst="left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1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697" t="14760" r="52241" b="17024"/>
          <a:stretch/>
        </p:blipFill>
        <p:spPr>
          <a:xfrm>
            <a:off x="0" y="-1"/>
            <a:ext cx="12192000" cy="31718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37265"/>
            <a:ext cx="12191999" cy="3120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45" y="3308228"/>
            <a:ext cx="10702637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4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193" t="8518" r="57098" b="56262"/>
          <a:stretch/>
        </p:blipFill>
        <p:spPr>
          <a:xfrm>
            <a:off x="0" y="0"/>
            <a:ext cx="12192000" cy="32033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42660"/>
            <a:ext cx="12191999" cy="3115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47" y="3288767"/>
            <a:ext cx="10629253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4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119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1508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42661"/>
            <a:ext cx="12191999" cy="3115340"/>
          </a:xfrm>
          <a:prstGeom prst="rect">
            <a:avLst/>
          </a:prstGeom>
        </p:spPr>
      </p:pic>
      <p:sp>
        <p:nvSpPr>
          <p:cNvPr id="6" name="Left-Right Arrow 5"/>
          <p:cNvSpPr/>
          <p:nvPr/>
        </p:nvSpPr>
        <p:spPr>
          <a:xfrm>
            <a:off x="751514" y="3186223"/>
            <a:ext cx="10688970" cy="340953"/>
          </a:xfrm>
          <a:prstGeom prst="left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0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959100" y="274638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Documented Etiologies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423555" y="2556164"/>
            <a:ext cx="4800600" cy="3593812"/>
          </a:xfrm>
        </p:spPr>
        <p:txBody>
          <a:bodyPr>
            <a:normAutofit fontScale="77500" lnSpcReduction="20000"/>
          </a:bodyPr>
          <a:lstStyle/>
          <a:p>
            <a:pPr marL="0" indent="0" algn="ctr" eaLnBrk="1" hangingPunct="1">
              <a:buNone/>
            </a:pPr>
            <a:r>
              <a:rPr lang="en-US" sz="3000" b="1" dirty="0" smtClean="0"/>
              <a:t>Bias</a:t>
            </a:r>
          </a:p>
          <a:p>
            <a:pPr marL="0" indent="0" algn="ctr" eaLnBrk="1" hangingPunct="1">
              <a:buNone/>
            </a:pPr>
            <a:r>
              <a:rPr lang="en-US" sz="3000" b="1" dirty="0" smtClean="0"/>
              <a:t>Racism </a:t>
            </a:r>
          </a:p>
          <a:p>
            <a:pPr marL="0" indent="0" algn="ctr" eaLnBrk="1" hangingPunct="1">
              <a:buNone/>
            </a:pPr>
            <a:r>
              <a:rPr lang="en-US" sz="3000" b="1" dirty="0" smtClean="0"/>
              <a:t>Language </a:t>
            </a:r>
          </a:p>
          <a:p>
            <a:pPr marL="0" indent="0" algn="ctr" eaLnBrk="1" hangingPunct="1">
              <a:buNone/>
            </a:pPr>
            <a:r>
              <a:rPr lang="en-US" sz="3000" b="1" dirty="0" smtClean="0"/>
              <a:t>Literacy </a:t>
            </a:r>
          </a:p>
          <a:p>
            <a:pPr marL="0" indent="0" algn="ctr" eaLnBrk="1" hangingPunct="1">
              <a:buNone/>
            </a:pPr>
            <a:r>
              <a:rPr lang="en-US" sz="3000" b="1" dirty="0" smtClean="0"/>
              <a:t>Acculturation </a:t>
            </a:r>
          </a:p>
          <a:p>
            <a:pPr marL="0" indent="0" algn="ctr" eaLnBrk="1" hangingPunct="1">
              <a:buNone/>
            </a:pPr>
            <a:r>
              <a:rPr lang="en-US" sz="3000" b="1" dirty="0" smtClean="0"/>
              <a:t>Immigrant status </a:t>
            </a:r>
          </a:p>
          <a:p>
            <a:pPr marL="0" indent="0" algn="ctr" eaLnBrk="1" hangingPunct="1">
              <a:buNone/>
            </a:pPr>
            <a:r>
              <a:rPr lang="en-US" sz="3000" b="1" dirty="0" smtClean="0"/>
              <a:t>Insurance status </a:t>
            </a:r>
          </a:p>
          <a:p>
            <a:pPr marL="0" indent="0" algn="ctr" eaLnBrk="1" hangingPunct="1">
              <a:buNone/>
            </a:pPr>
            <a:r>
              <a:rPr lang="en-US" sz="3000" b="1" dirty="0" smtClean="0"/>
              <a:t>Income 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31748" name="Picture 2" descr="http://www.freedomsphoenix.com/Uploads/Graphics/098-0622215249-Racism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3570" y="2901277"/>
            <a:ext cx="356235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0137775" y="6305550"/>
            <a:ext cx="4572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A79E2C-148D-41B7-A69D-BCE78199618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552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CaPTC</a:t>
            </a:r>
            <a:r>
              <a:rPr lang="en-US" dirty="0" smtClean="0"/>
              <a:t> || https://epi.grants.cancer.gov/captc/ || captc@cop.ufl.edu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120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889" t="14522" r="57971" b="57001"/>
          <a:stretch/>
        </p:blipFill>
        <p:spPr>
          <a:xfrm>
            <a:off x="0" y="3742660"/>
            <a:ext cx="12192000" cy="31153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12" y="3252299"/>
            <a:ext cx="10685721" cy="292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313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6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121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3379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6299" y="2491484"/>
            <a:ext cx="1066800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500" b="1" dirty="0"/>
              <a:t>Camille CR Ragin</a:t>
            </a:r>
            <a:r>
              <a:rPr lang="en-US" sz="1500" dirty="0"/>
              <a:t>. </a:t>
            </a:r>
            <a:r>
              <a:rPr lang="en-US" sz="1500" dirty="0">
                <a:hlinkClick r:id="rId3"/>
              </a:rPr>
              <a:t>Research agenda for black prostate health: issues, challenges and future directions</a:t>
            </a:r>
            <a:r>
              <a:rPr lang="en-US" sz="1500" dirty="0"/>
              <a:t>. Infectious Agents and Cancer 2011 6(</a:t>
            </a:r>
            <a:r>
              <a:rPr lang="en-US" sz="1500" dirty="0" err="1"/>
              <a:t>Suppl</a:t>
            </a:r>
            <a:r>
              <a:rPr lang="en-US" sz="1500" dirty="0"/>
              <a:t> 1):A1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b="1" dirty="0" err="1"/>
              <a:t>Olabode</a:t>
            </a:r>
            <a:r>
              <a:rPr lang="en-US" sz="1500" b="1" dirty="0"/>
              <a:t> Peter </a:t>
            </a:r>
            <a:r>
              <a:rPr lang="en-US" sz="1500" b="1" dirty="0" err="1"/>
              <a:t>Oluwole</a:t>
            </a:r>
            <a:r>
              <a:rPr lang="en-US" sz="1500" b="1" dirty="0"/>
              <a:t> et al. </a:t>
            </a:r>
            <a:r>
              <a:rPr lang="en-US" sz="1500" dirty="0">
                <a:hlinkClick r:id="rId4"/>
              </a:rPr>
              <a:t>Histopathological review of prostate cancer in </a:t>
            </a:r>
            <a:r>
              <a:rPr lang="en-US" sz="1500" dirty="0" err="1">
                <a:hlinkClick r:id="rId4"/>
              </a:rPr>
              <a:t>Lokoja</a:t>
            </a:r>
            <a:r>
              <a:rPr lang="en-US" sz="1500" dirty="0">
                <a:hlinkClick r:id="rId4"/>
              </a:rPr>
              <a:t>, Nigeria</a:t>
            </a:r>
            <a:r>
              <a:rPr lang="en-US" sz="1500" dirty="0"/>
              <a:t>. </a:t>
            </a:r>
            <a:r>
              <a:rPr lang="en-US" sz="1500" b="1" i="1" dirty="0"/>
              <a:t>Infectious Agents and Cancer</a:t>
            </a:r>
            <a:r>
              <a:rPr lang="en-US" sz="1500" b="1" dirty="0"/>
              <a:t> 2011 6(</a:t>
            </a:r>
            <a:r>
              <a:rPr lang="en-US" sz="1500" b="1" dirty="0" err="1"/>
              <a:t>Suppl</a:t>
            </a:r>
            <a:r>
              <a:rPr lang="en-US" sz="1500" b="1" dirty="0"/>
              <a:t> 1):A2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b="1" dirty="0"/>
              <a:t>E </a:t>
            </a:r>
            <a:r>
              <a:rPr lang="en-US" sz="1500" b="1" dirty="0" err="1"/>
              <a:t>Oluwabunmi</a:t>
            </a:r>
            <a:r>
              <a:rPr lang="en-US" sz="1500" b="1" dirty="0"/>
              <a:t> </a:t>
            </a:r>
            <a:r>
              <a:rPr lang="en-US" sz="1500" b="1" dirty="0" err="1"/>
              <a:t>Olapade-Olaopa</a:t>
            </a:r>
            <a:r>
              <a:rPr lang="en-US" sz="1500" b="1" dirty="0"/>
              <a:t> et al. </a:t>
            </a:r>
            <a:r>
              <a:rPr lang="en-US" sz="1500" b="1" dirty="0">
                <a:hlinkClick r:id="rId5"/>
              </a:rPr>
              <a:t>Histology of </a:t>
            </a:r>
            <a:r>
              <a:rPr lang="en-US" sz="1500" b="1" dirty="0" err="1">
                <a:hlinkClick r:id="rId5"/>
              </a:rPr>
              <a:t>orchidectomy</a:t>
            </a:r>
            <a:r>
              <a:rPr lang="en-US" sz="1500" b="1" dirty="0">
                <a:hlinkClick r:id="rId5"/>
              </a:rPr>
              <a:t> specimens in Nigerian patients with prostate cancer</a:t>
            </a:r>
            <a:r>
              <a:rPr lang="en-US" sz="1500" b="1" dirty="0"/>
              <a:t>.  </a:t>
            </a:r>
            <a:r>
              <a:rPr lang="en-US" sz="1500" b="1" i="1" dirty="0"/>
              <a:t>Infectious Agents and Cancer</a:t>
            </a:r>
            <a:r>
              <a:rPr lang="en-US" sz="1500" b="1" dirty="0"/>
              <a:t> 2011 6(</a:t>
            </a:r>
            <a:r>
              <a:rPr lang="en-US" sz="1500" b="1" dirty="0" err="1"/>
              <a:t>Suppl</a:t>
            </a:r>
            <a:r>
              <a:rPr lang="en-US" sz="1500" b="1" dirty="0"/>
              <a:t> 1):A3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b="1" dirty="0" err="1"/>
              <a:t>Olabode</a:t>
            </a:r>
            <a:r>
              <a:rPr lang="en-US" sz="1500" b="1" dirty="0"/>
              <a:t> Peter </a:t>
            </a:r>
            <a:r>
              <a:rPr lang="en-US" sz="1500" b="1" dirty="0" err="1"/>
              <a:t>Oluwole</a:t>
            </a:r>
            <a:r>
              <a:rPr lang="en-US" sz="1500" b="1" dirty="0"/>
              <a:t> et al. </a:t>
            </a:r>
            <a:r>
              <a:rPr lang="en-US" sz="1500" dirty="0">
                <a:hlinkClick r:id="rId6"/>
              </a:rPr>
              <a:t>Prostate cancer: histopathological analysis of 66 cases</a:t>
            </a:r>
            <a:r>
              <a:rPr lang="en-US" sz="1500" dirty="0"/>
              <a:t>. </a:t>
            </a:r>
            <a:r>
              <a:rPr lang="en-US" sz="1500" b="1" i="1" dirty="0"/>
              <a:t>Infectious Agents and Cancer</a:t>
            </a:r>
            <a:r>
              <a:rPr lang="en-US" sz="1500" b="1" dirty="0"/>
              <a:t> 2011 6(</a:t>
            </a:r>
            <a:r>
              <a:rPr lang="en-US" sz="1500" b="1" dirty="0" err="1"/>
              <a:t>Suppl</a:t>
            </a:r>
            <a:r>
              <a:rPr lang="en-US" sz="1500" b="1" dirty="0"/>
              <a:t> 1):A4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b="1" dirty="0" err="1"/>
              <a:t>Ayokunle</a:t>
            </a:r>
            <a:r>
              <a:rPr lang="en-US" sz="1500" b="1" dirty="0"/>
              <a:t> </a:t>
            </a:r>
            <a:r>
              <a:rPr lang="en-US" sz="1500" b="1" dirty="0" err="1"/>
              <a:t>Osho</a:t>
            </a:r>
            <a:r>
              <a:rPr lang="en-US" sz="1500" b="1" dirty="0"/>
              <a:t> et al. </a:t>
            </a:r>
            <a:r>
              <a:rPr lang="en-US" sz="1500" dirty="0">
                <a:hlinkClick r:id="rId7"/>
              </a:rPr>
              <a:t>The role of dietary fat in prostate cancer risk in Jamaican men: a pilot study</a:t>
            </a:r>
            <a:r>
              <a:rPr lang="en-US" sz="1500" dirty="0"/>
              <a:t>. </a:t>
            </a:r>
            <a:r>
              <a:rPr lang="en-US" sz="1500" b="1" dirty="0"/>
              <a:t> </a:t>
            </a:r>
            <a:r>
              <a:rPr lang="en-US" sz="1500" b="1" i="1" dirty="0"/>
              <a:t>Infectious Agents and Cancer</a:t>
            </a:r>
            <a:r>
              <a:rPr lang="en-US" sz="1500" b="1" dirty="0"/>
              <a:t> 2011 6(</a:t>
            </a:r>
            <a:r>
              <a:rPr lang="en-US" sz="1500" b="1" dirty="0" err="1"/>
              <a:t>Suppl</a:t>
            </a:r>
            <a:r>
              <a:rPr lang="en-US" sz="1500" b="1" dirty="0"/>
              <a:t> 1):A5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b="1" dirty="0"/>
              <a:t>Hernan Flores-</a:t>
            </a:r>
            <a:r>
              <a:rPr lang="en-US" sz="1500" b="1" dirty="0" err="1"/>
              <a:t>Rozas</a:t>
            </a:r>
            <a:r>
              <a:rPr lang="en-US" sz="1500" dirty="0"/>
              <a:t>. </a:t>
            </a:r>
            <a:r>
              <a:rPr lang="en-US" sz="1500" dirty="0">
                <a:hlinkClick r:id="rId8"/>
              </a:rPr>
              <a:t>Differential contribution of mismatch repair genes in the processing of DNA damage</a:t>
            </a:r>
            <a:r>
              <a:rPr lang="en-US" sz="1500" dirty="0"/>
              <a:t>. </a:t>
            </a:r>
            <a:r>
              <a:rPr lang="en-US" sz="1500" b="1" i="1" dirty="0"/>
              <a:t>Infectious Agents and Cancer</a:t>
            </a:r>
            <a:r>
              <a:rPr lang="en-US" sz="1500" b="1" dirty="0"/>
              <a:t> 2011 6(</a:t>
            </a:r>
            <a:r>
              <a:rPr lang="en-US" sz="1500" b="1" dirty="0" err="1"/>
              <a:t>Suppl</a:t>
            </a:r>
            <a:r>
              <a:rPr lang="en-US" sz="1500" b="1" dirty="0"/>
              <a:t> 1):A6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b="1" dirty="0"/>
              <a:t>Rose Mary </a:t>
            </a:r>
            <a:r>
              <a:rPr lang="en-US" sz="1500" b="1" dirty="0" err="1"/>
              <a:t>Stiffin</a:t>
            </a:r>
            <a:r>
              <a:rPr lang="en-US" sz="1500" b="1" dirty="0"/>
              <a:t> et al. </a:t>
            </a:r>
            <a:r>
              <a:rPr lang="en-US" sz="1500" dirty="0">
                <a:hlinkClick r:id="rId9"/>
              </a:rPr>
              <a:t>The role of megakaryocytes in breast cancer metastasis to bone</a:t>
            </a:r>
            <a:r>
              <a:rPr lang="en-US" sz="1500" dirty="0"/>
              <a:t>. </a:t>
            </a:r>
            <a:r>
              <a:rPr lang="en-US" sz="1500" b="1" i="1" dirty="0"/>
              <a:t>Infectious Agents and Cancer</a:t>
            </a:r>
            <a:r>
              <a:rPr lang="en-US" sz="1500" b="1" dirty="0"/>
              <a:t> 2011 6(</a:t>
            </a:r>
            <a:r>
              <a:rPr lang="en-US" sz="1500" b="1" dirty="0" err="1"/>
              <a:t>Suppl</a:t>
            </a:r>
            <a:r>
              <a:rPr lang="en-US" sz="1500" b="1" dirty="0"/>
              <a:t> 1):A7 </a:t>
            </a:r>
          </a:p>
        </p:txBody>
      </p:sp>
    </p:spTree>
    <p:extLst>
      <p:ext uri="{BB962C8B-B14F-4D97-AF65-F5344CB8AC3E}">
        <p14:creationId xmlns:p14="http://schemas.microsoft.com/office/powerpoint/2010/main" val="38633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122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825500" y="715963"/>
            <a:ext cx="10798175" cy="1303337"/>
          </a:xfrm>
        </p:spPr>
        <p:txBody>
          <a:bodyPr>
            <a:normAutofit fontScale="90000"/>
          </a:bodyPr>
          <a:lstStyle/>
          <a:p>
            <a:r>
              <a:rPr lang="en-US" sz="3100" b="1" dirty="0" err="1">
                <a:solidFill>
                  <a:schemeClr val="tx1"/>
                </a:solidFill>
              </a:rPr>
              <a:t>CaPTC</a:t>
            </a:r>
            <a:r>
              <a:rPr lang="en-US" sz="3100" b="1" dirty="0">
                <a:solidFill>
                  <a:schemeClr val="tx1"/>
                </a:solidFill>
              </a:rPr>
              <a:t> </a:t>
            </a:r>
            <a:r>
              <a:rPr lang="en-US" sz="3100" b="1" dirty="0" err="1">
                <a:solidFill>
                  <a:schemeClr val="tx1"/>
                </a:solidFill>
              </a:rPr>
              <a:t>Ecancer</a:t>
            </a:r>
            <a:r>
              <a:rPr lang="en-US" sz="3100" b="1" dirty="0">
                <a:solidFill>
                  <a:schemeClr val="tx1"/>
                </a:solidFill>
              </a:rPr>
              <a:t> Medical Science Special Issue (2014): </a:t>
            </a:r>
            <a:br>
              <a:rPr lang="en-US" sz="3100" b="1" dirty="0">
                <a:solidFill>
                  <a:schemeClr val="tx1"/>
                </a:solidFill>
              </a:rPr>
            </a:br>
            <a:r>
              <a:rPr lang="en-US" sz="3100" b="1" dirty="0">
                <a:solidFill>
                  <a:schemeClr val="tx1"/>
                </a:solidFill>
              </a:rPr>
              <a:t>Addressing the Global Burden of Prostate Cancer among Black men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825500" y="2184402"/>
            <a:ext cx="5229225" cy="3735386"/>
          </a:xfrm>
        </p:spPr>
        <p:txBody>
          <a:bodyPr>
            <a:normAutofit fontScale="92500"/>
          </a:bodyPr>
          <a:lstStyle/>
          <a:p>
            <a:r>
              <a:rPr lang="en-US" dirty="0"/>
              <a:t>Development and assessment of an evidence-based prostate cancer intervention </a:t>
            </a:r>
            <a:r>
              <a:rPr lang="en-US" dirty="0" err="1" smtClean="0"/>
              <a:t>programme</a:t>
            </a:r>
            <a:r>
              <a:rPr lang="en-US" dirty="0" smtClean="0"/>
              <a:t> for </a:t>
            </a:r>
            <a:r>
              <a:rPr lang="en-US" dirty="0"/>
              <a:t>black </a:t>
            </a:r>
            <a:r>
              <a:rPr lang="en-US" dirty="0" smtClean="0"/>
              <a:t>men. </a:t>
            </a:r>
            <a:r>
              <a:rPr lang="en-US" i="1" dirty="0" smtClean="0"/>
              <a:t>Odedina et al.</a:t>
            </a:r>
          </a:p>
          <a:p>
            <a:r>
              <a:rPr lang="en-US" dirty="0" err="1"/>
              <a:t>Polyisoprenylated</a:t>
            </a:r>
            <a:r>
              <a:rPr lang="en-US" dirty="0"/>
              <a:t> methylated protein methyl esterase as a putative drug target for </a:t>
            </a:r>
            <a:r>
              <a:rPr lang="en-US" dirty="0" smtClean="0"/>
              <a:t>androgen insensitive prostate cancer. </a:t>
            </a:r>
            <a:r>
              <a:rPr lang="en-US" i="1" dirty="0" err="1" smtClean="0"/>
              <a:t>Poku</a:t>
            </a:r>
            <a:r>
              <a:rPr lang="en-US" i="1" dirty="0"/>
              <a:t> </a:t>
            </a:r>
            <a:r>
              <a:rPr lang="en-US" i="1" dirty="0" smtClean="0"/>
              <a:t>et al</a:t>
            </a:r>
          </a:p>
          <a:p>
            <a:r>
              <a:rPr lang="en-US" dirty="0"/>
              <a:t>From bench to bedside: the realities of reducing global prostate cancer disparity in </a:t>
            </a:r>
            <a:r>
              <a:rPr lang="en-US" dirty="0" smtClean="0"/>
              <a:t>black men. </a:t>
            </a:r>
            <a:r>
              <a:rPr lang="en-US" i="1" dirty="0" smtClean="0"/>
              <a:t>Robin </a:t>
            </a:r>
            <a:r>
              <a:rPr lang="en-US" i="1" dirty="0"/>
              <a:t>Roberts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4294967295"/>
          </p:nvPr>
        </p:nvSpPr>
        <p:spPr>
          <a:xfrm>
            <a:off x="6353175" y="2184401"/>
            <a:ext cx="5051425" cy="3784600"/>
          </a:xfrm>
        </p:spPr>
        <p:txBody>
          <a:bodyPr>
            <a:normAutofit fontScale="92500"/>
          </a:bodyPr>
          <a:lstStyle/>
          <a:p>
            <a:r>
              <a:rPr lang="en-US" dirty="0"/>
              <a:t>Need for and relevance of prostate cancer screening in </a:t>
            </a:r>
            <a:r>
              <a:rPr lang="en-US" dirty="0" smtClean="0"/>
              <a:t>Nigeria. </a:t>
            </a:r>
            <a:r>
              <a:rPr lang="en-US" i="1" dirty="0" err="1" smtClean="0"/>
              <a:t>Akinremi</a:t>
            </a:r>
            <a:r>
              <a:rPr lang="en-US" i="1" dirty="0" smtClean="0"/>
              <a:t> et al.</a:t>
            </a:r>
          </a:p>
          <a:p>
            <a:r>
              <a:rPr lang="en-US" dirty="0"/>
              <a:t>Current state of prostate cancer treatment in </a:t>
            </a:r>
            <a:r>
              <a:rPr lang="en-US" dirty="0" smtClean="0"/>
              <a:t>Jamaica. </a:t>
            </a:r>
            <a:r>
              <a:rPr lang="en-US" i="1" dirty="0" smtClean="0"/>
              <a:t>Morrison</a:t>
            </a:r>
            <a:r>
              <a:rPr lang="en-US" i="1" dirty="0"/>
              <a:t> </a:t>
            </a:r>
            <a:r>
              <a:rPr lang="en-US" i="1" dirty="0" smtClean="0"/>
              <a:t>et al.</a:t>
            </a:r>
          </a:p>
          <a:p>
            <a:r>
              <a:rPr lang="en-US" dirty="0"/>
              <a:t>Update on prostate cancer in black men within the </a:t>
            </a:r>
            <a:r>
              <a:rPr lang="en-US" dirty="0" smtClean="0"/>
              <a:t>UK. </a:t>
            </a:r>
            <a:r>
              <a:rPr lang="en-US" i="1" dirty="0" smtClean="0"/>
              <a:t>Jones </a:t>
            </a:r>
            <a:r>
              <a:rPr lang="en-US" i="1" dirty="0"/>
              <a:t>and </a:t>
            </a:r>
            <a:r>
              <a:rPr lang="en-US" i="1" dirty="0" err="1" smtClean="0"/>
              <a:t>Chinegwundoh</a:t>
            </a:r>
            <a:endParaRPr lang="en-US" i="1" dirty="0" smtClean="0"/>
          </a:p>
          <a:p>
            <a:r>
              <a:rPr lang="en-US" dirty="0" err="1"/>
              <a:t>Biospecimens</a:t>
            </a:r>
            <a:r>
              <a:rPr lang="en-US" dirty="0"/>
              <a:t>, </a:t>
            </a:r>
            <a:r>
              <a:rPr lang="en-US" dirty="0" err="1"/>
              <a:t>biobanking</a:t>
            </a:r>
            <a:r>
              <a:rPr lang="en-US" dirty="0"/>
              <a:t> and global cancer research </a:t>
            </a:r>
            <a:r>
              <a:rPr lang="en-US" dirty="0" smtClean="0"/>
              <a:t>collaborations. </a:t>
            </a:r>
            <a:r>
              <a:rPr lang="en-US" i="1" dirty="0" smtClean="0"/>
              <a:t>Ragin and Park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36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CaPTC || https://epi.grants.cancer.gov/captc/ || captc@cop.ufl.edu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>
                <a:solidFill>
                  <a:prstClr val="black"/>
                </a:solidFill>
              </a:rPr>
              <a:pPr/>
              <a:t>123</a:t>
            </a:fld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/>
          </p:nvPr>
        </p:nvGraphicFramePr>
        <p:xfrm>
          <a:off x="885825" y="742950"/>
          <a:ext cx="10458449" cy="505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3" name="Document" r:id="rId3" imgW="8973967" imgH="6306079" progId="Word.Document.8">
                  <p:embed/>
                </p:oleObj>
              </mc:Choice>
              <mc:Fallback>
                <p:oleObj name="Document" r:id="rId3" imgW="8973967" imgH="6306079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19" t="2901" r="2039" b="4350"/>
                      <a:stretch>
                        <a:fillRect/>
                      </a:stretch>
                    </p:blipFill>
                    <p:spPr bwMode="auto">
                      <a:xfrm>
                        <a:off x="885825" y="742950"/>
                        <a:ext cx="10458449" cy="50577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12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5465" y="2378625"/>
            <a:ext cx="8158688" cy="1241520"/>
          </a:xfrm>
        </p:spPr>
        <p:txBody>
          <a:bodyPr>
            <a:normAutofit/>
          </a:bodyPr>
          <a:lstStyle/>
          <a:p>
            <a:r>
              <a:rPr lang="en-US" b="1" dirty="0" err="1"/>
              <a:t>CaPTC</a:t>
            </a:r>
            <a:r>
              <a:rPr lang="en-US" b="1" dirty="0"/>
              <a:t> West Africa Projects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CaPTC || https://epi.grants.cancer.gov/captc/ || captc@cop.ufl.edu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>
                <a:solidFill>
                  <a:prstClr val="black"/>
                </a:solidFill>
              </a:rPr>
              <a:pPr/>
              <a:t>124</a:t>
            </a:fld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015067" y="4029444"/>
          <a:ext cx="8158688" cy="1312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9" name="Acrobat Document" r:id="rId3" imgW="4914900" imgH="790395" progId="AcroExch.Document.11">
                  <p:embed/>
                </p:oleObj>
              </mc:Choice>
              <mc:Fallback>
                <p:oleObj name="Acrobat Document" r:id="rId3" imgW="4914900" imgH="79039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15067" y="4029444"/>
                        <a:ext cx="8158688" cy="13123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37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75" y="982132"/>
            <a:ext cx="10784909" cy="130386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Next-Generation Sequencing (NGS) of Archived FFPE Tissue of Men of African Ancestry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0141" y="2565330"/>
            <a:ext cx="4325738" cy="3310128"/>
          </a:xfrm>
        </p:spPr>
        <p:txBody>
          <a:bodyPr>
            <a:normAutofit/>
          </a:bodyPr>
          <a:lstStyle/>
          <a:p>
            <a:r>
              <a:rPr lang="en-US" dirty="0" smtClean="0"/>
              <a:t>NIH/National </a:t>
            </a:r>
            <a:r>
              <a:rPr lang="en-US" dirty="0"/>
              <a:t>Cancer Institute </a:t>
            </a:r>
            <a:r>
              <a:rPr lang="en-US" dirty="0" smtClean="0"/>
              <a:t>contract (</a:t>
            </a:r>
            <a:r>
              <a:rPr lang="en-US" dirty="0"/>
              <a:t>HSN261201600732P 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b="1" dirty="0" smtClean="0"/>
              <a:t>To </a:t>
            </a:r>
            <a:r>
              <a:rPr lang="en-US" b="1" dirty="0"/>
              <a:t>determine whether DNA and RNA obtained from tissues in archival FFPE blocks is of sufficient quality and quantity to conduct NGS assays</a:t>
            </a:r>
            <a:r>
              <a:rPr lang="en-US" b="1" dirty="0" smtClean="0"/>
              <a:t>.</a:t>
            </a:r>
            <a:endParaRPr lang="en-US" b="1" dirty="0"/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574083" y="2560320"/>
            <a:ext cx="5699344" cy="3310128"/>
          </a:xfrm>
        </p:spPr>
        <p:txBody>
          <a:bodyPr>
            <a:normAutofit/>
          </a:bodyPr>
          <a:lstStyle/>
          <a:p>
            <a:pPr algn="ctr">
              <a:buFont typeface="Garamond" panose="02020404030301010803" pitchFamily="18" charset="0"/>
              <a:buChar char="↓"/>
            </a:pPr>
            <a:r>
              <a:rPr lang="en-US" dirty="0" smtClean="0"/>
              <a:t>Nigeria FFPE Samples</a:t>
            </a:r>
          </a:p>
          <a:p>
            <a:pPr algn="ctr">
              <a:buFont typeface="Garamond" panose="02020404030301010803" pitchFamily="18" charset="0"/>
              <a:buChar char="↓"/>
            </a:pPr>
            <a:r>
              <a:rPr lang="en-US" dirty="0" smtClean="0"/>
              <a:t> UF </a:t>
            </a:r>
            <a:r>
              <a:rPr lang="en-US" dirty="0" err="1" smtClean="0"/>
              <a:t>CaPTC</a:t>
            </a:r>
            <a:r>
              <a:rPr lang="en-US" dirty="0" smtClean="0"/>
              <a:t> Site - Check for Damage or Adverse Conditions and </a:t>
            </a:r>
            <a:r>
              <a:rPr lang="en-US" dirty="0" err="1" smtClean="0"/>
              <a:t>Catolog</a:t>
            </a:r>
            <a:endParaRPr lang="en-US" dirty="0" smtClean="0"/>
          </a:p>
          <a:p>
            <a:pPr algn="ctr">
              <a:buFont typeface="Garamond" panose="02020404030301010803" pitchFamily="18" charset="0"/>
              <a:buChar char="↓"/>
            </a:pPr>
            <a:r>
              <a:rPr lang="en-US" dirty="0" smtClean="0"/>
              <a:t>Yate’s Lab in Tuskegee – Samples prepared for Gross Quality Control (Curls)</a:t>
            </a:r>
          </a:p>
          <a:p>
            <a:pPr algn="ctr">
              <a:buFont typeface="Garamond" panose="02020404030301010803" pitchFamily="18" charset="0"/>
              <a:buChar char="↓"/>
            </a:pPr>
            <a:r>
              <a:rPr lang="en-US" dirty="0" smtClean="0"/>
              <a:t>NCI/</a:t>
            </a:r>
            <a:r>
              <a:rPr lang="en-US" dirty="0" err="1" smtClean="0"/>
              <a:t>Leidos</a:t>
            </a:r>
            <a:r>
              <a:rPr lang="en-US" dirty="0" smtClean="0"/>
              <a:t> for </a:t>
            </a:r>
            <a:r>
              <a:rPr lang="en-US" dirty="0"/>
              <a:t>Gross Quality Control</a:t>
            </a:r>
            <a:r>
              <a:rPr lang="en-US" dirty="0" smtClean="0"/>
              <a:t> </a:t>
            </a:r>
          </a:p>
          <a:p>
            <a:pPr algn="ctr">
              <a:buFont typeface="Garamond" panose="02020404030301010803" pitchFamily="18" charset="0"/>
              <a:buChar char="↓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CaPTC</a:t>
            </a:r>
            <a:r>
              <a:rPr lang="en-US" dirty="0" smtClean="0"/>
              <a:t> || https://epi.grants.cancer.gov/captc/ || captc@cop.ufl.edu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23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9094967"/>
              </p:ext>
            </p:extLst>
          </p:nvPr>
        </p:nvGraphicFramePr>
        <p:xfrm>
          <a:off x="4803520" y="87676"/>
          <a:ext cx="7388480" cy="66337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483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401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491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Site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PI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41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Ace Medical Clinics Limited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Dr. Oluwole Kukoyi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41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Ahmadu Bello University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Dr. Mohammed Faruk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41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Covenant University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Dr. Emeka Iweala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41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Ekiti State University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Dr. Abidemi Omonisi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41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Federal medical Center, Abeokuta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Dr. Chidiebere Ndukwe Ogo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41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Federal University of Agriculture Abeokuta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Dr. Catherine Badejo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541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Lagos State University Teaching Hospital, Ikeja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Prof.</a:t>
                      </a:r>
                      <a:r>
                        <a:rPr lang="en-US" sz="16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John O. </a:t>
                      </a:r>
                      <a:r>
                        <a:rPr lang="en-US" sz="16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Obafunwa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541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Lagos University Teaching Hospital, Yaba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Dr. Anthonia Sowunmi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541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National Hospital Abuja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Dr. Paul Jibrin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6463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Obafemi Awolowo University Teaching Hospital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Prof. Ayo Salako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541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University of Abuja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Dr. Olabode Oluwole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541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University of Calabar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Dr. Iya Eze Bassey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541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University of Ibadan Department of Nursing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Dr. Adenike Onibokun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541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University of Ilorin Teaching Hospital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Dr. Ademola Popoola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8769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University of Maiduguri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Prof. H.A. Nggada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6463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University of Nigeria College of Medicine Enugu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Prof. Iheanyi Okpala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4" marR="55304" marT="27652" marB="27652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54967" y="863845"/>
            <a:ext cx="41767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</a:rPr>
              <a:t>CaPTC</a:t>
            </a:r>
          </a:p>
          <a:p>
            <a:pPr algn="ctr"/>
            <a:r>
              <a:rPr lang="en-US" sz="4800" b="1" dirty="0">
                <a:solidFill>
                  <a:prstClr val="black"/>
                </a:solidFill>
              </a:rPr>
              <a:t>Principal Investigators in Nigeria</a:t>
            </a:r>
          </a:p>
        </p:txBody>
      </p:sp>
      <p:pic>
        <p:nvPicPr>
          <p:cNvPr id="7" name="Picture 2" descr="C:\DR ODEDINA\SCHOLARLY ACTIVITIES\CONSORTIUM\ProstateCancerTransatlanticConsortium\CaPTC Consortium\Logos&amp;Letterhead\CaPTC Logo2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152" y="3873126"/>
            <a:ext cx="1889387" cy="182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47A1AA2-7EFD-4898-B668-625028F5AE48}"/>
              </a:ext>
            </a:extLst>
          </p:cNvPr>
          <p:cNvSpPr/>
          <p:nvPr/>
        </p:nvSpPr>
        <p:spPr>
          <a:xfrm>
            <a:off x="3355942" y="29223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93E4686-4F3E-4A90-893C-A49869003EEE}"/>
              </a:ext>
            </a:extLst>
          </p:cNvPr>
          <p:cNvSpPr/>
          <p:nvPr/>
        </p:nvSpPr>
        <p:spPr>
          <a:xfrm>
            <a:off x="5882326" y="246511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3FE2F18-1064-41D1-ABFA-56A85E507C32}"/>
              </a:ext>
            </a:extLst>
          </p:cNvPr>
          <p:cNvSpPr/>
          <p:nvPr/>
        </p:nvSpPr>
        <p:spPr>
          <a:xfrm>
            <a:off x="4822330" y="3326935"/>
            <a:ext cx="7369667" cy="2779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B9BE9D2-B316-4462-90EC-C5998A853D9F}"/>
              </a:ext>
            </a:extLst>
          </p:cNvPr>
          <p:cNvSpPr/>
          <p:nvPr/>
        </p:nvSpPr>
        <p:spPr>
          <a:xfrm>
            <a:off x="4831736" y="2594430"/>
            <a:ext cx="7360262" cy="3382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070B2BE-0518-45AD-B1A8-96313B277865}"/>
              </a:ext>
            </a:extLst>
          </p:cNvPr>
          <p:cNvSpPr/>
          <p:nvPr/>
        </p:nvSpPr>
        <p:spPr>
          <a:xfrm>
            <a:off x="4822330" y="5338195"/>
            <a:ext cx="7369670" cy="3407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BCABFB4-7431-4340-837F-DDF5117878A4}"/>
              </a:ext>
            </a:extLst>
          </p:cNvPr>
          <p:cNvSpPr/>
          <p:nvPr/>
        </p:nvSpPr>
        <p:spPr>
          <a:xfrm>
            <a:off x="4812925" y="4201772"/>
            <a:ext cx="7379071" cy="3864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798BB99-D4CA-4B38-87E3-3482C6563B04}"/>
              </a:ext>
            </a:extLst>
          </p:cNvPr>
          <p:cNvSpPr/>
          <p:nvPr/>
        </p:nvSpPr>
        <p:spPr>
          <a:xfrm>
            <a:off x="4831735" y="1858649"/>
            <a:ext cx="7360263" cy="3864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3F30D5B-52CA-4EFF-A2E6-AC19DA9E0C9D}"/>
              </a:ext>
            </a:extLst>
          </p:cNvPr>
          <p:cNvSpPr/>
          <p:nvPr/>
        </p:nvSpPr>
        <p:spPr>
          <a:xfrm>
            <a:off x="4822330" y="772876"/>
            <a:ext cx="7369669" cy="3864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2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48212AC4-8D46-46BF-9973-DCB9E616E0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423491"/>
              </p:ext>
            </p:extLst>
          </p:nvPr>
        </p:nvGraphicFramePr>
        <p:xfrm>
          <a:off x="137787" y="1118310"/>
          <a:ext cx="11933563" cy="5545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0157">
                  <a:extLst>
                    <a:ext uri="{9D8B030D-6E8A-4147-A177-3AD203B41FA5}">
                      <a16:colId xmlns="" xmlns:a16="http://schemas.microsoft.com/office/drawing/2014/main" val="2428053532"/>
                    </a:ext>
                  </a:extLst>
                </a:gridCol>
                <a:gridCol w="2638372">
                  <a:extLst>
                    <a:ext uri="{9D8B030D-6E8A-4147-A177-3AD203B41FA5}">
                      <a16:colId xmlns="" xmlns:a16="http://schemas.microsoft.com/office/drawing/2014/main" val="3643092324"/>
                    </a:ext>
                  </a:extLst>
                </a:gridCol>
                <a:gridCol w="2770366">
                  <a:extLst>
                    <a:ext uri="{9D8B030D-6E8A-4147-A177-3AD203B41FA5}">
                      <a16:colId xmlns="" xmlns:a16="http://schemas.microsoft.com/office/drawing/2014/main" val="189306918"/>
                    </a:ext>
                  </a:extLst>
                </a:gridCol>
                <a:gridCol w="3534668">
                  <a:extLst>
                    <a:ext uri="{9D8B030D-6E8A-4147-A177-3AD203B41FA5}">
                      <a16:colId xmlns="" xmlns:a16="http://schemas.microsoft.com/office/drawing/2014/main" val="1864545457"/>
                    </a:ext>
                  </a:extLst>
                </a:gridCol>
              </a:tblGrid>
              <a:tr h="2276846"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Samples</a:t>
                      </a:r>
                      <a:endParaRPr lang="en-US" sz="4000" dirty="0"/>
                    </a:p>
                    <a:p>
                      <a:r>
                        <a:rPr lang="en-US" sz="4000" dirty="0"/>
                        <a:t>2002-2017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Passed DNA Quantity  </a:t>
                      </a:r>
                      <a:r>
                        <a:rPr lang="en-US" sz="3600" dirty="0"/>
                        <a:t>(&gt;.2ug)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Passed DNA Quality QC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Samples that Passed both Quantity and Quality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64357789"/>
                  </a:ext>
                </a:extLst>
              </a:tr>
              <a:tr h="1659398">
                <a:tc>
                  <a:txBody>
                    <a:bodyPr/>
                    <a:lstStyle/>
                    <a:p>
                      <a:r>
                        <a:rPr lang="en-US" sz="5400" dirty="0"/>
                        <a:t>604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(364)  </a:t>
                      </a:r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(286) </a:t>
                      </a:r>
                    </a:p>
                    <a:p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47%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(220) </a:t>
                      </a:r>
                    </a:p>
                    <a:p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36%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83315347"/>
                  </a:ext>
                </a:extLst>
              </a:tr>
              <a:tr h="1278337">
                <a:tc gridSpan="4">
                  <a:txBody>
                    <a:bodyPr/>
                    <a:lstStyle/>
                    <a:p>
                      <a:pPr algn="ctr"/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220 samples exosome sequenced || 172 samples RNA sequenced</a:t>
                      </a:r>
                    </a:p>
                    <a:p>
                      <a:pPr algn="ctr"/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Clinical Data</a:t>
                      </a:r>
                      <a:r>
                        <a:rPr lang="en-US" sz="32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provided to NCI for 176  patients</a:t>
                      </a:r>
                      <a:endParaRPr lang="en-US" sz="4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308122D-313D-4529-A310-08113E835429}"/>
              </a:ext>
            </a:extLst>
          </p:cNvPr>
          <p:cNvSpPr txBox="1"/>
          <p:nvPr/>
        </p:nvSpPr>
        <p:spPr>
          <a:xfrm>
            <a:off x="2642121" y="410424"/>
            <a:ext cx="680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Overview of Sample Manifest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BE6C415-5B32-46ED-8A16-BF8C0EE8B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050" y="115010"/>
            <a:ext cx="1003300" cy="10033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76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="" xmlns:a16="http://schemas.microsoft.com/office/drawing/2014/main" id="{C3F66CBE-95C5-47B5-844E-EF33059245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3346695"/>
              </p:ext>
            </p:extLst>
          </p:nvPr>
        </p:nvGraphicFramePr>
        <p:xfrm>
          <a:off x="450937" y="300625"/>
          <a:ext cx="11298477" cy="6112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855654C-6BC2-4F8F-A8D1-7A7C5BDB4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616" y="1916614"/>
            <a:ext cx="1097990" cy="1097990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="" xmlns:a16="http://schemas.microsoft.com/office/drawing/2014/main" id="{2C4035A6-5BCC-4975-83B1-9195EFC5902A}"/>
              </a:ext>
            </a:extLst>
          </p:cNvPr>
          <p:cNvSpPr txBox="1"/>
          <p:nvPr/>
        </p:nvSpPr>
        <p:spPr>
          <a:xfrm>
            <a:off x="10835014" y="3860452"/>
            <a:ext cx="914400" cy="9144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Jun ‘17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9346C5F-61C0-42D1-8765-3016BB1FB878}"/>
              </a:ext>
            </a:extLst>
          </p:cNvPr>
          <p:cNvSpPr txBox="1"/>
          <p:nvPr/>
        </p:nvSpPr>
        <p:spPr>
          <a:xfrm>
            <a:off x="5120285" y="6043414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Years 2002-2017 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CaPTC || https://epi.grants.cancer.gov/captc/ || captc@cop.ufl.edu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AC11-0ADD-4ABC-9538-853030E9FF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83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624" y="2378625"/>
            <a:ext cx="10037134" cy="124152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West Africa Transatlantic </a:t>
            </a:r>
            <a:r>
              <a:rPr lang="en-US" b="1" dirty="0"/>
              <a:t>Prostate Cancer </a:t>
            </a:r>
            <a:r>
              <a:rPr lang="en-US" b="1" dirty="0" smtClean="0"/>
              <a:t>(</a:t>
            </a:r>
            <a:r>
              <a:rPr lang="en-US" b="1" dirty="0" err="1" smtClean="0"/>
              <a:t>WATCaP</a:t>
            </a:r>
            <a:r>
              <a:rPr lang="en-US" b="1" dirty="0" smtClean="0"/>
              <a:t>) Familial </a:t>
            </a:r>
            <a:r>
              <a:rPr lang="en-US" b="1" dirty="0"/>
              <a:t>Project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CaPTC || https://epi.grants.cancer.gov/captc/ || captc@cop.ufl.edu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>
                <a:solidFill>
                  <a:prstClr val="black"/>
                </a:solidFill>
              </a:rPr>
              <a:pPr/>
              <a:t>129</a:t>
            </a:fld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015067" y="4029444"/>
          <a:ext cx="8158688" cy="1312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3" name="Acrobat Document" r:id="rId3" imgW="4914900" imgH="790395" progId="AcroExch.Document.11">
                  <p:embed/>
                </p:oleObj>
              </mc:Choice>
              <mc:Fallback>
                <p:oleObj name="Acrobat Document" r:id="rId3" imgW="4914900" imgH="79039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15067" y="4029444"/>
                        <a:ext cx="8158688" cy="13123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754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idx="1"/>
          </p:nvPr>
        </p:nvSpPr>
        <p:spPr>
          <a:xfrm>
            <a:off x="1993900" y="2441864"/>
            <a:ext cx="4953000" cy="36970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3600" b="1" dirty="0"/>
              <a:t>IOM Report</a:t>
            </a:r>
          </a:p>
          <a:p>
            <a:pPr lvl="1" eaLnBrk="1" hangingPunct="1"/>
            <a:r>
              <a:rPr lang="en-US" sz="3200" b="1" dirty="0"/>
              <a:t>Unequal Treatment: Confronting Racial and Ethnic Disparities in Health Care</a:t>
            </a:r>
            <a:r>
              <a:rPr lang="en-US" sz="3200" dirty="0"/>
              <a:t> </a:t>
            </a:r>
          </a:p>
          <a:p>
            <a:pPr lvl="1" eaLnBrk="1" hangingPunct="1"/>
            <a:r>
              <a:rPr lang="en-US" sz="3200" b="1" dirty="0"/>
              <a:t>Released </a:t>
            </a:r>
            <a:r>
              <a:rPr lang="en-US" sz="3200" dirty="0"/>
              <a:t>March 20, 2002</a:t>
            </a:r>
          </a:p>
        </p:txBody>
      </p:sp>
      <p:pic>
        <p:nvPicPr>
          <p:cNvPr id="33795" name="Picture 5" descr="Unequal Treatment: Confronting Racial and Ethnic Disparities in Health Care 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77745" y="602673"/>
            <a:ext cx="25717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964045" y="1147618"/>
            <a:ext cx="7754938" cy="863600"/>
          </a:xfrm>
          <a:prstGeom prst="rect">
            <a:avLst/>
          </a:prstGeom>
        </p:spPr>
        <p:txBody>
          <a:bodyPr anchor="ctr">
            <a:normAutofit fontScale="67500" lnSpcReduction="20000"/>
          </a:bodyPr>
          <a:lstStyle/>
          <a:p>
            <a:pPr marL="484632">
              <a:defRPr/>
            </a:pPr>
            <a:r>
              <a:rPr lang="en-US" sz="4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Non-Clinical Factors affecting Health Disparities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0137775" y="6305550"/>
            <a:ext cx="4572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7C5E02F-2E6F-422C-9F16-E1AB4F46C7F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432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CaPTC || https://epi.grants.cancer.gov/captc/ || captc@cop.ufl.edu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>
                <a:solidFill>
                  <a:prstClr val="black"/>
                </a:solidFill>
              </a:rPr>
              <a:pPr/>
              <a:t>130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74274" y="608518"/>
            <a:ext cx="7468392" cy="708025"/>
          </a:xfrm>
        </p:spPr>
        <p:txBody>
          <a:bodyPr>
            <a:normAutofit/>
          </a:bodyPr>
          <a:lstStyle/>
          <a:p>
            <a:r>
              <a:rPr lang="en-US" sz="2800" b="1" dirty="0" err="1" smtClean="0"/>
              <a:t>CaPTC</a:t>
            </a:r>
            <a:r>
              <a:rPr lang="en-US" sz="2800" b="1" dirty="0" smtClean="0"/>
              <a:t> Nigeria Region 1 Principal Investigators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34" y="3976329"/>
            <a:ext cx="1652159" cy="18716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34" y="962531"/>
            <a:ext cx="2198102" cy="1742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6763" y="4167123"/>
            <a:ext cx="1859441" cy="1231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2187" y="1481751"/>
            <a:ext cx="1693333" cy="19092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9207" y="1686523"/>
            <a:ext cx="2048434" cy="1018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8274" y="1707059"/>
            <a:ext cx="1159116" cy="15008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6851" y="1833587"/>
            <a:ext cx="2158131" cy="10242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75173" y="585692"/>
            <a:ext cx="2105399" cy="21053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94374" y="2676677"/>
            <a:ext cx="2719052" cy="1018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0473" y="2771391"/>
            <a:ext cx="21884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Prof. Emeka Iweala</a:t>
            </a:r>
          </a:p>
          <a:p>
            <a:r>
              <a:rPr lang="en-US" sz="15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Professor</a:t>
            </a:r>
          </a:p>
          <a:p>
            <a:r>
              <a:rPr lang="en-US" sz="15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Covenant University</a:t>
            </a:r>
            <a:endParaRPr lang="en-US" sz="15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1833" y="4230527"/>
            <a:ext cx="1500833" cy="150083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529007" y="4300309"/>
            <a:ext cx="190153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Dr. </a:t>
            </a:r>
            <a:r>
              <a:rPr lang="en-US" sz="16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Chidiebere</a:t>
            </a:r>
            <a:r>
              <a:rPr lang="en-US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Ogo</a:t>
            </a:r>
            <a:endParaRPr lang="en-US" sz="16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r>
              <a:rPr lang="en-US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Consultant Urologist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 panose="020F0502020204030204" pitchFamily="34" charset="0"/>
              </a:rPr>
              <a:t>Federal Medical Center, Abeokuta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295" y="3864124"/>
            <a:ext cx="1541764" cy="184308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491059" y="4367373"/>
            <a:ext cx="245077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prstClr val="black"/>
                </a:solidFill>
                <a:latin typeface="Calibri" panose="020F0502020204030204" pitchFamily="34" charset="0"/>
              </a:rPr>
              <a:t>Dr. </a:t>
            </a:r>
            <a:r>
              <a:rPr lang="en-US" sz="15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Wole</a:t>
            </a:r>
            <a:r>
              <a:rPr lang="en-US" sz="15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Kukoyi</a:t>
            </a:r>
            <a:endParaRPr lang="en-US" sz="1500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r>
              <a:rPr lang="en-US" sz="1500" dirty="0" smtClean="0">
                <a:solidFill>
                  <a:prstClr val="black"/>
                </a:solidFill>
                <a:latin typeface="Calibri" panose="020F0502020204030204" pitchFamily="34" charset="0"/>
              </a:rPr>
              <a:t>Owner and Medical Director</a:t>
            </a:r>
          </a:p>
          <a:p>
            <a:r>
              <a:rPr lang="en-US" sz="1500" dirty="0" smtClean="0">
                <a:solidFill>
                  <a:prstClr val="black"/>
                </a:solidFill>
                <a:latin typeface="Calibri" panose="020F0502020204030204" pitchFamily="34" charset="0"/>
              </a:rPr>
              <a:t>Ace Medicare</a:t>
            </a:r>
            <a:endParaRPr lang="en-US" sz="15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28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CaPTC || https://epi.grants.cancer.gov/captc/ || captc@cop.ufl.edu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>
                <a:solidFill>
                  <a:prstClr val="black"/>
                </a:solidFill>
              </a:rPr>
              <a:pPr/>
              <a:t>131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616739" y="638146"/>
            <a:ext cx="6837219" cy="589660"/>
          </a:xfrm>
        </p:spPr>
        <p:txBody>
          <a:bodyPr>
            <a:normAutofit fontScale="90000"/>
          </a:bodyPr>
          <a:lstStyle/>
          <a:p>
            <a:r>
              <a:rPr lang="en-US" sz="2800" b="1" dirty="0" err="1" smtClean="0"/>
              <a:t>CaPTC</a:t>
            </a:r>
            <a:r>
              <a:rPr lang="en-US" sz="2800" b="1" dirty="0" smtClean="0"/>
              <a:t> Nigeria Region 2 Principal Investigators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570" y="1059873"/>
            <a:ext cx="1193869" cy="14500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498" y="2555931"/>
            <a:ext cx="2352743" cy="12791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535" y="1185459"/>
            <a:ext cx="1431926" cy="11664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5681" y="2479831"/>
            <a:ext cx="2109399" cy="11879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3220" y="1194907"/>
            <a:ext cx="1172636" cy="11475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1301" y="2315278"/>
            <a:ext cx="2377646" cy="12471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359" y="3389029"/>
            <a:ext cx="1509587" cy="128184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563" y="4724556"/>
            <a:ext cx="1841152" cy="13499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5088" y="3705024"/>
            <a:ext cx="1359423" cy="15349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753" y="5140099"/>
            <a:ext cx="2304488" cy="8721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821" y="661290"/>
            <a:ext cx="2009472" cy="166075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3821" y="2375729"/>
            <a:ext cx="2118901" cy="10181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98069" y="3826141"/>
            <a:ext cx="1119757" cy="131395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49112" y="3838752"/>
            <a:ext cx="1224135" cy="121997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47595" y="5058724"/>
            <a:ext cx="2026436" cy="12039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6799" y="5253018"/>
            <a:ext cx="258224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Prof. Ayo </a:t>
            </a:r>
            <a:r>
              <a:rPr lang="en-US" sz="1500" b="1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Salako</a:t>
            </a:r>
            <a:endParaRPr lang="en-US" sz="1500" b="1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15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Deputy Provost</a:t>
            </a:r>
          </a:p>
          <a:p>
            <a:pPr algn="ctr"/>
            <a:r>
              <a:rPr lang="en-US" sz="15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Obafemi </a:t>
            </a:r>
            <a:r>
              <a:rPr lang="en-US" sz="1500" b="1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Awolowo</a:t>
            </a:r>
            <a:r>
              <a:rPr lang="en-US" sz="15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 University</a:t>
            </a:r>
            <a:endParaRPr lang="en-US" sz="15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33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EBAA34F-90B9-4E7B-8DDE-3A13F1DCE8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60"/>
          <a:stretch/>
        </p:blipFill>
        <p:spPr>
          <a:xfrm>
            <a:off x="1870365" y="2070044"/>
            <a:ext cx="2493817" cy="25222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18802E0-D0A2-4364-9420-07A0FA59F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264" y="2023182"/>
            <a:ext cx="2327564" cy="24864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2181" y="4818295"/>
            <a:ext cx="4386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</a:rPr>
              <a:t>Prof. Blaise </a:t>
            </a:r>
            <a:r>
              <a:rPr lang="en-US" b="1" dirty="0" err="1">
                <a:latin typeface="Calibri" panose="020F0502020204030204" pitchFamily="34" charset="0"/>
              </a:rPr>
              <a:t>Nkegoum</a:t>
            </a:r>
            <a:endParaRPr lang="en-US" b="1" dirty="0">
              <a:latin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</a:rPr>
              <a:t>Pathologist </a:t>
            </a:r>
            <a:endParaRPr lang="en-US" dirty="0" smtClean="0">
              <a:latin typeface="Calibri" panose="020F0502020204030204" pitchFamily="34" charset="0"/>
            </a:endParaRPr>
          </a:p>
          <a:p>
            <a:pPr algn="ctr"/>
            <a:r>
              <a:rPr lang="en-US" dirty="0" smtClean="0">
                <a:latin typeface="Calibri" panose="020F0502020204030204" pitchFamily="34" charset="0"/>
              </a:rPr>
              <a:t>University </a:t>
            </a:r>
            <a:r>
              <a:rPr lang="en-US" dirty="0">
                <a:latin typeface="Calibri" panose="020F0502020204030204" pitchFamily="34" charset="0"/>
              </a:rPr>
              <a:t>Hospital Center, </a:t>
            </a:r>
            <a:r>
              <a:rPr lang="en-US" dirty="0" err="1">
                <a:latin typeface="Calibri" panose="020F0502020204030204" pitchFamily="34" charset="0"/>
              </a:rPr>
              <a:t>Yaounde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84027" y="4725521"/>
            <a:ext cx="3792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</a:rPr>
              <a:t>Dr. Paul </a:t>
            </a:r>
            <a:r>
              <a:rPr lang="en-US" sz="2000" b="1" dirty="0" err="1">
                <a:latin typeface="Calibri" panose="020F0502020204030204" pitchFamily="34" charset="0"/>
              </a:rPr>
              <a:t>Achu</a:t>
            </a:r>
            <a:endParaRPr lang="en-US" sz="2000" b="1" dirty="0">
              <a:latin typeface="Calibri" panose="020F0502020204030204" pitchFamily="34" charset="0"/>
            </a:endParaRPr>
          </a:p>
          <a:p>
            <a:pPr algn="ctr"/>
            <a:r>
              <a:rPr lang="en-US" sz="2000" dirty="0">
                <a:latin typeface="Calibri" panose="020F0502020204030204" pitchFamily="34" charset="0"/>
              </a:rPr>
              <a:t>Pathologist </a:t>
            </a:r>
            <a:endParaRPr lang="en-US" sz="2000" dirty="0" smtClean="0">
              <a:latin typeface="Calibri" panose="020F0502020204030204" pitchFamily="34" charset="0"/>
            </a:endParaRPr>
          </a:p>
          <a:p>
            <a:pPr algn="ctr"/>
            <a:r>
              <a:rPr lang="en-US" sz="2000" dirty="0" err="1" smtClean="0">
                <a:latin typeface="Calibri" panose="020F0502020204030204" pitchFamily="34" charset="0"/>
              </a:rPr>
              <a:t>Mezam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Polyclinic - </a:t>
            </a:r>
            <a:r>
              <a:rPr lang="en-US" sz="2000" dirty="0" err="1">
                <a:latin typeface="Calibri" panose="020F0502020204030204" pitchFamily="34" charset="0"/>
              </a:rPr>
              <a:t>Bamenda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868593" y="939483"/>
            <a:ext cx="6837219" cy="58966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err="1" smtClean="0"/>
              <a:t>CaPTC</a:t>
            </a:r>
            <a:r>
              <a:rPr lang="en-US" sz="2800" b="1" dirty="0" smtClean="0"/>
              <a:t> Cameroon Principal Investigators</a:t>
            </a:r>
            <a:endParaRPr lang="en-US" sz="2800" b="1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63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395" y="982132"/>
            <a:ext cx="10189373" cy="1303867"/>
          </a:xfrm>
        </p:spPr>
        <p:txBody>
          <a:bodyPr>
            <a:normAutofit/>
          </a:bodyPr>
          <a:lstStyle/>
          <a:p>
            <a:pPr algn="l"/>
            <a:r>
              <a:rPr lang="en-US" b="1" dirty="0" err="1"/>
              <a:t>WATCaP</a:t>
            </a:r>
            <a:r>
              <a:rPr lang="en-US" b="1" dirty="0"/>
              <a:t> Familial </a:t>
            </a:r>
            <a:r>
              <a:rPr lang="en-US" b="1" dirty="0" smtClean="0"/>
              <a:t>Project …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232" y="2555310"/>
            <a:ext cx="10491536" cy="3413690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Funded by: </a:t>
            </a:r>
            <a:r>
              <a:rPr lang="en-US" dirty="0" smtClean="0"/>
              <a:t>University of Florida </a:t>
            </a:r>
            <a:r>
              <a:rPr lang="en-US" dirty="0" err="1" smtClean="0"/>
              <a:t>CaPTC</a:t>
            </a:r>
            <a:r>
              <a:rPr lang="en-US" dirty="0" smtClean="0"/>
              <a:t>; Carnegie Foundation of NY; NCI GMAP Pilot Funding (Moffitt Cancer Center)</a:t>
            </a:r>
            <a:endParaRPr lang="en-US" dirty="0"/>
          </a:p>
          <a:p>
            <a:r>
              <a:rPr lang="en-US" b="1" dirty="0" smtClean="0"/>
              <a:t>Specific Aims: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Create </a:t>
            </a:r>
            <a:r>
              <a:rPr lang="en-US" dirty="0"/>
              <a:t>a Familial Cohort of West African Black men (WABM Familial Cohort) in United States who can be followed prospectively annually to better understand the bio-behavioral etiology of </a:t>
            </a:r>
            <a:r>
              <a:rPr lang="en-US" dirty="0" err="1"/>
              <a:t>CaP</a:t>
            </a:r>
            <a:r>
              <a:rPr lang="en-US" dirty="0"/>
              <a:t> among West African men</a:t>
            </a:r>
            <a:r>
              <a:rPr lang="en-US" dirty="0" smtClean="0"/>
              <a:t>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Using </a:t>
            </a:r>
            <a:r>
              <a:rPr lang="en-US" dirty="0" err="1"/>
              <a:t>REDCap</a:t>
            </a:r>
            <a:r>
              <a:rPr lang="en-US" dirty="0"/>
              <a:t> database, integrate the </a:t>
            </a:r>
            <a:r>
              <a:rPr lang="en-US" i="1" dirty="0"/>
              <a:t>United States WABM Familial Cohort data</a:t>
            </a:r>
            <a:r>
              <a:rPr lang="en-US" dirty="0"/>
              <a:t> with an </a:t>
            </a:r>
            <a:r>
              <a:rPr lang="en-US" i="1" dirty="0"/>
              <a:t>international WABM Familial Cohort data</a:t>
            </a:r>
            <a:r>
              <a:rPr lang="en-US" dirty="0"/>
              <a:t> of Nigerian and Cameroonian men to better understand the bio-behavioral etiology of </a:t>
            </a:r>
            <a:r>
              <a:rPr lang="en-US" dirty="0" err="1"/>
              <a:t>CaP</a:t>
            </a:r>
            <a:r>
              <a:rPr lang="en-US" dirty="0"/>
              <a:t> among West African men.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CaPTC || https://epi.grants.cancer.gov/captc/ || captc@cop.ufl.edu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>
                <a:solidFill>
                  <a:prstClr val="black"/>
                </a:solidFill>
              </a:rPr>
              <a:pPr/>
              <a:t>133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6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134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76821" y="914400"/>
            <a:ext cx="1053438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Specific Aim 1:</a:t>
            </a:r>
            <a:r>
              <a:rPr lang="en-US" sz="2400" b="1" dirty="0"/>
              <a:t> Create a Familial Cohort of West African Black men (WABM Familial Cohort) in United States who can be followed prospectively annually to better understand the bio-behavioral etiology of </a:t>
            </a:r>
            <a:r>
              <a:rPr lang="en-US" sz="2400" b="1" dirty="0" err="1"/>
              <a:t>CaP</a:t>
            </a:r>
            <a:r>
              <a:rPr lang="en-US" sz="2400" b="1" dirty="0"/>
              <a:t> among West African men</a:t>
            </a:r>
            <a:r>
              <a:rPr lang="en-US" sz="2400" b="1" dirty="0" smtClean="0"/>
              <a:t>.</a:t>
            </a:r>
          </a:p>
          <a:p>
            <a:endParaRPr lang="en-US" sz="2400" dirty="0"/>
          </a:p>
          <a:p>
            <a:pPr marL="342900" lvl="0" indent="-342900">
              <a:buFont typeface="+mj-lt"/>
              <a:buAutoNum type="alphaLcPeriod"/>
            </a:pPr>
            <a:r>
              <a:rPr lang="en-US" sz="2400" dirty="0"/>
              <a:t>Recruit a </a:t>
            </a:r>
            <a:r>
              <a:rPr lang="en-US" sz="2400" b="1" u="sng" dirty="0"/>
              <a:t>minimum</a:t>
            </a:r>
            <a:r>
              <a:rPr lang="en-US" sz="2400" dirty="0"/>
              <a:t> of 1,000 West African immigrant men, including the male relatives of participants (father, full brothers, half-brothers, and sons). </a:t>
            </a:r>
          </a:p>
          <a:p>
            <a:pPr marL="342900" lvl="0" indent="-342900">
              <a:buFont typeface="+mj-lt"/>
              <a:buAutoNum type="alphaLcPeriod"/>
            </a:pPr>
            <a:r>
              <a:rPr lang="en-US" sz="2400" dirty="0"/>
              <a:t>Assess baseline behavioral, clinical, epidemiological, and environmental variables that may explain the etiology of </a:t>
            </a:r>
            <a:r>
              <a:rPr lang="en-US" sz="2400" dirty="0" err="1"/>
              <a:t>CaP</a:t>
            </a:r>
            <a:r>
              <a:rPr lang="en-US" sz="2400" dirty="0"/>
              <a:t> risk in the WABM Familial cohort using the standardized C.A.M. </a:t>
            </a:r>
            <a:r>
              <a:rPr lang="en-US" sz="2400" dirty="0" err="1"/>
              <a:t>CaP</a:t>
            </a:r>
            <a:r>
              <a:rPr lang="en-US" sz="2400" dirty="0"/>
              <a:t> measures.</a:t>
            </a:r>
          </a:p>
          <a:p>
            <a:pPr marL="342900" lvl="0" indent="-342900">
              <a:buFont typeface="+mj-lt"/>
              <a:buAutoNum type="alphaLcPeriod"/>
            </a:pPr>
            <a:r>
              <a:rPr lang="en-US" sz="2400" dirty="0"/>
              <a:t>Assess baseline biological/biochemical variables that may explain the etiology of </a:t>
            </a:r>
            <a:r>
              <a:rPr lang="en-US" sz="2400" dirty="0" err="1"/>
              <a:t>CaP</a:t>
            </a:r>
            <a:r>
              <a:rPr lang="en-US" sz="2400" dirty="0"/>
              <a:t> risk in the WABM familial cohort from saliva samples.</a:t>
            </a:r>
          </a:p>
          <a:p>
            <a:pPr marL="342900" lvl="0" indent="-342900">
              <a:buFont typeface="+mj-lt"/>
              <a:buAutoNum type="alphaLcPeriod"/>
            </a:pPr>
            <a:r>
              <a:rPr lang="en-US" sz="2400" dirty="0"/>
              <a:t>Whenever possible, access and link past and future clinical data of participants to the cohort database.</a:t>
            </a:r>
          </a:p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4023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135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76821" y="914400"/>
            <a:ext cx="1053438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Specific </a:t>
            </a:r>
            <a:r>
              <a:rPr lang="en-US" sz="2800" b="1" u="sng" dirty="0"/>
              <a:t>Aim 2:</a:t>
            </a:r>
            <a:r>
              <a:rPr lang="en-US" sz="2800" b="1" dirty="0"/>
              <a:t> Using </a:t>
            </a:r>
            <a:r>
              <a:rPr lang="en-US" sz="2800" b="1" dirty="0" err="1"/>
              <a:t>REDCap</a:t>
            </a:r>
            <a:r>
              <a:rPr lang="en-US" sz="2800" b="1" dirty="0"/>
              <a:t> database, integrate the </a:t>
            </a:r>
            <a:r>
              <a:rPr lang="en-US" sz="2800" b="1" i="1" dirty="0"/>
              <a:t>United States WABM Familial Cohort data</a:t>
            </a:r>
            <a:r>
              <a:rPr lang="en-US" sz="2800" b="1" dirty="0"/>
              <a:t> with an </a:t>
            </a:r>
            <a:r>
              <a:rPr lang="en-US" sz="2800" b="1" i="1" dirty="0"/>
              <a:t>international WABM Familial Cohort data</a:t>
            </a:r>
            <a:r>
              <a:rPr lang="en-US" sz="2800" b="1" dirty="0"/>
              <a:t> of Nigerian and Cameroonian men to better understand the bio-behavioral etiology of </a:t>
            </a:r>
            <a:r>
              <a:rPr lang="en-US" sz="2800" b="1" dirty="0" err="1"/>
              <a:t>CaP</a:t>
            </a:r>
            <a:r>
              <a:rPr lang="en-US" sz="2800" b="1" dirty="0"/>
              <a:t> among West African men</a:t>
            </a:r>
            <a:r>
              <a:rPr lang="en-US" sz="2800" b="1" dirty="0" smtClean="0"/>
              <a:t>.</a:t>
            </a:r>
          </a:p>
          <a:p>
            <a:endParaRPr lang="en-US" sz="2800" dirty="0"/>
          </a:p>
          <a:p>
            <a:pPr marL="342900" lvl="0" indent="-342900">
              <a:buFont typeface="+mj-lt"/>
              <a:buAutoNum type="alphaLcPeriod"/>
            </a:pPr>
            <a:r>
              <a:rPr lang="en-US" sz="2800" dirty="0"/>
              <a:t>Integrate the 1,000 </a:t>
            </a:r>
            <a:r>
              <a:rPr lang="en-US" sz="2800" i="1" dirty="0"/>
              <a:t>United States WABM Familial Cohort data</a:t>
            </a:r>
            <a:r>
              <a:rPr lang="en-US" sz="2800" dirty="0"/>
              <a:t> with 1,000 </a:t>
            </a:r>
            <a:r>
              <a:rPr lang="en-US" sz="2800" i="1" dirty="0"/>
              <a:t>international WABM Familial Cohort data</a:t>
            </a:r>
            <a:r>
              <a:rPr lang="en-US" sz="2800" dirty="0"/>
              <a:t> of Nigerian and Cameroonian men using the </a:t>
            </a:r>
            <a:r>
              <a:rPr lang="en-US" sz="2800" dirty="0" err="1"/>
              <a:t>REDCap</a:t>
            </a:r>
            <a:r>
              <a:rPr lang="en-US" sz="2800" dirty="0"/>
              <a:t> database management system.</a:t>
            </a:r>
          </a:p>
          <a:p>
            <a:pPr marL="342900" lvl="0" indent="-342900">
              <a:buFont typeface="+mj-lt"/>
              <a:buAutoNum type="alphaLcPeriod"/>
            </a:pPr>
            <a:r>
              <a:rPr lang="en-US" sz="2800" dirty="0"/>
              <a:t>Conduct exploratory analysis on the bio-behavioral etiology of </a:t>
            </a:r>
            <a:r>
              <a:rPr lang="en-US" sz="2800" dirty="0" err="1"/>
              <a:t>CaP</a:t>
            </a:r>
            <a:r>
              <a:rPr lang="en-US" sz="2800" dirty="0"/>
              <a:t> among West African men.</a:t>
            </a:r>
          </a:p>
        </p:txBody>
      </p:sp>
    </p:spTree>
    <p:extLst>
      <p:ext uri="{BB962C8B-B14F-4D97-AF65-F5344CB8AC3E}">
        <p14:creationId xmlns:p14="http://schemas.microsoft.com/office/powerpoint/2010/main" val="342687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349" y="826718"/>
            <a:ext cx="10371550" cy="1459281"/>
          </a:xfrm>
        </p:spPr>
        <p:txBody>
          <a:bodyPr/>
          <a:lstStyle/>
          <a:p>
            <a:r>
              <a:rPr lang="en-US" dirty="0" smtClean="0"/>
              <a:t>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7342" y="2556932"/>
            <a:ext cx="10133557" cy="331893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Data Collection ongoing</a:t>
            </a:r>
          </a:p>
          <a:p>
            <a:r>
              <a:rPr lang="en-US" sz="3200" dirty="0" smtClean="0"/>
              <a:t>715 participants recruited in Nigeria, Cameroon and United States</a:t>
            </a:r>
          </a:p>
          <a:p>
            <a:pPr lvl="1"/>
            <a:r>
              <a:rPr lang="en-US" sz="2400" dirty="0" err="1" smtClean="0"/>
              <a:t>ReDCaP</a:t>
            </a:r>
            <a:r>
              <a:rPr lang="en-US" sz="2400" dirty="0" smtClean="0"/>
              <a:t> Database of Clinical, Behavioral and Epidemiological measures</a:t>
            </a:r>
          </a:p>
          <a:p>
            <a:pPr lvl="1"/>
            <a:r>
              <a:rPr lang="en-US" sz="2400" dirty="0" smtClean="0"/>
              <a:t>Saliva samples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07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137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729185"/>
              </p:ext>
            </p:extLst>
          </p:nvPr>
        </p:nvGraphicFramePr>
        <p:xfrm>
          <a:off x="561109" y="567314"/>
          <a:ext cx="10879282" cy="56824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10994"/>
                <a:gridCol w="1768288"/>
              </a:tblGrid>
              <a:tr h="3089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 smtClean="0">
                          <a:effectLst/>
                        </a:rPr>
                        <a:t>Pending Publications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3" marR="4215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Lead Author(s)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3" marR="42153" marT="0" marB="0"/>
                </a:tc>
              </a:tr>
              <a:tr h="33253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chemeClr val="bg1"/>
                          </a:solidFill>
                          <a:effectLst/>
                        </a:rPr>
                        <a:t>Prostate Cancer Burden in Ethnically Diverse West African Men: The CaPTC Cohort Study   </a:t>
                      </a:r>
                      <a:endParaRPr lang="en-US" sz="1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3" marR="4215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Odedina (UF)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3" marR="42153" marT="0" marB="0"/>
                </a:tc>
              </a:tr>
              <a:tr h="59543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bg1"/>
                          </a:solidFill>
                          <a:effectLst/>
                        </a:rPr>
                        <a:t>Modifiable Risk and Protective Factors Implicated in Prostate Cancer Mortality and Morbidity among West African Men</a:t>
                      </a:r>
                      <a:endParaRPr lang="en-US" sz="1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3" marR="4215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 smtClean="0">
                          <a:effectLst/>
                        </a:rPr>
                        <a:t>Kaninjing</a:t>
                      </a:r>
                      <a:r>
                        <a:rPr lang="en-US" sz="1600" b="1" dirty="0" smtClean="0">
                          <a:effectLst/>
                        </a:rPr>
                        <a:t> (UF)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3" marR="42153" marT="0" marB="0"/>
                </a:tc>
              </a:tr>
              <a:tr h="5954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bg1"/>
                          </a:solidFill>
                          <a:effectLst/>
                        </a:rPr>
                        <a:t>Community Access the Gateway to Community Engagement Research:  Best practices from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  <a:effectLst/>
                        </a:rPr>
                        <a:t>CaPTC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  <a:effectLst/>
                        </a:rPr>
                        <a:t> Cohort Study</a:t>
                      </a:r>
                      <a:endParaRPr lang="en-US" sz="1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3" marR="4215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 smtClean="0">
                          <a:effectLst/>
                        </a:rPr>
                        <a:t>Omonisi</a:t>
                      </a:r>
                      <a:r>
                        <a:rPr lang="en-US" sz="1600" b="1" dirty="0" smtClean="0">
                          <a:effectLst/>
                        </a:rPr>
                        <a:t> (ESU)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3" marR="42153" marT="0" marB="0"/>
                </a:tc>
              </a:tr>
              <a:tr h="67344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chemeClr val="bg1"/>
                          </a:solidFill>
                          <a:effectLst/>
                        </a:rPr>
                        <a:t>Behavioral Risk Factors Associated with Prostate Cancer: A Comparison of  West African Men and US West African Immigrants from the CaPTC Cohort Study</a:t>
                      </a:r>
                      <a:endParaRPr lang="en-US" sz="1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3" marR="4215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 smtClean="0">
                          <a:effectLst/>
                        </a:rPr>
                        <a:t>Oladoyinbo</a:t>
                      </a:r>
                      <a:r>
                        <a:rPr lang="en-US" sz="1600" b="1" dirty="0" smtClean="0">
                          <a:effectLst/>
                        </a:rPr>
                        <a:t> (FUNAAB)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3" marR="42153" marT="0" marB="0"/>
                </a:tc>
              </a:tr>
              <a:tr h="75780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bg1"/>
                          </a:solidFill>
                          <a:effectLst/>
                        </a:rPr>
                        <a:t>Comparing Salivary Cortisol Levels, Performance Status as Prognostic Indicators for Prostate Cancer Risk in Nigerian Men and Nigerian Immigrants in US: The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  <a:effectLst/>
                        </a:rPr>
                        <a:t>CaPTC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  <a:effectLst/>
                        </a:rPr>
                        <a:t> Cohort Study</a:t>
                      </a:r>
                      <a:endParaRPr lang="en-US" sz="1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3" marR="4215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Mohammed (ABU)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3" marR="42153" marT="0" marB="0"/>
                </a:tc>
              </a:tr>
              <a:tr h="59281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chemeClr val="bg1"/>
                          </a:solidFill>
                          <a:effectLst/>
                        </a:rPr>
                        <a:t>Biological Factors Implicated in Prostate Cancer in West African Men: The CaPTC Cohort Study</a:t>
                      </a:r>
                      <a:endParaRPr lang="en-US" sz="1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3" marR="4215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Iweala (Covenant)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3" marR="42153" marT="0" marB="0"/>
                </a:tc>
              </a:tr>
              <a:tr h="33253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chemeClr val="bg1"/>
                          </a:solidFill>
                          <a:effectLst/>
                        </a:rPr>
                        <a:t>Clinical Determinants of Prostate Cancer in West African Men: The CaPTC Cohort Study</a:t>
                      </a:r>
                      <a:endParaRPr lang="en-US" sz="1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3" marR="4215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 smtClean="0">
                          <a:effectLst/>
                        </a:rPr>
                        <a:t>Kukoyi</a:t>
                      </a:r>
                      <a:r>
                        <a:rPr lang="en-US" sz="1600" b="1" dirty="0" smtClean="0">
                          <a:effectLst/>
                        </a:rPr>
                        <a:t> (ACE)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3" marR="42153" marT="0" marB="0"/>
                </a:tc>
              </a:tr>
              <a:tr h="8967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chemeClr val="bg1"/>
                          </a:solidFill>
                          <a:effectLst/>
                        </a:rPr>
                        <a:t>Factors Determining the Health Seeking Behavior of Nigerian men Relative to Prostate Cancer: A Comparison of  Nigerian Men in Nigeria and in the Diaspora ( The CaPTC Cohort Study)</a:t>
                      </a:r>
                      <a:endParaRPr lang="en-US" sz="1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3" marR="4215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 smtClean="0">
                          <a:effectLst/>
                        </a:rPr>
                        <a:t>Popoola</a:t>
                      </a:r>
                      <a:r>
                        <a:rPr lang="en-US" sz="1600" b="1" dirty="0" smtClean="0">
                          <a:effectLst/>
                        </a:rPr>
                        <a:t> (UNILORIN)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3" marR="42153" marT="0" marB="0"/>
                </a:tc>
              </a:tr>
              <a:tr h="5954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bg1"/>
                          </a:solidFill>
                          <a:effectLst/>
                        </a:rPr>
                        <a:t>Overcoming Barriers in Conducting a Transatlantic Prostate Cancer Familial Study in Africa: Best Practice from the </a:t>
                      </a:r>
                      <a:r>
                        <a:rPr lang="en-US" sz="1700" dirty="0" err="1">
                          <a:solidFill>
                            <a:schemeClr val="bg1"/>
                          </a:solidFill>
                          <a:effectLst/>
                        </a:rPr>
                        <a:t>CaPTC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  <a:effectLst/>
                        </a:rPr>
                        <a:t> Cohort Study</a:t>
                      </a:r>
                      <a:endParaRPr lang="en-US" sz="1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3" marR="4215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 smtClean="0">
                          <a:effectLst/>
                        </a:rPr>
                        <a:t>Bassey</a:t>
                      </a:r>
                      <a:r>
                        <a:rPr lang="en-US" sz="1600" b="1" dirty="0" smtClean="0">
                          <a:effectLst/>
                        </a:rPr>
                        <a:t> (UNICAL)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3" marR="4215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963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7684" y="2495483"/>
            <a:ext cx="10239153" cy="124755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IV. Opportunities for Collaboration with </a:t>
            </a:r>
            <a:r>
              <a:rPr lang="en-US" b="1" dirty="0" err="1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CaPTC</a:t>
            </a:r>
            <a:r>
              <a:rPr lang="en-US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 Program</a:t>
            </a:r>
            <a:endParaRPr lang="en-US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CaPTC || https://epi.grants.cancer.gov/captc/ || captc@cop.ufl.edu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>
                <a:solidFill>
                  <a:prstClr val="black"/>
                </a:solidFill>
              </a:rPr>
              <a:pPr/>
              <a:t>138</a:t>
            </a:fld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952913" y="3958936"/>
          <a:ext cx="8283000" cy="1332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7" name="Acrobat Document" r:id="rId4" imgW="4914900" imgH="790395" progId="AcroExch.Document.11">
                  <p:embed/>
                </p:oleObj>
              </mc:Choice>
              <mc:Fallback>
                <p:oleObj name="Acrobat Document" r:id="rId4" imgW="4914900" imgH="79039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2913" y="3958936"/>
                        <a:ext cx="8283000" cy="1332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/>
          <a:srcRect t="60952" b="1693"/>
          <a:stretch>
            <a:fillRect/>
          </a:stretch>
        </p:blipFill>
        <p:spPr bwMode="auto">
          <a:xfrm>
            <a:off x="633846" y="690999"/>
            <a:ext cx="10931236" cy="158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211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139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74566" y="659220"/>
            <a:ext cx="10371137" cy="5082363"/>
          </a:xfrm>
        </p:spPr>
        <p:txBody>
          <a:bodyPr>
            <a:noAutofit/>
          </a:bodyPr>
          <a:lstStyle/>
          <a:p>
            <a:r>
              <a:rPr lang="en-US" sz="3600" dirty="0" smtClean="0"/>
              <a:t>Global sites </a:t>
            </a:r>
          </a:p>
          <a:p>
            <a:pPr lvl="1"/>
            <a:r>
              <a:rPr lang="en-US" sz="2800" dirty="0" smtClean="0"/>
              <a:t>Primed for collaborative research projects</a:t>
            </a:r>
          </a:p>
          <a:p>
            <a:r>
              <a:rPr lang="en-US" sz="3600" dirty="0" smtClean="0"/>
              <a:t>Significant Research Database</a:t>
            </a:r>
          </a:p>
          <a:p>
            <a:pPr lvl="1"/>
            <a:r>
              <a:rPr lang="en-US" sz="2800" dirty="0" smtClean="0"/>
              <a:t>Collaborative projects</a:t>
            </a:r>
          </a:p>
          <a:p>
            <a:pPr lvl="1"/>
            <a:r>
              <a:rPr lang="en-US" sz="2800" dirty="0" smtClean="0"/>
              <a:t>Publications</a:t>
            </a:r>
          </a:p>
          <a:p>
            <a:r>
              <a:rPr lang="en-US" sz="3600" dirty="0" smtClean="0"/>
              <a:t>Tri-Consortia Collaborations:</a:t>
            </a:r>
          </a:p>
          <a:p>
            <a:pPr lvl="1"/>
            <a:r>
              <a:rPr lang="en-US" sz="2800" dirty="0" smtClean="0"/>
              <a:t>Uniform measures for prostate cancer studies</a:t>
            </a:r>
          </a:p>
          <a:p>
            <a:pPr lvl="1"/>
            <a:r>
              <a:rPr lang="en-US" sz="2800" dirty="0" smtClean="0"/>
              <a:t>Pathology SOPs for West Africa</a:t>
            </a:r>
          </a:p>
        </p:txBody>
      </p:sp>
    </p:spTree>
    <p:extLst>
      <p:ext uri="{BB962C8B-B14F-4D97-AF65-F5344CB8AC3E}">
        <p14:creationId xmlns:p14="http://schemas.microsoft.com/office/powerpoint/2010/main" val="215134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316182" y="1618290"/>
            <a:ext cx="4175125" cy="639762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3600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Patient Level factors</a:t>
            </a:r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>
          <a:xfrm>
            <a:off x="6614102" y="1459804"/>
            <a:ext cx="4022725" cy="6397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Health systems factors</a:t>
            </a:r>
            <a:endParaRPr lang="en-US" sz="3200" dirty="0"/>
          </a:p>
        </p:txBody>
      </p:sp>
      <p:sp>
        <p:nvSpPr>
          <p:cNvPr id="34820" name="Rectangle 3"/>
          <p:cNvSpPr>
            <a:spLocks noGrp="1" noChangeArrowheads="1"/>
          </p:cNvSpPr>
          <p:nvPr>
            <p:ph sz="quarter" idx="2"/>
          </p:nvPr>
        </p:nvSpPr>
        <p:spPr>
          <a:xfrm>
            <a:off x="1316182" y="2545773"/>
            <a:ext cx="4343400" cy="3449782"/>
          </a:xfrm>
        </p:spPr>
        <p:txBody>
          <a:bodyPr>
            <a:normAutofit fontScale="85000" lnSpcReduction="20000"/>
          </a:bodyPr>
          <a:lstStyle/>
          <a:p>
            <a:pPr marL="392113" indent="-273050"/>
            <a:r>
              <a:rPr lang="en-US" sz="2800" dirty="0"/>
              <a:t>Cultural factors</a:t>
            </a:r>
          </a:p>
          <a:p>
            <a:pPr marL="392113" indent="-273050"/>
            <a:r>
              <a:rPr lang="en-US" sz="2800" dirty="0"/>
              <a:t>Psychosocial factors</a:t>
            </a:r>
          </a:p>
          <a:p>
            <a:pPr marL="392113" indent="-273050"/>
            <a:r>
              <a:rPr lang="en-US" sz="2800" dirty="0"/>
              <a:t>Decision making &amp; preferences</a:t>
            </a:r>
          </a:p>
          <a:p>
            <a:pPr marL="392113" indent="-273050"/>
            <a:r>
              <a:rPr lang="en-US" sz="2800" dirty="0"/>
              <a:t>Comprehension / understanding</a:t>
            </a:r>
          </a:p>
          <a:p>
            <a:pPr marL="392113" indent="-273050"/>
            <a:r>
              <a:rPr lang="en-US" sz="2800" dirty="0"/>
              <a:t>Past experience</a:t>
            </a:r>
          </a:p>
          <a:p>
            <a:pPr marL="392113" indent="-273050"/>
            <a:r>
              <a:rPr lang="en-US" sz="2800" dirty="0"/>
              <a:t>Perceived behavioral control in accessing the system</a:t>
            </a:r>
          </a:p>
          <a:p>
            <a:pPr marL="392113" indent="-273050"/>
            <a:endParaRPr lang="en-US" dirty="0" smtClean="0"/>
          </a:p>
        </p:txBody>
      </p:sp>
      <p:sp>
        <p:nvSpPr>
          <p:cNvPr id="34821" name="Content Placeholder 6"/>
          <p:cNvSpPr>
            <a:spLocks noGrp="1"/>
          </p:cNvSpPr>
          <p:nvPr>
            <p:ph sz="quarter" idx="4"/>
          </p:nvPr>
        </p:nvSpPr>
        <p:spPr>
          <a:xfrm>
            <a:off x="6499803" y="2545773"/>
            <a:ext cx="4251325" cy="3335482"/>
          </a:xfrm>
        </p:spPr>
        <p:txBody>
          <a:bodyPr>
            <a:normAutofit fontScale="85000" lnSpcReduction="20000"/>
          </a:bodyPr>
          <a:lstStyle/>
          <a:p>
            <a:pPr marL="392113" indent="-273050"/>
            <a:r>
              <a:rPr lang="en-US" sz="3200" dirty="0"/>
              <a:t>Type of healthcare institution</a:t>
            </a:r>
          </a:p>
          <a:p>
            <a:pPr marL="392113" indent="-273050"/>
            <a:r>
              <a:rPr lang="en-US" sz="3200" dirty="0"/>
              <a:t>Quality of care coordination</a:t>
            </a:r>
          </a:p>
          <a:p>
            <a:pPr marL="392113" indent="-273050"/>
            <a:r>
              <a:rPr lang="en-US" sz="3200" dirty="0"/>
              <a:t>Competency of Staff </a:t>
            </a:r>
          </a:p>
          <a:p>
            <a:pPr lvl="1" eaLnBrk="1" hangingPunct="1"/>
            <a:r>
              <a:rPr lang="en-US" sz="2800" dirty="0"/>
              <a:t>Cultural</a:t>
            </a:r>
          </a:p>
          <a:p>
            <a:pPr marL="392113" indent="-273050"/>
            <a:r>
              <a:rPr lang="en-US" sz="3200" dirty="0"/>
              <a:t>Coordination of care</a:t>
            </a:r>
          </a:p>
          <a:p>
            <a:pPr marL="392113" indent="-273050">
              <a:buNone/>
            </a:pP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10137775" y="6305550"/>
            <a:ext cx="4572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8812BCB-B8D3-4A60-9A6B-34B40AD703D2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923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CaPTC</a:t>
            </a:r>
            <a:r>
              <a:rPr lang="en-US" dirty="0" smtClean="0"/>
              <a:t> || https://epi.grants.cancer.gov/captc/ || captc@cop.ufl.edu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140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05" t="1027"/>
          <a:stretch/>
        </p:blipFill>
        <p:spPr>
          <a:xfrm>
            <a:off x="705515" y="1648773"/>
            <a:ext cx="10620376" cy="45996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38006" y="740090"/>
            <a:ext cx="862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www.globalprostatecancerconference.com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97956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CaPTC</a:t>
            </a:r>
            <a:r>
              <a:rPr lang="en-US" dirty="0" smtClean="0"/>
              <a:t> || https://epi.grants.cancer.gov/captc/ || captc@cop.ufl.edu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141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69634" y="673252"/>
            <a:ext cx="7657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www.globalclinicaltrialscongress.com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581" y="1488558"/>
            <a:ext cx="10620375" cy="475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142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652" y="606056"/>
            <a:ext cx="6755613" cy="56423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95153" y="1307804"/>
            <a:ext cx="31047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Join Us For the Historic Journey of the Transatlantic Slave Trade!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37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143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45" y="629682"/>
            <a:ext cx="7119090" cy="53393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364" y="592280"/>
            <a:ext cx="2853679" cy="214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144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40" y="644236"/>
            <a:ext cx="7289059" cy="54667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107" y="4395934"/>
            <a:ext cx="1991590" cy="14936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107" y="644236"/>
            <a:ext cx="2367588" cy="177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4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145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3" y="710421"/>
            <a:ext cx="7335982" cy="55019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543" y="4568605"/>
            <a:ext cx="1966093" cy="14745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597" y="2602421"/>
            <a:ext cx="1991590" cy="14936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122" y="669785"/>
            <a:ext cx="2106763" cy="158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2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146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19" y="732129"/>
            <a:ext cx="7996035" cy="55450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201" y="4855441"/>
            <a:ext cx="1857279" cy="13929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201" y="3417748"/>
            <a:ext cx="1874096" cy="14055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661" y="2074575"/>
            <a:ext cx="1784544" cy="13384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409" y="665739"/>
            <a:ext cx="1812796" cy="135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8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147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747" y="1028161"/>
            <a:ext cx="2442458" cy="16937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08" y="3692055"/>
            <a:ext cx="2351467" cy="1763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335" y="4434929"/>
            <a:ext cx="2417961" cy="18134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335" y="2357873"/>
            <a:ext cx="2326024" cy="17445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335" y="665738"/>
            <a:ext cx="2115379" cy="15865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19" y="487218"/>
            <a:ext cx="5297081" cy="57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6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148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08" y="2640682"/>
            <a:ext cx="1567222" cy="10868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44" y="904009"/>
            <a:ext cx="1654898" cy="12411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885" y="4519800"/>
            <a:ext cx="1874096" cy="14055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437" y="2603364"/>
            <a:ext cx="1784544" cy="13384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409" y="665739"/>
            <a:ext cx="1812796" cy="13595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8" y="4399395"/>
            <a:ext cx="1645062" cy="16463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883" y="658318"/>
            <a:ext cx="7397001" cy="554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Acknowledgement - Funding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477386"/>
            <a:ext cx="10060171" cy="3398482"/>
          </a:xfrm>
        </p:spPr>
        <p:txBody>
          <a:bodyPr>
            <a:normAutofit fontScale="70000" lnSpcReduction="20000"/>
          </a:bodyPr>
          <a:lstStyle/>
          <a:p>
            <a:pPr marL="320040" lvl="1" indent="-320040">
              <a:spcBef>
                <a:spcPts val="700"/>
              </a:spcBef>
              <a:buClr>
                <a:srgbClr val="FF6600"/>
              </a:buClr>
              <a:buSzPct val="100000"/>
              <a:buFont typeface="Wingdings" pitchFamily="2" charset="2"/>
              <a:buChar char="q"/>
            </a:pPr>
            <a:r>
              <a:rPr lang="en-US" sz="3200" dirty="0"/>
              <a:t>NIH/NCI  P20 </a:t>
            </a:r>
            <a:r>
              <a:rPr lang="en-US" sz="3300" dirty="0"/>
              <a:t>Award P20CA192992</a:t>
            </a:r>
          </a:p>
          <a:p>
            <a:pPr lvl="1">
              <a:buClr>
                <a:srgbClr val="FF6600"/>
              </a:buClr>
              <a:buSzPct val="100000"/>
              <a:buFont typeface="Wingdings" pitchFamily="2" charset="2"/>
              <a:buChar char="q"/>
            </a:pPr>
            <a:r>
              <a:rPr lang="en-US" sz="2800" dirty="0"/>
              <a:t>Florida Minority Cancer Research &amp; Training (MiCaRT) Center </a:t>
            </a:r>
          </a:p>
          <a:p>
            <a:pPr>
              <a:buClr>
                <a:srgbClr val="FF6600"/>
              </a:buClr>
              <a:buSzPct val="100000"/>
              <a:buFont typeface="Wingdings" pitchFamily="2" charset="2"/>
              <a:buChar char="q"/>
            </a:pPr>
            <a:r>
              <a:rPr lang="en-US" sz="3200" dirty="0" smtClean="0"/>
              <a:t>Department of Defense PCRP Awards (2013-Present)</a:t>
            </a:r>
          </a:p>
          <a:p>
            <a:pPr>
              <a:buClr>
                <a:srgbClr val="FF6600"/>
              </a:buClr>
              <a:buSzPct val="100000"/>
              <a:buFont typeface="Wingdings" pitchFamily="2" charset="2"/>
              <a:buChar char="q"/>
            </a:pPr>
            <a:r>
              <a:rPr lang="en-US" sz="3200" dirty="0" smtClean="0"/>
              <a:t>NIH/National </a:t>
            </a:r>
            <a:r>
              <a:rPr lang="en-US" sz="3200" dirty="0"/>
              <a:t>Cancer Institute  Epidemiology &amp; Genomics Research Program (2012 – Present).</a:t>
            </a:r>
          </a:p>
          <a:p>
            <a:pPr>
              <a:buClr>
                <a:srgbClr val="FF6600"/>
              </a:buClr>
              <a:buSzPct val="100000"/>
              <a:buFont typeface="Wingdings" pitchFamily="2" charset="2"/>
              <a:buChar char="q"/>
            </a:pPr>
            <a:r>
              <a:rPr lang="en-US" sz="3200" dirty="0"/>
              <a:t>NIH/National Cancer Institute R13 grant awards (2010 – Present</a:t>
            </a:r>
            <a:r>
              <a:rPr lang="en-US" sz="3200" dirty="0" smtClean="0"/>
              <a:t>)</a:t>
            </a:r>
          </a:p>
          <a:p>
            <a:pPr>
              <a:buClr>
                <a:srgbClr val="FF6600"/>
              </a:buClr>
              <a:buSzPct val="100000"/>
              <a:buFont typeface="Wingdings" pitchFamily="2" charset="2"/>
              <a:buChar char="q"/>
            </a:pPr>
            <a:r>
              <a:rPr lang="en-US" sz="3200" dirty="0" smtClean="0"/>
              <a:t>Carnegie African Diaspora Fellowship (2017)</a:t>
            </a:r>
          </a:p>
          <a:p>
            <a:pPr>
              <a:buClr>
                <a:srgbClr val="FF6600"/>
              </a:buClr>
              <a:buSzPct val="100000"/>
              <a:buFont typeface="Wingdings" pitchFamily="2" charset="2"/>
              <a:buChar char="q"/>
            </a:pPr>
            <a:r>
              <a:rPr lang="en-US" sz="3200" dirty="0"/>
              <a:t>US Fulbright Research Scholar Award (2006</a:t>
            </a:r>
            <a:r>
              <a:rPr lang="en-US" sz="3200" dirty="0" smtClean="0"/>
              <a:t>)</a:t>
            </a:r>
            <a:endParaRPr lang="en-US" sz="3200" dirty="0"/>
          </a:p>
          <a:p>
            <a:pPr>
              <a:buClr>
                <a:srgbClr val="FF6600"/>
              </a:buClr>
              <a:buSzPct val="100000"/>
              <a:buFont typeface="Wingdings" pitchFamily="2" charset="2"/>
              <a:buChar char="q"/>
            </a:pP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CaPTC || https://epi.grants.cancer.gov/captc/ || captc@cop.ufl.edu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>
                <a:solidFill>
                  <a:prstClr val="black"/>
                </a:solidFill>
              </a:rPr>
              <a:pPr/>
              <a:t>149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14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189018" y="891743"/>
            <a:ext cx="7543800" cy="1331912"/>
          </a:xfrm>
        </p:spPr>
        <p:txBody>
          <a:bodyPr>
            <a:normAutofit fontScale="90000"/>
          </a:bodyPr>
          <a:lstStyle/>
          <a:p>
            <a:pPr marL="484632">
              <a:defRPr/>
            </a:pPr>
            <a:r>
              <a:rPr lang="en-US" b="1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Provider / Care Process Factors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1879600" y="2421082"/>
            <a:ext cx="8382000" cy="3446318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sz="3600" dirty="0" smtClean="0"/>
              <a:t>Provider </a:t>
            </a:r>
            <a:r>
              <a:rPr lang="en-US" sz="3600" dirty="0"/>
              <a:t>actual / perceived bias</a:t>
            </a:r>
          </a:p>
          <a:p>
            <a:pPr eaLnBrk="1" hangingPunct="1"/>
            <a:r>
              <a:rPr lang="en-US" sz="3600" dirty="0"/>
              <a:t>Level of involvement of patient in decisions</a:t>
            </a:r>
          </a:p>
          <a:p>
            <a:pPr eaLnBrk="1" hangingPunct="1"/>
            <a:r>
              <a:rPr lang="en-US" sz="3600" dirty="0"/>
              <a:t>Quality &amp; Quantity of interaction with patient</a:t>
            </a:r>
          </a:p>
          <a:p>
            <a:pPr eaLnBrk="1" hangingPunct="1"/>
            <a:r>
              <a:rPr lang="en-US" sz="3600" dirty="0" smtClean="0"/>
              <a:t>Provider’s </a:t>
            </a:r>
            <a:r>
              <a:rPr lang="en-US" sz="3600" dirty="0"/>
              <a:t>knowledge</a:t>
            </a:r>
          </a:p>
          <a:p>
            <a:pPr eaLnBrk="1" hangingPunct="1"/>
            <a:r>
              <a:rPr lang="en-US" sz="3600" dirty="0"/>
              <a:t>Time pressure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137775" y="6305550"/>
            <a:ext cx="4572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9AC1870-52F0-472A-A488-82D9D7047032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274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639072"/>
            <a:ext cx="9601196" cy="68879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Acknowledgement: The Global Team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CaPTC || https://epi.grants.cancer.gov/captc/ || captc@cop.ufl.edu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>
                <a:solidFill>
                  <a:prstClr val="black"/>
                </a:solidFill>
              </a:rPr>
              <a:pPr/>
              <a:t>150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2" descr="http://epi.grants.cancer.gov/i/capt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599" y="4202691"/>
            <a:ext cx="10972800" cy="2548983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327868"/>
            <a:ext cx="10972800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87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639072"/>
            <a:ext cx="9601196" cy="68879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Acknowledgement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3517821"/>
            <a:ext cx="10431379" cy="2185147"/>
          </a:xfrm>
        </p:spPr>
        <p:txBody>
          <a:bodyPr>
            <a:normAutofit fontScale="92500" lnSpcReduction="20000"/>
          </a:bodyPr>
          <a:lstStyle/>
          <a:p>
            <a:r>
              <a:rPr lang="en-US" sz="3600" b="1" dirty="0"/>
              <a:t>Study </a:t>
            </a:r>
            <a:r>
              <a:rPr lang="en-US" sz="3600" b="1" dirty="0" smtClean="0"/>
              <a:t>Participants</a:t>
            </a:r>
          </a:p>
          <a:p>
            <a:pPr lvl="1"/>
            <a:r>
              <a:rPr lang="en-US" sz="3200" dirty="0" smtClean="0"/>
              <a:t>Over 20,000 participants … </a:t>
            </a:r>
          </a:p>
          <a:p>
            <a:r>
              <a:rPr lang="en-US" sz="3600" b="1" dirty="0" smtClean="0"/>
              <a:t>Community Partners</a:t>
            </a:r>
          </a:p>
          <a:p>
            <a:pPr lvl="1"/>
            <a:r>
              <a:rPr lang="en-US" sz="3200" dirty="0" smtClean="0"/>
              <a:t>Global network of prostate cancer advocates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CaPTC || https://epi.grants.cancer.gov/captc/ || captc@cop.ufl.edu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>
                <a:solidFill>
                  <a:prstClr val="black"/>
                </a:solidFill>
              </a:rPr>
              <a:pPr/>
              <a:t>151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 t="60952" b="1693"/>
          <a:stretch>
            <a:fillRect/>
          </a:stretch>
        </p:blipFill>
        <p:spPr bwMode="auto">
          <a:xfrm>
            <a:off x="709862" y="1327868"/>
            <a:ext cx="10829090" cy="1820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501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9075" y="722694"/>
            <a:ext cx="9601196" cy="68879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Contact </a:t>
            </a:r>
            <a:r>
              <a:rPr lang="en-US" b="1" dirty="0" err="1" smtClean="0"/>
              <a:t>CaPTC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5812" y="1681152"/>
            <a:ext cx="8859155" cy="407831"/>
          </a:xfrm>
        </p:spPr>
        <p:txBody>
          <a:bodyPr>
            <a:noAutofit/>
          </a:bodyPr>
          <a:lstStyle/>
          <a:p>
            <a:pPr marL="514350" indent="-514350" algn="ctr">
              <a:buNone/>
            </a:pPr>
            <a:r>
              <a:rPr lang="en-US" sz="3200" b="1" dirty="0"/>
              <a:t>http://</a:t>
            </a:r>
            <a:r>
              <a:rPr lang="en-US" sz="3200" b="1" dirty="0" smtClean="0"/>
              <a:t>epi.grants.cancer.gov/captc</a:t>
            </a:r>
            <a:endParaRPr lang="en-US" sz="32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CaPTC || https://epi.grants.cancer.gov/captc/ || captc@cop.ufl.edu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>
                <a:solidFill>
                  <a:prstClr val="black"/>
                </a:solidFill>
              </a:rPr>
              <a:pPr/>
              <a:t>152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62307" y="2582441"/>
            <a:ext cx="463579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Africa</a:t>
            </a:r>
          </a:p>
          <a:p>
            <a:pPr algn="ctr"/>
            <a:endParaRPr lang="en-US" sz="1400" u="sng" dirty="0" smtClean="0"/>
          </a:p>
          <a:p>
            <a:pPr algn="ctr"/>
            <a:r>
              <a:rPr lang="en-US" sz="2400" b="1" dirty="0" smtClean="0"/>
              <a:t>Mrs</a:t>
            </a:r>
            <a:r>
              <a:rPr lang="en-US" sz="2400" b="1" dirty="0"/>
              <a:t>. Sarah </a:t>
            </a:r>
            <a:r>
              <a:rPr lang="en-US" sz="2400" b="1" dirty="0" err="1" smtClean="0"/>
              <a:t>Adewumi</a:t>
            </a:r>
            <a:endParaRPr lang="en-US" sz="2400" b="1" dirty="0" smtClean="0"/>
          </a:p>
          <a:p>
            <a:pPr algn="ctr"/>
            <a:r>
              <a:rPr lang="en-US" sz="2400" dirty="0" smtClean="0"/>
              <a:t> </a:t>
            </a:r>
            <a:r>
              <a:rPr lang="en-US" sz="2400" dirty="0"/>
              <a:t>+ 234(809)9427482 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2"/>
              </a:rPr>
              <a:t>seunadewumi2014@gmail.com</a:t>
            </a:r>
            <a:endParaRPr lang="en-US" sz="2400" dirty="0"/>
          </a:p>
          <a:p>
            <a:pPr algn="ctr"/>
            <a:endParaRPr lang="en-US" sz="1400" b="1" dirty="0" smtClean="0"/>
          </a:p>
          <a:p>
            <a:pPr algn="ctr"/>
            <a:r>
              <a:rPr lang="en-US" sz="2400" b="1" dirty="0" smtClean="0"/>
              <a:t>Ms</a:t>
            </a:r>
            <a:r>
              <a:rPr lang="en-US" sz="2400" b="1" dirty="0"/>
              <a:t>. Ruth Joseph </a:t>
            </a:r>
            <a:r>
              <a:rPr lang="en-US" sz="2400" b="1" dirty="0" err="1" smtClean="0"/>
              <a:t>Agaba</a:t>
            </a:r>
            <a:endParaRPr lang="en-US" sz="2400" b="1" dirty="0" smtClean="0"/>
          </a:p>
          <a:p>
            <a:pPr algn="ctr"/>
            <a:r>
              <a:rPr lang="en-US" sz="2400" dirty="0" smtClean="0"/>
              <a:t>+ </a:t>
            </a:r>
            <a:r>
              <a:rPr lang="en-US" sz="2400" dirty="0"/>
              <a:t>234(809)9427481 </a:t>
            </a:r>
            <a:endParaRPr lang="en-US" sz="2400" dirty="0" smtClean="0"/>
          </a:p>
          <a:p>
            <a:pPr algn="ctr"/>
            <a:r>
              <a:rPr lang="en-US" sz="2400" dirty="0" smtClean="0"/>
              <a:t>agabaruth12@gmail</a:t>
            </a:r>
            <a:endParaRPr lang="en-US" sz="2400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52623" y="2611104"/>
            <a:ext cx="455735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United </a:t>
            </a:r>
            <a:r>
              <a:rPr lang="en-US" sz="2400" b="1" u="sng" dirty="0" smtClean="0"/>
              <a:t>States</a:t>
            </a:r>
          </a:p>
          <a:p>
            <a:pPr algn="ctr"/>
            <a:endParaRPr lang="en-US" sz="1400" b="1" u="sng" dirty="0" smtClean="0"/>
          </a:p>
          <a:p>
            <a:pPr algn="ctr"/>
            <a:r>
              <a:rPr lang="en-US" sz="2400" b="1" dirty="0" smtClean="0"/>
              <a:t>Dr. Ernie </a:t>
            </a:r>
            <a:r>
              <a:rPr lang="en-US" sz="2400" b="1" dirty="0" err="1" smtClean="0"/>
              <a:t>Kaninjing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Ms</a:t>
            </a:r>
            <a:r>
              <a:rPr lang="en-US" sz="2400" b="1" dirty="0"/>
              <a:t>. </a:t>
            </a:r>
            <a:r>
              <a:rPr lang="en-US" sz="2400" b="1" dirty="0" err="1"/>
              <a:t>Nissa</a:t>
            </a:r>
            <a:r>
              <a:rPr lang="en-US" sz="2400" b="1" dirty="0"/>
              <a:t> Askins 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Ms</a:t>
            </a:r>
            <a:r>
              <a:rPr lang="en-US" sz="2400" b="1" dirty="0"/>
              <a:t>. Kimberly </a:t>
            </a:r>
            <a:r>
              <a:rPr lang="en-US" sz="2400" b="1" dirty="0" smtClean="0"/>
              <a:t>Meza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+</a:t>
            </a:r>
            <a:r>
              <a:rPr lang="en-US" sz="2400" dirty="0"/>
              <a:t>1 (407) 313-7112 </a:t>
            </a:r>
            <a:endParaRPr lang="en-US" sz="2400" dirty="0" smtClean="0"/>
          </a:p>
          <a:p>
            <a:pPr algn="ctr"/>
            <a:r>
              <a:rPr lang="en-US" sz="2400" dirty="0" smtClean="0"/>
              <a:t> </a:t>
            </a:r>
            <a:r>
              <a:rPr lang="en-US" sz="2400" dirty="0"/>
              <a:t>captc@cop.ufl.edu</a:t>
            </a:r>
          </a:p>
          <a:p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01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27443" y="4394758"/>
            <a:ext cx="6241816" cy="524264"/>
          </a:xfrm>
        </p:spPr>
        <p:txBody>
          <a:bodyPr>
            <a:normAutofit fontScale="90000"/>
          </a:bodyPr>
          <a:lstStyle/>
          <a:p>
            <a:r>
              <a:rPr lang="en-US" sz="1800" dirty="0"/>
              <a:t/>
            </a:r>
            <a:br>
              <a:rPr lang="en-US" sz="1800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John Maxwell quotes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905780" y="1408001"/>
            <a:ext cx="7483642" cy="28033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 smtClean="0"/>
              <a:t>“People do not care </a:t>
            </a:r>
            <a:r>
              <a:rPr lang="en-US" sz="4800" b="1" dirty="0" smtClean="0">
                <a:solidFill>
                  <a:srgbClr val="C00000"/>
                </a:solidFill>
              </a:rPr>
              <a:t>how much you know </a:t>
            </a:r>
            <a:r>
              <a:rPr lang="en-US" sz="4800" b="1" dirty="0" smtClean="0"/>
              <a:t>until they know </a:t>
            </a:r>
            <a:r>
              <a:rPr lang="en-US" sz="4800" b="1" dirty="0" smtClean="0">
                <a:solidFill>
                  <a:srgbClr val="C00000"/>
                </a:solidFill>
              </a:rPr>
              <a:t>how much you care</a:t>
            </a:r>
            <a:r>
              <a:rPr lang="en-US" sz="4800" b="1" dirty="0" smtClean="0"/>
              <a:t>.”</a:t>
            </a:r>
            <a:endParaRPr lang="en-US" sz="4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153</a:t>
            </a:fld>
            <a:endParaRPr lang="en-US" dirty="0"/>
          </a:p>
        </p:txBody>
      </p:sp>
      <p:pic>
        <p:nvPicPr>
          <p:cNvPr id="8" name="il_fi" descr="http://diversityprograms.net/images/09diversitypic2_nsy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09585" y="1068193"/>
            <a:ext cx="2457450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92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>
          <a:xfrm>
            <a:off x="1719263" y="1033174"/>
            <a:ext cx="8382000" cy="9017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Disparities in the Clinical Encounter: The Core Paradox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871663" y="2379374"/>
            <a:ext cx="8229600" cy="3145126"/>
          </a:xfrm>
        </p:spPr>
        <p:txBody>
          <a:bodyPr/>
          <a:lstStyle/>
          <a:p>
            <a:r>
              <a:rPr lang="en-US" sz="3600" dirty="0"/>
              <a:t>How could well-meaning and highly educated health professionals, working in their usual circumstances with diverse populations of patients, create a pattern of care that appears to be discriminatory?</a:t>
            </a:r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872663" y="6111876"/>
            <a:ext cx="457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42FFB93-B704-4608-821A-1C2F20DC4EC5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05000" y="5181600"/>
            <a:ext cx="8458200" cy="685800"/>
          </a:xfrm>
          <a:prstGeom prst="rect">
            <a:avLst/>
          </a:prstGeom>
        </p:spPr>
        <p:txBody>
          <a:bodyPr lIns="0" rIns="0" bIns="0" anchor="b">
            <a:normAutofit fontScale="97500"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It can happen &amp; it happens!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45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D3CC0-FC4F-48C2-BDFC-166FC3AE0BEF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737755"/>
            <a:ext cx="8305800" cy="720725"/>
          </a:xfrm>
        </p:spPr>
        <p:txBody>
          <a:bodyPr anchorCtr="1"/>
          <a:lstStyle/>
          <a:p>
            <a:pPr>
              <a:defRPr/>
            </a:pPr>
            <a:r>
              <a:rPr lang="en-US" sz="32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What is the Evidence …?</a:t>
            </a:r>
          </a:p>
        </p:txBody>
      </p:sp>
      <p:sp>
        <p:nvSpPr>
          <p:cNvPr id="9011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50818" y="1458480"/>
            <a:ext cx="9545780" cy="4441537"/>
          </a:xfrm>
        </p:spPr>
        <p:txBody>
          <a:bodyPr>
            <a:noAutofit/>
          </a:bodyPr>
          <a:lstStyle/>
          <a:p>
            <a:pPr marL="274320" indent="-274320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dirty="0" smtClean="0"/>
              <a:t>Green et al 2007: Physicians who were more </a:t>
            </a:r>
            <a:r>
              <a:rPr lang="en-US" sz="2800" u="sng" dirty="0" smtClean="0">
                <a:solidFill>
                  <a:srgbClr val="C00000"/>
                </a:solidFill>
              </a:rPr>
              <a:t>racially biased were less likely to prescribe thrombolysis for black patients </a:t>
            </a:r>
            <a:r>
              <a:rPr lang="en-US" sz="2800" dirty="0" smtClean="0"/>
              <a:t>than for whites presenting with heart attack symptoms. </a:t>
            </a:r>
          </a:p>
          <a:p>
            <a:pPr marL="640080" lvl="1" indent="-246888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sz="2400" dirty="0" smtClean="0"/>
              <a:t>"It's not a matter of you being a racist. It's really a matter of the way your brain processes information is influenced by things you've seen, things you've experienced, the way media has presented things,"</a:t>
            </a:r>
          </a:p>
          <a:p>
            <a:pPr marL="274320" indent="-274320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sz="1800" i="1" dirty="0"/>
              <a:t>	</a:t>
            </a:r>
            <a:r>
              <a:rPr lang="en-US" sz="1400" i="1" dirty="0"/>
              <a:t>Green A et al Implicit Bias among Physicians and its Prediction of  Thrombolysis Decisions for Black and White Patients  Journal of General Internal Medicine (22) 9 </a:t>
            </a:r>
            <a:r>
              <a:rPr lang="en-US" sz="1400" dirty="0">
                <a:hlinkClick r:id="rId3" action="ppaction://hlinkfile"/>
              </a:rPr>
              <a:t>September, 2007</a:t>
            </a:r>
            <a:endParaRPr lang="en-US" sz="1400" i="1" dirty="0"/>
          </a:p>
          <a:p>
            <a:pPr marL="640080" lvl="1" indent="-246888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n-US" sz="1400" dirty="0"/>
          </a:p>
          <a:p>
            <a:pPr marL="274320" indent="-274320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i="1" dirty="0" smtClean="0"/>
              <a:t>“Bias is the central problem -- </a:t>
            </a:r>
            <a:r>
              <a:rPr lang="en-US" sz="2800" i="1" u="sng" dirty="0" smtClean="0">
                <a:solidFill>
                  <a:srgbClr val="C00000"/>
                </a:solidFill>
              </a:rPr>
              <a:t>bias so deeply internalized that people are sincerely unaware that they hold it.</a:t>
            </a:r>
            <a:r>
              <a:rPr lang="en-US" sz="2800" i="1" dirty="0" smtClean="0"/>
              <a:t>”</a:t>
            </a:r>
            <a:r>
              <a:rPr lang="en-US" sz="2800" dirty="0" smtClean="0"/>
              <a:t> </a:t>
            </a:r>
          </a:p>
          <a:p>
            <a:pPr marL="274320" indent="-274320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US" sz="1400" dirty="0"/>
              <a:t>	</a:t>
            </a:r>
            <a:r>
              <a:rPr lang="en-US" sz="1400" i="1" dirty="0"/>
              <a:t>Vedantam</a:t>
            </a:r>
            <a:r>
              <a:rPr lang="en-US" sz="1400" i="1" dirty="0"/>
              <a:t> - The Color of Health Care: Diagnosing Bias in Doctors, Washington Post, August 13 </a:t>
            </a:r>
            <a:r>
              <a:rPr lang="en-US" sz="1400" i="1" dirty="0" smtClean="0"/>
              <a:t>2007</a:t>
            </a:r>
            <a:endParaRPr lang="en-US" sz="1400" dirty="0"/>
          </a:p>
        </p:txBody>
      </p:sp>
      <p:sp>
        <p:nvSpPr>
          <p:cNvPr id="5" name="Slide Number Placeholder 5"/>
          <p:cNvSpPr txBox="1">
            <a:spLocks noGrp="1"/>
          </p:cNvSpPr>
          <p:nvPr/>
        </p:nvSpPr>
        <p:spPr bwMode="auto">
          <a:xfrm>
            <a:off x="8077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endParaRPr lang="en-US" sz="10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221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0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0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0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01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9011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5266FD-E31E-41A3-BBAE-AC9EF001C329}" type="slidenum">
              <a:rPr lang="en-US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1295401" y="654626"/>
            <a:ext cx="9698181" cy="1326573"/>
          </a:xfrm>
        </p:spPr>
        <p:txBody>
          <a:bodyPr anchorCtr="1">
            <a:no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THE EFFECT OF RACE AND SEX ON PHYSICIANS’ RECOMMENDATIONS FOR CARDIAC CATHETERIZATION  - Schulman et al. </a:t>
            </a:r>
            <a:r>
              <a:rPr lang="en-US" sz="24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(1999</a:t>
            </a:r>
            <a:r>
              <a:rPr lang="en-US" sz="2400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)</a:t>
            </a:r>
            <a:endParaRPr lang="en-US" sz="2400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7" name="Footer Placeholder 7"/>
          <p:cNvSpPr txBox="1">
            <a:spLocks noGrp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endParaRPr lang="en-US" sz="1000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algn="ctr" eaLnBrk="1" hangingPunct="1">
              <a:defRPr/>
            </a:pPr>
            <a:endParaRPr lang="en-US" sz="1000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algn="ctr" eaLnBrk="1" hangingPunct="1">
              <a:defRPr/>
            </a:pPr>
            <a:endParaRPr lang="en-US" sz="1000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8" name="Slide Number Placeholder 8"/>
          <p:cNvSpPr txBox="1">
            <a:spLocks noGrp="1"/>
          </p:cNvSpPr>
          <p:nvPr/>
        </p:nvSpPr>
        <p:spPr bwMode="auto">
          <a:xfrm>
            <a:off x="8077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defRPr/>
            </a:pPr>
            <a:endParaRPr lang="en-US" sz="10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algn="r" eaLnBrk="1" hangingPunct="1">
              <a:defRPr/>
            </a:pPr>
            <a:endParaRPr lang="en-US" sz="10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1474110"/>
              </p:ext>
            </p:extLst>
          </p:nvPr>
        </p:nvGraphicFramePr>
        <p:xfrm>
          <a:off x="2590801" y="1993899"/>
          <a:ext cx="2879725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2" name="Photo Editor Photo" r:id="rId4" imgW="3600000" imgH="2476190" progId="">
                  <p:embed/>
                </p:oleObj>
              </mc:Choice>
              <mc:Fallback>
                <p:oleObj name="Photo Editor Photo" r:id="rId4" imgW="3600000" imgH="24761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1" y="1993899"/>
                        <a:ext cx="2879725" cy="19812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2444459"/>
              </p:ext>
            </p:extLst>
          </p:nvPr>
        </p:nvGraphicFramePr>
        <p:xfrm>
          <a:off x="6858001" y="2070100"/>
          <a:ext cx="2873375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3" name="Photo Editor Photo" r:id="rId6" imgW="3591426" imgH="2476190" progId="">
                  <p:embed/>
                </p:oleObj>
              </mc:Choice>
              <mc:Fallback>
                <p:oleObj name="Photo Editor Photo" r:id="rId6" imgW="3591426" imgH="24761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1" y="2070100"/>
                        <a:ext cx="2873375" cy="19812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5050240"/>
              </p:ext>
            </p:extLst>
          </p:nvPr>
        </p:nvGraphicFramePr>
        <p:xfrm>
          <a:off x="2590801" y="4114800"/>
          <a:ext cx="2879725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4" name="Photo Editor Photo" r:id="rId8" imgW="3600000" imgH="2476190" progId="">
                  <p:embed/>
                </p:oleObj>
              </mc:Choice>
              <mc:Fallback>
                <p:oleObj name="Photo Editor Photo" r:id="rId8" imgW="3600000" imgH="24761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1" y="4114800"/>
                        <a:ext cx="2879725" cy="19812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814690"/>
              </p:ext>
            </p:extLst>
          </p:nvPr>
        </p:nvGraphicFramePr>
        <p:xfrm>
          <a:off x="6858001" y="4127500"/>
          <a:ext cx="2879725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5" name="Photo Editor Photo" r:id="rId10" imgW="3600000" imgH="2476190" progId="">
                  <p:embed/>
                </p:oleObj>
              </mc:Choice>
              <mc:Fallback>
                <p:oleObj name="Photo Editor Photo" r:id="rId10" imgW="3600000" imgH="24761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1" y="4127500"/>
                        <a:ext cx="2879725" cy="19812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851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CA5E4-4CCC-4292-8CFD-3825ADD0E169}" type="slidenum">
              <a:rPr lang="en-US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205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08018" y="561181"/>
            <a:ext cx="9434946" cy="1295400"/>
          </a:xfrm>
        </p:spPr>
        <p:txBody>
          <a:bodyPr anchorCtr="1">
            <a:no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THE EFFECT OF RACE AND SEX ON PHYSICIANS’ RECOMMENDATIONS FOR CARDIAC CATHETERIZATION  - Schulman et al. (1999)</a:t>
            </a:r>
          </a:p>
        </p:txBody>
      </p:sp>
      <p:sp>
        <p:nvSpPr>
          <p:cNvPr id="7" name="Footer Placeholder 4"/>
          <p:cNvSpPr txBox="1">
            <a:spLocks noGrp="1"/>
          </p:cNvSpPr>
          <p:nvPr/>
        </p:nvSpPr>
        <p:spPr bwMode="auto">
          <a:xfrm>
            <a:off x="4572000" y="1676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endParaRPr lang="en-US" sz="1000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algn="ctr" eaLnBrk="1" hangingPunct="1">
              <a:defRPr/>
            </a:pPr>
            <a:r>
              <a:rPr lang="en-US" sz="10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Source: New England Journal of Medicine</a:t>
            </a:r>
          </a:p>
          <a:p>
            <a:pPr algn="ctr" eaLnBrk="1" hangingPunct="1">
              <a:defRPr/>
            </a:pPr>
            <a:endParaRPr lang="en-US" sz="1000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8" name="Slide Number Placeholder 5"/>
          <p:cNvSpPr txBox="1">
            <a:spLocks noGrp="1"/>
          </p:cNvSpPr>
          <p:nvPr/>
        </p:nvSpPr>
        <p:spPr bwMode="auto">
          <a:xfrm>
            <a:off x="8077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defRPr/>
            </a:pPr>
            <a:endParaRPr lang="en-US" sz="10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438401" y="2133600"/>
          <a:ext cx="2879725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6" name="Photo Editor Photo" r:id="rId4" imgW="3600000" imgH="2476190" progId="">
                  <p:embed/>
                </p:oleObj>
              </mc:Choice>
              <mc:Fallback>
                <p:oleObj name="Photo Editor Photo" r:id="rId4" imgW="3600000" imgH="24761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1" y="2133600"/>
                        <a:ext cx="2879725" cy="19812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2514601" y="4216400"/>
          <a:ext cx="2873375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7" name="Photo Editor Photo" r:id="rId6" imgW="3591426" imgH="2476190" progId="">
                  <p:embed/>
                </p:oleObj>
              </mc:Choice>
              <mc:Fallback>
                <p:oleObj name="Photo Editor Photo" r:id="rId6" imgW="3591426" imgH="24761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1" y="4216400"/>
                        <a:ext cx="2873375" cy="19812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6769101" y="2171700"/>
          <a:ext cx="2873375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8" name="Photo Editor Photo" r:id="rId8" imgW="3591426" imgH="2476190" progId="">
                  <p:embed/>
                </p:oleObj>
              </mc:Choice>
              <mc:Fallback>
                <p:oleObj name="Photo Editor Photo" r:id="rId8" imgW="3591426" imgH="24761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9101" y="2171700"/>
                        <a:ext cx="2873375" cy="19812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6870700" y="4318000"/>
          <a:ext cx="2865438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9" name="Photo Editor Photo" r:id="rId10" imgW="3580952" imgH="2476190" progId="">
                  <p:embed/>
                </p:oleObj>
              </mc:Choice>
              <mc:Fallback>
                <p:oleObj name="Photo Editor Photo" r:id="rId10" imgW="3580952" imgH="24761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0700" y="4318000"/>
                        <a:ext cx="2865438" cy="19812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133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is it that? A Look at Health Disparities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http://www.youtube.com/watch?v=CxCSeqO3DZ0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2" descr="https://encrypted-tbn3.gstatic.com/images?q=tbn:ANd9GcQc82rdG7F1d3H4_66DQdhr9LGTSZTSSWTnYeiEvgyZ2Pl4H9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3114" y="3233622"/>
            <a:ext cx="5765769" cy="26888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5890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04975" y="1174173"/>
            <a:ext cx="8661400" cy="208857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dirty="0"/>
              <a:t>Findings suggest that the </a:t>
            </a:r>
            <a:r>
              <a:rPr lang="en-US" sz="4000" dirty="0">
                <a:solidFill>
                  <a:srgbClr val="FF3300"/>
                </a:solidFill>
              </a:rPr>
              <a:t>race </a:t>
            </a:r>
            <a:r>
              <a:rPr lang="en-US" sz="4000" dirty="0"/>
              <a:t>and </a:t>
            </a:r>
            <a:r>
              <a:rPr lang="en-US" sz="4000" dirty="0">
                <a:solidFill>
                  <a:srgbClr val="FF3300"/>
                </a:solidFill>
              </a:rPr>
              <a:t>sex</a:t>
            </a:r>
            <a:r>
              <a:rPr lang="en-US" sz="4000" dirty="0"/>
              <a:t> of a patient independently influence how physicians manage chest pain.</a:t>
            </a:r>
            <a:endParaRPr lang="en-US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93775" y="4390737"/>
            <a:ext cx="9144000" cy="142240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Schulman et al. (1999) ...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0137775" y="6305550"/>
            <a:ext cx="4572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0E929A4-5373-4D79-85BA-2BFB50EE0E61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57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idx="1"/>
          </p:nvPr>
        </p:nvSpPr>
        <p:spPr>
          <a:xfrm>
            <a:off x="1752600" y="768927"/>
            <a:ext cx="9334500" cy="5022273"/>
          </a:xfrm>
        </p:spPr>
        <p:txBody>
          <a:bodyPr>
            <a:normAutofit/>
          </a:bodyPr>
          <a:lstStyle/>
          <a:p>
            <a:pPr algn="ctr" eaLnBrk="1" hangingPunct="1">
              <a:buFont typeface="Wingdings 2" pitchFamily="18" charset="2"/>
              <a:buNone/>
            </a:pPr>
            <a:r>
              <a:rPr lang="en-US" sz="5400" b="1" dirty="0"/>
              <a:t>Before we can eliminate health </a:t>
            </a:r>
            <a:r>
              <a:rPr lang="en-US" sz="5400" b="1" dirty="0" smtClean="0"/>
              <a:t>disparities …. 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en-US" sz="6600" b="1" dirty="0" smtClean="0">
                <a:solidFill>
                  <a:srgbClr val="FF0000"/>
                </a:solidFill>
              </a:rPr>
              <a:t>we </a:t>
            </a:r>
            <a:r>
              <a:rPr lang="en-US" sz="6600" b="1" dirty="0">
                <a:solidFill>
                  <a:srgbClr val="FF0000"/>
                </a:solidFill>
              </a:rPr>
              <a:t>must face racism and prejudice!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0137775" y="6305550"/>
            <a:ext cx="4572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E21DA31-DC8A-4C19-BB31-747FFB7CFFD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174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8425" y="2674939"/>
            <a:ext cx="7239000" cy="9350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/>
            </a:r>
            <a:br>
              <a:rPr lang="en-US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</a:br>
            <a:r>
              <a:rPr lang="en-US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Global Landscape of </a:t>
            </a:r>
            <a:br>
              <a:rPr lang="en-US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</a:br>
            <a:r>
              <a:rPr lang="en-US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Prostate Cancer Burden</a:t>
            </a:r>
            <a:endParaRPr lang="en-US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69CFCA-5441-4F14-8B8E-E922290D59D1}" type="slidenum">
              <a:rPr lang="en-US"/>
              <a:pPr>
                <a:defRPr/>
              </a:pPr>
              <a:t>22</a:t>
            </a:fld>
            <a:endParaRPr lang="en-US" dirty="0"/>
          </a:p>
        </p:txBody>
      </p:sp>
      <p:graphicFrame>
        <p:nvGraphicFramePr>
          <p:cNvPr id="109573" name="Object 5"/>
          <p:cNvGraphicFramePr>
            <a:graphicFrameLocks noChangeAspect="1"/>
          </p:cNvGraphicFramePr>
          <p:nvPr/>
        </p:nvGraphicFramePr>
        <p:xfrm>
          <a:off x="2992439" y="4208464"/>
          <a:ext cx="6211887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5" name="Acrobat Document" r:id="rId4" imgW="4914900" imgH="790395" progId="AcroExch.Document.11">
                  <p:embed/>
                </p:oleObj>
              </mc:Choice>
              <mc:Fallback>
                <p:oleObj name="Acrobat Document" r:id="rId4" imgW="4914900" imgH="79039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2439" y="4208464"/>
                        <a:ext cx="6211887" cy="100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95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53" b="1694"/>
          <a:stretch>
            <a:fillRect/>
          </a:stretch>
        </p:blipFill>
        <p:spPr bwMode="auto">
          <a:xfrm>
            <a:off x="1998664" y="919163"/>
            <a:ext cx="8199437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5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Object 1" descr="preencod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6518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38314" y="258763"/>
            <a:ext cx="374808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n-US" sz="2400" b="1" dirty="0">
                <a:solidFill>
                  <a:srgbClr val="FF0000"/>
                </a:solidFill>
                <a:ea typeface="MS PGothic" panose="020B0600070205080204" pitchFamily="34" charset="-128"/>
              </a:rPr>
              <a:t>BOTH SEXES, Incidence</a:t>
            </a:r>
          </a:p>
        </p:txBody>
      </p:sp>
      <p:sp>
        <p:nvSpPr>
          <p:cNvPr id="4" name="Left Arrow 3"/>
          <p:cNvSpPr/>
          <p:nvPr/>
        </p:nvSpPr>
        <p:spPr>
          <a:xfrm rot="2219232">
            <a:off x="8104189" y="4708526"/>
            <a:ext cx="1730375" cy="4048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74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Object 1" descr="preencod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6889" y="257176"/>
            <a:ext cx="317658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2400" b="1" dirty="0">
                <a:solidFill>
                  <a:srgbClr val="FF0000"/>
                </a:solidFill>
                <a:ea typeface="MS PGothic" panose="020B0600070205080204" pitchFamily="34" charset="-128"/>
              </a:rPr>
              <a:t>MALES, Incidence</a:t>
            </a:r>
          </a:p>
        </p:txBody>
      </p:sp>
      <p:sp>
        <p:nvSpPr>
          <p:cNvPr id="4" name="Left Arrow 3"/>
          <p:cNvSpPr/>
          <p:nvPr/>
        </p:nvSpPr>
        <p:spPr>
          <a:xfrm rot="20058247">
            <a:off x="8218489" y="1881189"/>
            <a:ext cx="1730375" cy="4032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5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Object 1" descr="preencod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6889" y="257176"/>
            <a:ext cx="317658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2400" b="1" dirty="0">
                <a:solidFill>
                  <a:srgbClr val="FF0000"/>
                </a:solidFill>
                <a:ea typeface="MS PGothic" panose="020B0600070205080204" pitchFamily="34" charset="-128"/>
              </a:rPr>
              <a:t>MALES, Prevalence</a:t>
            </a:r>
          </a:p>
        </p:txBody>
      </p:sp>
      <p:sp>
        <p:nvSpPr>
          <p:cNvPr id="4" name="Left Arrow 3"/>
          <p:cNvSpPr/>
          <p:nvPr/>
        </p:nvSpPr>
        <p:spPr>
          <a:xfrm>
            <a:off x="7662863" y="1831975"/>
            <a:ext cx="1930400" cy="4254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22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Object 1" descr="preencod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6889" y="257176"/>
            <a:ext cx="317658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2400" b="1" dirty="0">
                <a:solidFill>
                  <a:srgbClr val="FF0000"/>
                </a:solidFill>
                <a:ea typeface="MS PGothic" panose="020B0600070205080204" pitchFamily="34" charset="-128"/>
              </a:rPr>
              <a:t>MALES, Mortality</a:t>
            </a:r>
          </a:p>
        </p:txBody>
      </p:sp>
      <p:sp>
        <p:nvSpPr>
          <p:cNvPr id="4" name="Left Arrow 3"/>
          <p:cNvSpPr/>
          <p:nvPr/>
        </p:nvSpPr>
        <p:spPr>
          <a:xfrm rot="7818221">
            <a:off x="4219576" y="5451476"/>
            <a:ext cx="1266825" cy="4254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38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Object 1" descr="preencod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6889" y="257176"/>
            <a:ext cx="485298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2400" b="1" dirty="0">
                <a:solidFill>
                  <a:srgbClr val="FF0000"/>
                </a:solidFill>
                <a:ea typeface="MS PGothic" panose="020B0600070205080204" pitchFamily="34" charset="-128"/>
              </a:rPr>
              <a:t>CONTINENTS, CaP Incidence</a:t>
            </a:r>
          </a:p>
        </p:txBody>
      </p:sp>
    </p:spTree>
    <p:extLst>
      <p:ext uri="{BB962C8B-B14F-4D97-AF65-F5344CB8AC3E}">
        <p14:creationId xmlns:p14="http://schemas.microsoft.com/office/powerpoint/2010/main" val="410625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Object 1" descr="preencod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6888" y="257176"/>
            <a:ext cx="511016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2400" b="1" dirty="0">
                <a:solidFill>
                  <a:srgbClr val="FF0000"/>
                </a:solidFill>
                <a:ea typeface="MS PGothic" panose="020B0600070205080204" pitchFamily="34" charset="-128"/>
              </a:rPr>
              <a:t>CONTINENTS, CaP Mortality</a:t>
            </a:r>
          </a:p>
        </p:txBody>
      </p:sp>
    </p:spTree>
    <p:extLst>
      <p:ext uri="{BB962C8B-B14F-4D97-AF65-F5344CB8AC3E}">
        <p14:creationId xmlns:p14="http://schemas.microsoft.com/office/powerpoint/2010/main" val="199042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49CF75-91CB-4E9F-9F5A-B67393EEF2B3}" type="slidenum">
              <a:rPr lang="en-US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63726" y="803275"/>
            <a:ext cx="8245475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2100" b="1" dirty="0">
                <a:solidFill>
                  <a:prstClr val="black"/>
                </a:solidFill>
                <a:ea typeface="MS PGothic" panose="020B0600070205080204" pitchFamily="34" charset="-128"/>
              </a:rPr>
              <a:t>Prostate Cancer New Cases, 2018, males</a:t>
            </a:r>
          </a:p>
          <a:p>
            <a:pPr algn="ctr" defTabSz="685800">
              <a:defRPr/>
            </a:pPr>
            <a:r>
              <a:rPr lang="en-US" sz="2100" b="1" dirty="0">
                <a:solidFill>
                  <a:srgbClr val="FF0000"/>
                </a:solidFill>
                <a:ea typeface="MS PGothic" panose="020B0600070205080204" pitchFamily="34" charset="-128"/>
              </a:rPr>
              <a:t>WHO AMERICA REGION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386013" y="1784351"/>
          <a:ext cx="7200900" cy="3617982"/>
        </p:xfrm>
        <a:graphic>
          <a:graphicData uri="http://schemas.openxmlformats.org/drawingml/2006/table">
            <a:tbl>
              <a:tblPr/>
              <a:tblGrid>
                <a:gridCol w="5600699"/>
                <a:gridCol w="1600201"/>
              </a:tblGrid>
              <a:tr h="401990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dirty="0">
                          <a:solidFill>
                            <a:srgbClr val="FFFFFF"/>
                          </a:solidFill>
                          <a:effectLst/>
                        </a:rPr>
                        <a:t>Population</a:t>
                      </a:r>
                    </a:p>
                  </a:txBody>
                  <a:tcPr marL="25741" marR="25741" marT="25739" marB="25739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B1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80B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dirty="0">
                          <a:solidFill>
                            <a:srgbClr val="FFFFFF"/>
                          </a:solidFill>
                          <a:effectLst/>
                        </a:rPr>
                        <a:t>Cases</a:t>
                      </a:r>
                    </a:p>
                  </a:txBody>
                  <a:tcPr marL="25741" marR="25741" marT="25739" marB="25739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B1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80B7"/>
                    </a:solidFill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>
                          <a:solidFill>
                            <a:srgbClr val="FF0000"/>
                          </a:solidFill>
                          <a:effectLst/>
                        </a:rPr>
                        <a:t>United States of America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>
                          <a:solidFill>
                            <a:srgbClr val="FF0000"/>
                          </a:solidFill>
                          <a:effectLst/>
                        </a:rPr>
                        <a:t>212 783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>
                          <a:effectLst/>
                        </a:rPr>
                        <a:t>Brazil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>
                          <a:effectLst/>
                        </a:rPr>
                        <a:t>84 992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>
                          <a:effectLst/>
                        </a:rPr>
                        <a:t>Mexico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>
                          <a:effectLst/>
                        </a:rPr>
                        <a:t>25 049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>
                          <a:effectLst/>
                        </a:rPr>
                        <a:t>Canada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>
                          <a:effectLst/>
                        </a:rPr>
                        <a:t>21 412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>
                          <a:effectLst/>
                        </a:rPr>
                        <a:t>Colombia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>
                          <a:effectLst/>
                        </a:rPr>
                        <a:t>12 712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>
                          <a:effectLst/>
                        </a:rPr>
                        <a:t>Argentina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>
                          <a:effectLst/>
                        </a:rPr>
                        <a:t>11 600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>
                          <a:effectLst/>
                        </a:rPr>
                        <a:t>Peru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>
                          <a:effectLst/>
                        </a:rPr>
                        <a:t>7 598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Venezuela, Bolivarian Republic of</a:t>
                      </a:r>
                      <a:endParaRPr lang="en-US" sz="2300" b="1" dirty="0">
                        <a:effectLst/>
                      </a:endParaRP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 smtClean="0">
                          <a:effectLst/>
                        </a:rPr>
                        <a:t>7 445</a:t>
                      </a:r>
                      <a:endParaRPr lang="en-US" sz="2300" b="1" dirty="0">
                        <a:effectLst/>
                      </a:endParaRP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075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295401" y="2631209"/>
            <a:ext cx="7003471" cy="333779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dirty="0"/>
              <a:t>Of all the forms of inequality, injustice in health care is the most shocking and inhumane. </a:t>
            </a:r>
          </a:p>
          <a:p>
            <a:pPr lvl="1"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Martin Luther King Jr.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" name="Picture 5" descr="martin luther king jr.jpg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98873" y="67945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0137775" y="6305550"/>
            <a:ext cx="4572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B564E95-D867-4F88-9752-99D2EF400B4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664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BA671C-ED5A-4C82-A13C-A715F5FCD550}" type="slidenum">
              <a:rPr lang="en-US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63726" y="803275"/>
            <a:ext cx="8245475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2100" b="1" dirty="0">
                <a:solidFill>
                  <a:prstClr val="black"/>
                </a:solidFill>
                <a:ea typeface="MS PGothic" panose="020B0600070205080204" pitchFamily="34" charset="-128"/>
              </a:rPr>
              <a:t>Prostate Cancer </a:t>
            </a:r>
            <a:r>
              <a:rPr lang="en-US" sz="2100" b="1" dirty="0">
                <a:solidFill>
                  <a:srgbClr val="FF0000"/>
                </a:solidFill>
                <a:ea typeface="MS PGothic" panose="020B0600070205080204" pitchFamily="34" charset="-128"/>
              </a:rPr>
              <a:t>Age-Standardized Incidence Rates</a:t>
            </a:r>
            <a:r>
              <a:rPr lang="en-US" sz="2100" b="1" dirty="0">
                <a:solidFill>
                  <a:prstClr val="black"/>
                </a:solidFill>
                <a:ea typeface="MS PGothic" panose="020B0600070205080204" pitchFamily="34" charset="-128"/>
              </a:rPr>
              <a:t>, 2018, males</a:t>
            </a:r>
          </a:p>
          <a:p>
            <a:pPr algn="ctr" defTabSz="685800">
              <a:defRPr/>
            </a:pPr>
            <a:r>
              <a:rPr lang="en-US" sz="2100" b="1" dirty="0">
                <a:solidFill>
                  <a:srgbClr val="FF0000"/>
                </a:solidFill>
                <a:ea typeface="MS PGothic" panose="020B0600070205080204" pitchFamily="34" charset="-128"/>
              </a:rPr>
              <a:t>WHO AMERICA REGION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386013" y="1784351"/>
          <a:ext cx="7200900" cy="3617982"/>
        </p:xfrm>
        <a:graphic>
          <a:graphicData uri="http://schemas.openxmlformats.org/drawingml/2006/table">
            <a:tbl>
              <a:tblPr/>
              <a:tblGrid>
                <a:gridCol w="5600699"/>
                <a:gridCol w="1600201"/>
              </a:tblGrid>
              <a:tr h="401990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dirty="0">
                          <a:solidFill>
                            <a:srgbClr val="FFFFFF"/>
                          </a:solidFill>
                          <a:effectLst/>
                        </a:rPr>
                        <a:t>Population</a:t>
                      </a:r>
                    </a:p>
                  </a:txBody>
                  <a:tcPr marL="25741" marR="25741" marT="25739" marB="25739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B1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80B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dirty="0" smtClean="0">
                          <a:solidFill>
                            <a:srgbClr val="FFFFFF"/>
                          </a:solidFill>
                          <a:effectLst/>
                        </a:rPr>
                        <a:t>Incidence</a:t>
                      </a:r>
                      <a:endParaRPr lang="en-US" sz="230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25741" marR="25741" marT="25739" marB="25739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B1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80B7"/>
                    </a:solidFill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 smtClean="0">
                          <a:solidFill>
                            <a:schemeClr val="tx1"/>
                          </a:solidFill>
                          <a:effectLst/>
                        </a:rPr>
                        <a:t>France,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Guadeloupe</a:t>
                      </a:r>
                      <a:endParaRPr lang="en-US" sz="23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0" dirty="0" smtClean="0">
                          <a:solidFill>
                            <a:schemeClr val="tx1"/>
                          </a:solidFill>
                          <a:effectLst/>
                        </a:rPr>
                        <a:t>189.1</a:t>
                      </a:r>
                      <a:endParaRPr lang="en-US" sz="23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 smtClean="0">
                          <a:effectLst/>
                        </a:rPr>
                        <a:t>France, Martinique</a:t>
                      </a:r>
                      <a:endParaRPr lang="en-US" sz="2300" b="1" dirty="0">
                        <a:effectLst/>
                      </a:endParaRP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 smtClean="0">
                          <a:effectLst/>
                        </a:rPr>
                        <a:t>158.4</a:t>
                      </a:r>
                      <a:endParaRPr lang="en-US" sz="2300" b="1" dirty="0">
                        <a:effectLst/>
                      </a:endParaRP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 smtClean="0">
                          <a:effectLst/>
                        </a:rPr>
                        <a:t>Barbados</a:t>
                      </a:r>
                      <a:endParaRPr lang="en-US" sz="2300" b="1" dirty="0">
                        <a:effectLst/>
                      </a:endParaRP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 smtClean="0">
                          <a:effectLst/>
                        </a:rPr>
                        <a:t>129.3</a:t>
                      </a:r>
                      <a:endParaRPr lang="en-US" sz="2300" b="1" dirty="0">
                        <a:effectLst/>
                      </a:endParaRP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 smtClean="0">
                          <a:solidFill>
                            <a:srgbClr val="FF0000"/>
                          </a:solidFill>
                          <a:effectLst/>
                        </a:rPr>
                        <a:t>Puerto Rico</a:t>
                      </a:r>
                      <a:endParaRPr lang="en-US" sz="23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 smtClean="0">
                          <a:solidFill>
                            <a:srgbClr val="FF0000"/>
                          </a:solidFill>
                          <a:effectLst/>
                        </a:rPr>
                        <a:t>101.7</a:t>
                      </a:r>
                      <a:endParaRPr lang="en-US" sz="23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 smtClean="0">
                          <a:effectLst/>
                        </a:rPr>
                        <a:t>French Guyana</a:t>
                      </a:r>
                      <a:endParaRPr lang="en-US" sz="2300" b="1" dirty="0">
                        <a:effectLst/>
                      </a:endParaRP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 smtClean="0">
                          <a:effectLst/>
                        </a:rPr>
                        <a:t>92.3</a:t>
                      </a:r>
                      <a:endParaRPr lang="en-US" sz="2300" b="1" dirty="0">
                        <a:effectLst/>
                      </a:endParaRP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 smtClean="0">
                          <a:effectLst/>
                        </a:rPr>
                        <a:t>Bahamas</a:t>
                      </a:r>
                      <a:endParaRPr lang="en-US" sz="2300" b="1" dirty="0">
                        <a:effectLst/>
                      </a:endParaRP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 smtClean="0">
                          <a:effectLst/>
                        </a:rPr>
                        <a:t>85.8</a:t>
                      </a:r>
                      <a:endParaRPr lang="en-US" sz="2300" b="1" dirty="0">
                        <a:effectLst/>
                      </a:endParaRP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 smtClean="0">
                          <a:solidFill>
                            <a:srgbClr val="FF0000"/>
                          </a:solidFill>
                          <a:effectLst/>
                        </a:rPr>
                        <a:t>United States of America</a:t>
                      </a:r>
                      <a:endParaRPr lang="en-US" sz="23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 smtClean="0">
                          <a:solidFill>
                            <a:srgbClr val="FF0000"/>
                          </a:solidFill>
                          <a:effectLst/>
                        </a:rPr>
                        <a:t>75.7</a:t>
                      </a:r>
                      <a:endParaRPr lang="en-US" sz="23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 smtClean="0">
                          <a:effectLst/>
                        </a:rPr>
                        <a:t>Brazil</a:t>
                      </a:r>
                      <a:endParaRPr lang="en-US" sz="2300" b="1" dirty="0">
                        <a:effectLst/>
                      </a:endParaRP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 smtClean="0">
                          <a:effectLst/>
                        </a:rPr>
                        <a:t>74.0</a:t>
                      </a:r>
                      <a:endParaRPr lang="en-US" sz="2300" b="1" dirty="0">
                        <a:effectLst/>
                      </a:endParaRP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475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678442-CC0A-47DE-985F-75958DC95B87}" type="slidenum">
              <a:rPr lang="en-US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87564" y="833439"/>
            <a:ext cx="7934325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2100" b="1" dirty="0">
                <a:solidFill>
                  <a:prstClr val="black"/>
                </a:solidFill>
                <a:ea typeface="MS PGothic" panose="020B0600070205080204" pitchFamily="34" charset="-128"/>
              </a:rPr>
              <a:t>Prostate Cancer Deaths, 2018, males</a:t>
            </a:r>
          </a:p>
          <a:p>
            <a:pPr algn="ctr" defTabSz="685800">
              <a:defRPr/>
            </a:pPr>
            <a:r>
              <a:rPr lang="en-US" sz="2100" b="1" dirty="0">
                <a:solidFill>
                  <a:srgbClr val="FF0000"/>
                </a:solidFill>
                <a:ea typeface="MS PGothic" panose="020B0600070205080204" pitchFamily="34" charset="-128"/>
              </a:rPr>
              <a:t>WHO AMERICA REGION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454275" y="1800225"/>
          <a:ext cx="7200900" cy="3617982"/>
        </p:xfrm>
        <a:graphic>
          <a:graphicData uri="http://schemas.openxmlformats.org/drawingml/2006/table">
            <a:tbl>
              <a:tblPr/>
              <a:tblGrid>
                <a:gridCol w="5600699"/>
                <a:gridCol w="1600201"/>
              </a:tblGrid>
              <a:tr h="401990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b="1" dirty="0">
                          <a:solidFill>
                            <a:srgbClr val="FFFFFF"/>
                          </a:solidFill>
                          <a:effectLst/>
                        </a:rPr>
                        <a:t>Population</a:t>
                      </a:r>
                    </a:p>
                  </a:txBody>
                  <a:tcPr marL="25741" marR="25741" marT="25739" marB="25739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4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80B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b="1" dirty="0">
                          <a:solidFill>
                            <a:srgbClr val="FFFFFF"/>
                          </a:solidFill>
                          <a:effectLst/>
                        </a:rPr>
                        <a:t>Cases</a:t>
                      </a:r>
                    </a:p>
                  </a:txBody>
                  <a:tcPr marL="25741" marR="25741" marT="25739" marB="25739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47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80B7"/>
                    </a:solidFill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>
                          <a:solidFill>
                            <a:srgbClr val="FF0000"/>
                          </a:solidFill>
                          <a:effectLst/>
                        </a:rPr>
                        <a:t>United States of America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>
                          <a:solidFill>
                            <a:srgbClr val="FF0000"/>
                          </a:solidFill>
                          <a:effectLst/>
                        </a:rPr>
                        <a:t>28 705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>
                          <a:effectLst/>
                        </a:rPr>
                        <a:t>Brazil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>
                          <a:effectLst/>
                        </a:rPr>
                        <a:t>16 730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>
                          <a:effectLst/>
                        </a:rPr>
                        <a:t>Mexico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>
                          <a:effectLst/>
                        </a:rPr>
                        <a:t>6 915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>
                          <a:effectLst/>
                        </a:rPr>
                        <a:t>Argentina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>
                          <a:effectLst/>
                        </a:rPr>
                        <a:t>3 974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>
                          <a:effectLst/>
                        </a:rPr>
                        <a:t>Canada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>
                          <a:effectLst/>
                        </a:rPr>
                        <a:t>3 971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>
                          <a:effectLst/>
                        </a:rPr>
                        <a:t>Venezuela, Bolivarian Republic of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>
                          <a:effectLst/>
                        </a:rPr>
                        <a:t>3 399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>
                          <a:effectLst/>
                        </a:rPr>
                        <a:t>Colombia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>
                          <a:effectLst/>
                        </a:rPr>
                        <a:t>3 166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>
                          <a:effectLst/>
                        </a:rPr>
                        <a:t>Others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>
                          <a:effectLst/>
                        </a:rPr>
                        <a:t>19 419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402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9C2193-482B-4F68-AF16-3E7C9B368416}" type="slidenum">
              <a:rPr lang="en-US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85988" y="869951"/>
            <a:ext cx="7886700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2100" b="1" dirty="0">
                <a:solidFill>
                  <a:prstClr val="black"/>
                </a:solidFill>
                <a:ea typeface="MS PGothic" panose="020B0600070205080204" pitchFamily="34" charset="-128"/>
              </a:rPr>
              <a:t>Prostate Cancer New Cases, 2018, males</a:t>
            </a:r>
          </a:p>
          <a:p>
            <a:pPr algn="ctr" defTabSz="685800">
              <a:defRPr/>
            </a:pPr>
            <a:r>
              <a:rPr lang="en-US" sz="2100" b="1" dirty="0">
                <a:solidFill>
                  <a:srgbClr val="FF0000"/>
                </a:solidFill>
                <a:ea typeface="MS PGothic" panose="020B0600070205080204" pitchFamily="34" charset="-128"/>
              </a:rPr>
              <a:t>WHO AFRICA REGION 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405064" y="1789113"/>
          <a:ext cx="7259637" cy="3617982"/>
        </p:xfrm>
        <a:graphic>
          <a:graphicData uri="http://schemas.openxmlformats.org/drawingml/2006/table">
            <a:tbl>
              <a:tblPr/>
              <a:tblGrid>
                <a:gridCol w="6078359"/>
                <a:gridCol w="1181278"/>
              </a:tblGrid>
              <a:tr h="401990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b="1" dirty="0">
                          <a:solidFill>
                            <a:srgbClr val="FFFFFF"/>
                          </a:solidFill>
                          <a:effectLst/>
                        </a:rPr>
                        <a:t>Population</a:t>
                      </a:r>
                    </a:p>
                  </a:txBody>
                  <a:tcPr marL="25737" marR="25737" marT="25739" marB="25739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093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80B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b="1" dirty="0">
                          <a:solidFill>
                            <a:srgbClr val="FFFFFF"/>
                          </a:solidFill>
                          <a:effectLst/>
                        </a:rPr>
                        <a:t>Cases</a:t>
                      </a:r>
                    </a:p>
                  </a:txBody>
                  <a:tcPr marL="25737" marR="25737" marT="25739" marB="25739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89D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80B7"/>
                    </a:solidFill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>
                          <a:solidFill>
                            <a:srgbClr val="FF0000"/>
                          </a:solidFill>
                          <a:effectLst/>
                        </a:rPr>
                        <a:t>Nigeria</a:t>
                      </a:r>
                    </a:p>
                  </a:txBody>
                  <a:tcPr marL="25737" marR="25737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>
                          <a:solidFill>
                            <a:srgbClr val="FF0000"/>
                          </a:solidFill>
                          <a:effectLst/>
                        </a:rPr>
                        <a:t>13 078</a:t>
                      </a:r>
                    </a:p>
                  </a:txBody>
                  <a:tcPr marL="25737" marR="25737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>
                          <a:effectLst/>
                        </a:rPr>
                        <a:t>South Africa</a:t>
                      </a:r>
                    </a:p>
                  </a:txBody>
                  <a:tcPr marL="25737" marR="25737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>
                          <a:effectLst/>
                        </a:rPr>
                        <a:t>12 452</a:t>
                      </a:r>
                    </a:p>
                  </a:txBody>
                  <a:tcPr marL="25737" marR="25737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>
                          <a:effectLst/>
                        </a:rPr>
                        <a:t>Congo, Democratic Republic of</a:t>
                      </a:r>
                    </a:p>
                  </a:txBody>
                  <a:tcPr marL="25737" marR="25737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>
                          <a:effectLst/>
                        </a:rPr>
                        <a:t>5 718</a:t>
                      </a:r>
                    </a:p>
                  </a:txBody>
                  <a:tcPr marL="25737" marR="25737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>
                          <a:effectLst/>
                        </a:rPr>
                        <a:t>Tanzania, United Republic of</a:t>
                      </a:r>
                    </a:p>
                  </a:txBody>
                  <a:tcPr marL="25737" marR="25737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>
                          <a:effectLst/>
                        </a:rPr>
                        <a:t>4 362</a:t>
                      </a:r>
                    </a:p>
                  </a:txBody>
                  <a:tcPr marL="25737" marR="25737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>
                          <a:effectLst/>
                        </a:rPr>
                        <a:t>Kenya</a:t>
                      </a:r>
                    </a:p>
                  </a:txBody>
                  <a:tcPr marL="25737" marR="25737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>
                          <a:effectLst/>
                        </a:rPr>
                        <a:t>2 864</a:t>
                      </a:r>
                    </a:p>
                  </a:txBody>
                  <a:tcPr marL="25737" marR="25737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>
                          <a:effectLst/>
                        </a:rPr>
                        <a:t>Algeria</a:t>
                      </a:r>
                    </a:p>
                  </a:txBody>
                  <a:tcPr marL="25737" marR="25737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>
                          <a:effectLst/>
                        </a:rPr>
                        <a:t>2 578</a:t>
                      </a:r>
                    </a:p>
                  </a:txBody>
                  <a:tcPr marL="25737" marR="25737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>
                          <a:effectLst/>
                        </a:rPr>
                        <a:t>Côte d'Ivoire</a:t>
                      </a:r>
                    </a:p>
                  </a:txBody>
                  <a:tcPr marL="25737" marR="25737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>
                          <a:effectLst/>
                        </a:rPr>
                        <a:t>2 485</a:t>
                      </a:r>
                    </a:p>
                  </a:txBody>
                  <a:tcPr marL="25737" marR="25737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>
                          <a:effectLst/>
                        </a:rPr>
                        <a:t>Others</a:t>
                      </a:r>
                    </a:p>
                  </a:txBody>
                  <a:tcPr marL="25737" marR="25737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>
                          <a:effectLst/>
                        </a:rPr>
                        <a:t>27 076</a:t>
                      </a:r>
                    </a:p>
                  </a:txBody>
                  <a:tcPr marL="25737" marR="25737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304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EEE9AE-B422-4D0F-A5B6-0544D8770A01}" type="slidenum">
              <a:rPr lang="en-US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95525" y="909639"/>
            <a:ext cx="7589838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2100" b="1" dirty="0">
                <a:solidFill>
                  <a:prstClr val="black"/>
                </a:solidFill>
                <a:ea typeface="MS PGothic" panose="020B0600070205080204" pitchFamily="34" charset="-128"/>
              </a:rPr>
              <a:t>Prostate Cancer Deaths, 2018, males</a:t>
            </a:r>
          </a:p>
          <a:p>
            <a:pPr algn="ctr" defTabSz="685800">
              <a:defRPr/>
            </a:pPr>
            <a:r>
              <a:rPr lang="en-US" sz="2100" b="1" dirty="0">
                <a:solidFill>
                  <a:srgbClr val="FF0000"/>
                </a:solidFill>
                <a:ea typeface="MS PGothic" panose="020B0600070205080204" pitchFamily="34" charset="-128"/>
              </a:rPr>
              <a:t>WHO AFRICA REGION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490788" y="1889125"/>
          <a:ext cx="7200900" cy="3617982"/>
        </p:xfrm>
        <a:graphic>
          <a:graphicData uri="http://schemas.openxmlformats.org/drawingml/2006/table">
            <a:tbl>
              <a:tblPr/>
              <a:tblGrid>
                <a:gridCol w="5600699"/>
                <a:gridCol w="1600201"/>
              </a:tblGrid>
              <a:tr h="401990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b="1" dirty="0">
                          <a:solidFill>
                            <a:srgbClr val="FFFFFF"/>
                          </a:solidFill>
                          <a:effectLst/>
                        </a:rPr>
                        <a:t>Population</a:t>
                      </a:r>
                    </a:p>
                  </a:txBody>
                  <a:tcPr marL="25741" marR="25741" marT="25739" marB="25739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8F1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80B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b="1" dirty="0">
                          <a:solidFill>
                            <a:srgbClr val="FFFFFF"/>
                          </a:solidFill>
                          <a:effectLst/>
                        </a:rPr>
                        <a:t>Cases</a:t>
                      </a:r>
                    </a:p>
                  </a:txBody>
                  <a:tcPr marL="25741" marR="25741" marT="25739" marB="25739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8F1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80B7"/>
                    </a:solidFill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>
                          <a:solidFill>
                            <a:srgbClr val="FF0000"/>
                          </a:solidFill>
                          <a:effectLst/>
                        </a:rPr>
                        <a:t>Nigeria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>
                          <a:solidFill>
                            <a:srgbClr val="FF0000"/>
                          </a:solidFill>
                          <a:effectLst/>
                        </a:rPr>
                        <a:t>5 806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>
                          <a:effectLst/>
                        </a:rPr>
                        <a:t>South Africa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>
                          <a:effectLst/>
                        </a:rPr>
                        <a:t>4 400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>
                          <a:effectLst/>
                        </a:rPr>
                        <a:t>Congo, Democratic Republic of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>
                          <a:effectLst/>
                        </a:rPr>
                        <a:t>3 789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>
                          <a:effectLst/>
                        </a:rPr>
                        <a:t>Tanzania, United Republic of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>
                          <a:effectLst/>
                        </a:rPr>
                        <a:t>2 722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>
                          <a:effectLst/>
                        </a:rPr>
                        <a:t>Kenya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>
                          <a:effectLst/>
                        </a:rPr>
                        <a:t>1 663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>
                          <a:effectLst/>
                        </a:rPr>
                        <a:t>Côte d'Ivoire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>
                          <a:effectLst/>
                        </a:rPr>
                        <a:t>1 539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>
                          <a:effectLst/>
                        </a:rPr>
                        <a:t>Ethiopia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>
                          <a:effectLst/>
                        </a:rPr>
                        <a:t>1 195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01990">
                <a:tc>
                  <a:txBody>
                    <a:bodyPr/>
                    <a:lstStyle/>
                    <a:p>
                      <a:pPr algn="l" fontAlgn="t"/>
                      <a:r>
                        <a:rPr lang="en-US" sz="2300" b="1" dirty="0">
                          <a:effectLst/>
                        </a:rPr>
                        <a:t>Others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300" b="1" dirty="0">
                          <a:effectLst/>
                        </a:rPr>
                        <a:t>16 273</a:t>
                      </a:r>
                    </a:p>
                  </a:txBody>
                  <a:tcPr marL="25741" marR="25741" marT="25739" marB="25739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460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>
                <a:ln>
                  <a:noFill/>
                </a:ln>
                <a:solidFill>
                  <a:srgbClr val="C00000"/>
                </a:solidFill>
              </a:rPr>
              <a:t>Putting Things in Perspective ..</a:t>
            </a:r>
            <a:endParaRPr lang="en-US" altLang="en-US" sz="3600" b="1">
              <a:ln>
                <a:noFill/>
              </a:ln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43164" y="2560638"/>
            <a:ext cx="7305675" cy="3040062"/>
          </a:xfrm>
        </p:spPr>
        <p:txBody>
          <a:bodyPr rtlCol="0">
            <a:normAutofit fontScale="85000" lnSpcReduction="20000"/>
          </a:bodyPr>
          <a:lstStyle/>
          <a:p>
            <a:pPr eaLnBrk="1" hangingPunct="1">
              <a:defRPr/>
            </a:pPr>
            <a:r>
              <a:rPr lang="en-US" sz="3800" b="1" dirty="0"/>
              <a:t>Need to study the impact of migration on CaP (CaPTC Focus)</a:t>
            </a:r>
          </a:p>
          <a:p>
            <a:pPr lvl="1" eaLnBrk="1" hangingPunct="1">
              <a:defRPr/>
            </a:pPr>
            <a:r>
              <a:rPr lang="en-US" sz="3300" dirty="0"/>
              <a:t>identification of CaP risk factors</a:t>
            </a:r>
          </a:p>
          <a:p>
            <a:pPr lvl="1" eaLnBrk="1" hangingPunct="1">
              <a:defRPr/>
            </a:pPr>
            <a:r>
              <a:rPr lang="en-US" sz="3300" dirty="0"/>
              <a:t>identification of relative contributions of genetics and the environment to CaP</a:t>
            </a:r>
          </a:p>
          <a:p>
            <a:pPr lvl="1" eaLnBrk="1" hangingPunct="1">
              <a:defRPr/>
            </a:pPr>
            <a:r>
              <a:rPr lang="en-US" sz="3300" dirty="0"/>
              <a:t>comparison of genetically similar groups with different morbidity/mortality rates. 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CaPTC || https://epi.grants.cancer.gov/captc/ || captc@cop.ufl.edu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A1593A-2301-488C-96BB-8C262DAFF18D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55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9164" y="2674939"/>
            <a:ext cx="7927975" cy="9350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1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Transatlantic Roots of Prostate Cancer Disparities in Black Men</a:t>
            </a:r>
            <a:endParaRPr lang="en-US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63CD4-C540-4BF5-B610-D25CFD6818E4}" type="slidenum">
              <a:rPr lang="en-US"/>
              <a:pPr>
                <a:defRPr/>
              </a:pPr>
              <a:t>35</a:t>
            </a:fld>
            <a:endParaRPr lang="en-US" dirty="0"/>
          </a:p>
        </p:txBody>
      </p:sp>
      <p:graphicFrame>
        <p:nvGraphicFramePr>
          <p:cNvPr id="129029" name="Object 5"/>
          <p:cNvGraphicFramePr>
            <a:graphicFrameLocks noChangeAspect="1"/>
          </p:cNvGraphicFramePr>
          <p:nvPr/>
        </p:nvGraphicFramePr>
        <p:xfrm>
          <a:off x="2989264" y="3825876"/>
          <a:ext cx="6211887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9" name="Acrobat Document" r:id="rId4" imgW="4914900" imgH="790395" progId="AcroExch.Document.11">
                  <p:embed/>
                </p:oleObj>
              </mc:Choice>
              <mc:Fallback>
                <p:oleObj name="Acrobat Document" r:id="rId4" imgW="4914900" imgH="79039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9264" y="3825876"/>
                        <a:ext cx="6211887" cy="100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9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53" b="1694"/>
          <a:stretch>
            <a:fillRect/>
          </a:stretch>
        </p:blipFill>
        <p:spPr bwMode="auto">
          <a:xfrm>
            <a:off x="1998664" y="1374776"/>
            <a:ext cx="8199437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075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351" y="923926"/>
            <a:ext cx="8074025" cy="7286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325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Incidence and Mortality Rates for Prostate Cancer by Race and Ethnicity, US, 2010-2015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D7EACE-047C-4286-ACDF-4C7681E9A819}" type="slidenum">
              <a:rPr lang="en-US"/>
              <a:pPr>
                <a:defRPr/>
              </a:pPr>
              <a:t>36</a:t>
            </a:fld>
            <a:endParaRPr lang="en-US" dirty="0"/>
          </a:p>
        </p:txBody>
      </p:sp>
      <p:graphicFrame>
        <p:nvGraphicFramePr>
          <p:cNvPr id="131077" name="Chart 6"/>
          <p:cNvGraphicFramePr>
            <a:graphicFrameLocks/>
          </p:cNvGraphicFramePr>
          <p:nvPr/>
        </p:nvGraphicFramePr>
        <p:xfrm>
          <a:off x="2195514" y="1892300"/>
          <a:ext cx="7551737" cy="412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3" name="Chart" r:id="rId3" imgW="7553599" imgH="4133446" progId="Excel.Chart.8">
                  <p:embed/>
                </p:oleObj>
              </mc:Choice>
              <mc:Fallback>
                <p:oleObj name="Chart" r:id="rId3" imgW="7553599" imgH="4133446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4" y="1892300"/>
                        <a:ext cx="7551737" cy="412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/>
            </a:extLst>
          </p:cNvPr>
          <p:cNvSpPr/>
          <p:nvPr/>
        </p:nvSpPr>
        <p:spPr>
          <a:xfrm>
            <a:off x="4132263" y="1828800"/>
            <a:ext cx="931862" cy="1981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37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11A9E0-6486-47C7-A292-DC3DBF8646DA}" type="slidenum">
              <a:rPr lang="en-US"/>
              <a:pPr>
                <a:defRPr/>
              </a:pPr>
              <a:t>37</a:t>
            </a:fld>
            <a:endParaRPr lang="en-US" dirty="0"/>
          </a:p>
        </p:txBody>
      </p:sp>
      <p:graphicFrame>
        <p:nvGraphicFramePr>
          <p:cNvPr id="132100" name="Object 3"/>
          <p:cNvGraphicFramePr>
            <a:graphicFrameLocks noChangeAspect="1"/>
          </p:cNvGraphicFramePr>
          <p:nvPr/>
        </p:nvGraphicFramePr>
        <p:xfrm>
          <a:off x="2109789" y="1978026"/>
          <a:ext cx="7958137" cy="399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7" name="Acrobat Document" r:id="rId3" imgW="10058400" imgH="7784640" progId="AcroExch.Document.11">
                  <p:embed/>
                </p:oleObj>
              </mc:Choice>
              <mc:Fallback>
                <p:oleObj name="Acrobat Document" r:id="rId3" imgW="10058400" imgH="7784640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9789" y="1978026"/>
                        <a:ext cx="7958137" cy="3990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2346326" y="714375"/>
            <a:ext cx="7485063" cy="984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Arial Rounded MT Bold" pitchFamily="34" charset="0"/>
              </a:rPr>
              <a:t>America’s Black Population</a:t>
            </a:r>
            <a:br>
              <a:rPr lang="en-US" dirty="0">
                <a:solidFill>
                  <a:srgbClr val="C00000"/>
                </a:solidFill>
                <a:latin typeface="Arial Rounded MT Bold" pitchFamily="34" charset="0"/>
              </a:rPr>
            </a:br>
            <a:r>
              <a:rPr lang="en-US" sz="2325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Studying Blacks in the US, who are we really studying? </a:t>
            </a:r>
          </a:p>
        </p:txBody>
      </p:sp>
    </p:spTree>
    <p:extLst>
      <p:ext uri="{BB962C8B-B14F-4D97-AF65-F5344CB8AC3E}">
        <p14:creationId xmlns:p14="http://schemas.microsoft.com/office/powerpoint/2010/main" val="207575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CaPTC | Odedina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5650E1-DDB7-4420-952C-2FD867202592}" type="slidenum">
              <a:rPr lang="en-US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65339" y="839789"/>
            <a:ext cx="8142287" cy="6953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Defining Blacks in America ... Who is African American?</a:t>
            </a:r>
          </a:p>
        </p:txBody>
      </p:sp>
      <p:pic>
        <p:nvPicPr>
          <p:cNvPr id="133125" name="ipfvbST9GXILLVmPM:" descr="http://t3.gstatic.com/images?q=tbn:vbST9GXILLVmPM:http://thestartingfive.net/wp-content/uploads/2008/11/let-me-sooth-you.jpg">
            <a:hlinkClick r:id="rId3"/>
          </p:cNvPr>
          <p:cNvPicPr>
            <a:picLocks noGrp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28"/>
          <a:stretch>
            <a:fillRect/>
          </a:stretch>
        </p:blipFill>
        <p:spPr bwMode="auto">
          <a:xfrm>
            <a:off x="5254625" y="1892300"/>
            <a:ext cx="1257300" cy="1468438"/>
          </a:xfrm>
        </p:spPr>
      </p:pic>
      <p:pic>
        <p:nvPicPr>
          <p:cNvPr id="133126" name="Picture 2" descr="http://t3.gstatic.com/images?q=tbn:LxufgnTAv0t6EM:http://blogs.creativeloafing.com/tampacalling/files/2009/04/seal-700_368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38" y="1841501"/>
            <a:ext cx="1562100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7" name="Picture 10" descr="Pictur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0"/>
          <a:stretch>
            <a:fillRect/>
          </a:stretch>
        </p:blipFill>
        <p:spPr bwMode="auto">
          <a:xfrm>
            <a:off x="8324850" y="1830388"/>
            <a:ext cx="120015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8" name="Picture 7" descr="Robin Robert Phot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1"/>
          <a:stretch>
            <a:fillRect/>
          </a:stretch>
        </p:blipFill>
        <p:spPr bwMode="auto">
          <a:xfrm>
            <a:off x="4030664" y="1851026"/>
            <a:ext cx="1114425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9" name="Picture 12" descr="http://t1.gstatic.com/images?q=tbn:X1Tp5uoP7zmyhM:http://africandiasporastudent.files.wordpress.com/2008/10/soyinka-photo-homepageimagecomponent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5"/>
          <a:stretch>
            <a:fillRect/>
          </a:stretch>
        </p:blipFill>
        <p:spPr bwMode="auto">
          <a:xfrm>
            <a:off x="2676525" y="1879600"/>
            <a:ext cx="124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0" name="Picture 1" descr="C:\Users\Folakemi Odedina\Dropbox\Prince&amp;DrOdedina &amp; Family\Princess Tosin\2013_Portraits_Tosin65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3313113"/>
            <a:ext cx="1379538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1" name="Picture 14" descr="C:\DR ODEDINA\PhotoAlbum\2011 Family Vacation\DSCN004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1" t="28471" r="32407" b="37061"/>
          <a:stretch>
            <a:fillRect/>
          </a:stretch>
        </p:blipFill>
        <p:spPr bwMode="auto">
          <a:xfrm>
            <a:off x="6137276" y="3625850"/>
            <a:ext cx="16621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2" name="Picture 9" descr="C:\DR ODEDINA\PhotoAlbum\2011 Family Vacation\DSCN0015Updated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214" y="3360738"/>
            <a:ext cx="1646237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3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4" r="11844" b="59840"/>
          <a:stretch>
            <a:fillRect/>
          </a:stretch>
        </p:blipFill>
        <p:spPr bwMode="auto">
          <a:xfrm>
            <a:off x="3911601" y="3667126"/>
            <a:ext cx="1768475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9683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B42AA2-1D5A-41DB-835E-C1B904CD95A6}" type="slidenum">
              <a:rPr lang="en-US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47876" y="1681164"/>
            <a:ext cx="8201025" cy="1233487"/>
          </a:xfrm>
        </p:spPr>
        <p:txBody>
          <a:bodyPr rtlCol="0">
            <a:noAutofit/>
          </a:bodyPr>
          <a:lstStyle/>
          <a:p>
            <a:pPr marL="428625" indent="-428625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Use of </a:t>
            </a:r>
            <a:r>
              <a:rPr 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racial/ethnic category for Blacks obscures the heterogeneity in health outcomes among subgroups of Black men in the US</a:t>
            </a:r>
          </a:p>
        </p:txBody>
      </p:sp>
      <p:sp>
        <p:nvSpPr>
          <p:cNvPr id="135173" name="Text Placeholder 6"/>
          <p:cNvSpPr>
            <a:spLocks noGrp="1"/>
          </p:cNvSpPr>
          <p:nvPr>
            <p:ph type="body" sz="quarter" idx="4294967295"/>
          </p:nvPr>
        </p:nvSpPr>
        <p:spPr bwMode="auto">
          <a:xfrm>
            <a:off x="2200276" y="3090863"/>
            <a:ext cx="7896225" cy="666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  <a:normAutofit fontScale="92500" lnSpcReduction="20000"/>
          </a:bodyPr>
          <a:lstStyle/>
          <a:p>
            <a:r>
              <a:rPr lang="en-US" altLang="en-US" sz="2400" b="1" i="1" u="sng">
                <a:solidFill>
                  <a:srgbClr val="C00000"/>
                </a:solidFill>
              </a:rPr>
              <a:t>Foreign-born Blacks </a:t>
            </a:r>
            <a:r>
              <a:rPr lang="en-US" altLang="en-US" sz="2400" b="1" i="1">
                <a:solidFill>
                  <a:srgbClr val="C00000"/>
                </a:solidFill>
              </a:rPr>
              <a:t>continue to transform the ethnic composition of the Black population in the US.</a:t>
            </a:r>
            <a:endParaRPr lang="en-US" altLang="en-US" sz="2400">
              <a:solidFill>
                <a:srgbClr val="C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4294967295"/>
          </p:nvPr>
        </p:nvSpPr>
        <p:spPr>
          <a:xfrm>
            <a:off x="2300288" y="4203701"/>
            <a:ext cx="7696200" cy="1484313"/>
          </a:xfrm>
        </p:spPr>
        <p:txBody>
          <a:bodyPr>
            <a:normAutofit lnSpcReduction="10000"/>
          </a:bodyPr>
          <a:lstStyle/>
          <a:p>
            <a:pPr fontAlgn="auto">
              <a:buFont typeface="Arial"/>
              <a:buChar char="•"/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Studying the </a:t>
            </a:r>
            <a:r>
              <a:rPr lang="en-US" sz="24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source population of Black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men will move the needle towards better understanding of the relative contributions of genetic and environmental factors implicated in prostate cancer disparities.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68788" y="758825"/>
            <a:ext cx="3200400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n-US" sz="2700" b="1" u="sng" dirty="0">
                <a:solidFill>
                  <a:srgbClr val="FF0000"/>
                </a:solidFill>
                <a:ea typeface="MS PGothic" panose="020B0600070205080204" pitchFamily="34" charset="-128"/>
              </a:rPr>
              <a:t>Year 2005 Thoughts</a:t>
            </a:r>
          </a:p>
        </p:txBody>
      </p:sp>
    </p:spTree>
    <p:extLst>
      <p:ext uri="{BB962C8B-B14F-4D97-AF65-F5344CB8AC3E}">
        <p14:creationId xmlns:p14="http://schemas.microsoft.com/office/powerpoint/2010/main" val="227689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35382"/>
            <a:ext cx="6172199" cy="3158836"/>
          </a:xfrm>
        </p:spPr>
        <p:txBody>
          <a:bodyPr>
            <a:normAutofit fontScale="25000" lnSpcReduction="20000"/>
          </a:bodyPr>
          <a:lstStyle/>
          <a:p>
            <a:pPr marL="64008" indent="0">
              <a:spcAft>
                <a:spcPts val="0"/>
              </a:spcAft>
              <a:buNone/>
              <a:defRPr/>
            </a:pPr>
            <a:endParaRPr lang="en-US" sz="12800" u="sng" dirty="0">
              <a:solidFill>
                <a:schemeClr val="tx1"/>
              </a:solidFill>
              <a:hlinkClick r:id="rId2" action="ppaction://hlinkfile"/>
            </a:endParaRPr>
          </a:p>
          <a:p>
            <a:pPr marL="448056" indent="-384048">
              <a:spcAft>
                <a:spcPts val="0"/>
              </a:spcAft>
              <a:buFont typeface="Wingdings 2"/>
              <a:buChar char=""/>
              <a:defRPr/>
            </a:pPr>
            <a:r>
              <a:rPr lang="en-US" sz="17600" dirty="0">
                <a:solidFill>
                  <a:schemeClr val="tx1"/>
                </a:solidFill>
                <a:hlinkClick r:id="rId2" action="ppaction://hlinkfile"/>
              </a:rPr>
              <a:t>People do not care how much you know until they know how much you care.</a:t>
            </a:r>
            <a:endParaRPr lang="en-US" sz="6400" dirty="0">
              <a:solidFill>
                <a:schemeClr val="tx1"/>
              </a:solidFill>
            </a:endParaRPr>
          </a:p>
          <a:p>
            <a:pPr marL="448056" indent="-384048">
              <a:spcAft>
                <a:spcPts val="0"/>
              </a:spcAft>
              <a:buFont typeface="Wingdings 2"/>
              <a:buChar char=""/>
              <a:defRPr/>
            </a:pPr>
            <a:endParaRPr lang="en-US" sz="4000" dirty="0"/>
          </a:p>
          <a:p>
            <a:pPr marL="448056" indent="-384048">
              <a:spcAft>
                <a:spcPts val="0"/>
              </a:spcAft>
              <a:buFont typeface="Wingdings 2"/>
              <a:buChar char=""/>
              <a:defRPr/>
            </a:pPr>
            <a:endParaRPr lang="en-US" sz="4000" dirty="0"/>
          </a:p>
          <a:p>
            <a:pPr marL="448056" indent="-384048">
              <a:spcAft>
                <a:spcPts val="0"/>
              </a:spcAft>
              <a:buFont typeface="Wingdings 2"/>
              <a:buChar char=""/>
              <a:defRPr/>
            </a:pPr>
            <a:endParaRPr lang="en-US" sz="4000" dirty="0"/>
          </a:p>
          <a:p>
            <a:pPr marL="448056" indent="-384048">
              <a:spcAft>
                <a:spcPts val="0"/>
              </a:spcAft>
              <a:buFont typeface="Wingdings 2"/>
              <a:buChar char=""/>
              <a:defRPr/>
            </a:pPr>
            <a:endParaRPr lang="en-US" sz="2300" dirty="0">
              <a:hlinkClick r:id="" action="ppaction://hlinkfile"/>
            </a:endParaRPr>
          </a:p>
          <a:p>
            <a:pPr marL="448056" indent="-384048">
              <a:spcAft>
                <a:spcPts val="0"/>
              </a:spcAft>
              <a:buFont typeface="Wingdings 2"/>
              <a:buChar char=""/>
              <a:defRPr/>
            </a:pPr>
            <a:endParaRPr lang="en-US" sz="2300" dirty="0">
              <a:hlinkClick r:id="" action="ppaction://hlinkfile"/>
            </a:endParaRPr>
          </a:p>
          <a:p>
            <a:pPr marL="448056" indent="-384048" algn="r">
              <a:spcAft>
                <a:spcPts val="0"/>
              </a:spcAft>
              <a:buNone/>
              <a:defRPr/>
            </a:pPr>
            <a:r>
              <a:rPr lang="en-US" sz="4400" dirty="0">
                <a:hlinkClick r:id="rId3" action="ppaction://hlinkfile"/>
              </a:rPr>
              <a:t>John Maxwell quotes</a:t>
            </a:r>
            <a:r>
              <a:rPr lang="en-US" sz="4400" dirty="0"/>
              <a:t> (</a:t>
            </a:r>
            <a:r>
              <a:rPr lang="en-US" sz="4400" dirty="0">
                <a:hlinkClick r:id="rId4" action="ppaction://hlinkfile"/>
              </a:rPr>
              <a:t>American</a:t>
            </a:r>
            <a:r>
              <a:rPr lang="en-US" sz="4400" dirty="0"/>
              <a:t> </a:t>
            </a:r>
            <a:r>
              <a:rPr lang="en-US" sz="4400" dirty="0">
                <a:hlinkClick r:id="rId5" action="ppaction://hlinkfile"/>
              </a:rPr>
              <a:t>Author</a:t>
            </a:r>
            <a:r>
              <a:rPr lang="en-US" sz="4400" dirty="0"/>
              <a:t> and </a:t>
            </a:r>
            <a:r>
              <a:rPr lang="en-US" sz="4400" dirty="0">
                <a:hlinkClick r:id="rId6" action="ppaction://hlinkfile"/>
              </a:rPr>
              <a:t>motivational speaker</a:t>
            </a:r>
            <a:r>
              <a:rPr lang="en-US" sz="4400" dirty="0"/>
              <a:t> </a:t>
            </a:r>
            <a:r>
              <a:rPr lang="en-US" sz="3000" dirty="0"/>
              <a:t>)</a:t>
            </a:r>
            <a:endParaRPr lang="en-US" sz="3000" dirty="0"/>
          </a:p>
        </p:txBody>
      </p:sp>
      <p:pic>
        <p:nvPicPr>
          <p:cNvPr id="15363" name="il_fi" descr="http://diversityprograms.net/images/09diversitypic2_nsy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90609" y="631825"/>
            <a:ext cx="3604491" cy="5108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137775" y="6305550"/>
            <a:ext cx="4572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78080E5-2D97-4425-85DC-6A11357F21A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290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B26AF2-9D1A-4945-AB74-7C70FFCA3146}" type="slidenum">
              <a:rPr lang="en-US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1361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3" y="1357314"/>
            <a:ext cx="8001000" cy="39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24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n>
                  <a:noFill/>
                </a:ln>
              </a:rPr>
              <a:t>Who are Connected? The Slave Routes…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97139" y="2411414"/>
            <a:ext cx="2098675" cy="2847975"/>
          </a:xfrm>
        </p:spPr>
        <p:txBody>
          <a:bodyPr>
            <a:no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Africa</a:t>
            </a:r>
          </a:p>
          <a:p>
            <a:pPr lvl="1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Benin </a:t>
            </a:r>
          </a:p>
          <a:p>
            <a:pPr lvl="1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Nigeria</a:t>
            </a:r>
          </a:p>
          <a:p>
            <a:pPr lvl="1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Ghana </a:t>
            </a:r>
          </a:p>
          <a:p>
            <a:pPr lvl="1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Gambia </a:t>
            </a:r>
          </a:p>
          <a:p>
            <a:pPr lvl="1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Senegal</a:t>
            </a:r>
          </a:p>
          <a:p>
            <a:pPr lvl="1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Mozambique</a:t>
            </a:r>
          </a:p>
          <a:p>
            <a:pPr lvl="1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Angola</a:t>
            </a:r>
          </a:p>
        </p:txBody>
      </p:sp>
      <p:sp>
        <p:nvSpPr>
          <p:cNvPr id="137220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7624764" y="2411414"/>
            <a:ext cx="2073275" cy="2847975"/>
          </a:xfrm>
        </p:spPr>
        <p:txBody>
          <a:bodyPr wrap="square" numCol="1" anchorCtr="0" compatLnSpc="1">
            <a:prstTxWarp prst="textNoShape">
              <a:avLst/>
            </a:prstTxWarp>
            <a:normAutofit lnSpcReduction="10000"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/>
              <a:t>Europe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/>
              <a:t>Portugal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/>
              <a:t>France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/>
              <a:t>Netherlands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/>
              <a:t>Spain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/>
              <a:t>Denmark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/>
              <a:t>Norway 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/>
              <a:t>UK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0CD770-C8D7-4723-B800-C71FA05A1FA9}" type="slidenum">
              <a:rPr lang="en-US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137223" name="Content Placeholder 2"/>
          <p:cNvSpPr txBox="1">
            <a:spLocks/>
          </p:cNvSpPr>
          <p:nvPr/>
        </p:nvSpPr>
        <p:spPr bwMode="auto">
          <a:xfrm>
            <a:off x="4941889" y="2411413"/>
            <a:ext cx="2098675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239713" indent="-239713" defTabSz="685800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479425" indent="-204788" defTabSz="685800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5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200150" indent="-285750" defTabSz="685800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300"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543050" indent="-171450" defTabSz="685800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2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00250" indent="-171450" defTabSz="685800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0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457450" indent="-171450" defTabSz="685800" fontAlgn="base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0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14650" indent="-171450" defTabSz="685800" fontAlgn="base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0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371850" indent="-171450" defTabSz="685800" fontAlgn="base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0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29050" indent="-171450" defTabSz="685800" fontAlgn="base"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0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ts val="525"/>
              </a:spcBef>
              <a:spcAft>
                <a:spcPct val="0"/>
              </a:spcAft>
              <a:buClr>
                <a:srgbClr val="DA5120"/>
              </a:buClr>
              <a:buSzPct val="60000"/>
              <a:buFont typeface="Wingdings" panose="05000000000000000000" pitchFamily="2" charset="2"/>
              <a:buChar char=""/>
            </a:pPr>
            <a:r>
              <a:rPr lang="en-US" altLang="en-US" sz="2000">
                <a:solidFill>
                  <a:srgbClr val="000000"/>
                </a:solidFill>
                <a:ea typeface="MS PGothic" panose="020B0600070205080204" pitchFamily="34" charset="-128"/>
                <a:cs typeface="Geneva"/>
              </a:rPr>
              <a:t>Americas &amp; Caribbean</a:t>
            </a:r>
          </a:p>
          <a:p>
            <a:pPr lvl="1" fontAlgn="base">
              <a:lnSpc>
                <a:spcPct val="80000"/>
              </a:lnSpc>
              <a:spcBef>
                <a:spcPts val="413"/>
              </a:spcBef>
              <a:spcAft>
                <a:spcPct val="0"/>
              </a:spcAft>
              <a:buClr>
                <a:srgbClr val="DA5120"/>
              </a:buClr>
              <a:buSzPct val="70000"/>
              <a:buFont typeface="Wingdings 2" panose="05020102010507070707" pitchFamily="18" charset="2"/>
              <a:buChar char=""/>
            </a:pPr>
            <a:r>
              <a:rPr lang="en-US" altLang="en-US" sz="1600">
                <a:solidFill>
                  <a:srgbClr val="000000"/>
                </a:solidFill>
                <a:ea typeface="MS PGothic" panose="020B0600070205080204" pitchFamily="34" charset="-128"/>
                <a:cs typeface="Geneva"/>
              </a:rPr>
              <a:t>Barbados</a:t>
            </a:r>
          </a:p>
          <a:p>
            <a:pPr lvl="1" fontAlgn="base">
              <a:lnSpc>
                <a:spcPct val="80000"/>
              </a:lnSpc>
              <a:spcBef>
                <a:spcPts val="413"/>
              </a:spcBef>
              <a:spcAft>
                <a:spcPct val="0"/>
              </a:spcAft>
              <a:buClr>
                <a:srgbClr val="DA5120"/>
              </a:buClr>
              <a:buSzPct val="70000"/>
              <a:buFont typeface="Wingdings 2" panose="05020102010507070707" pitchFamily="18" charset="2"/>
              <a:buChar char=""/>
            </a:pPr>
            <a:r>
              <a:rPr lang="en-US" altLang="en-US" sz="1600">
                <a:solidFill>
                  <a:srgbClr val="000000"/>
                </a:solidFill>
                <a:ea typeface="MS PGothic" panose="020B0600070205080204" pitchFamily="34" charset="-128"/>
                <a:cs typeface="Geneva"/>
              </a:rPr>
              <a:t>Cuba</a:t>
            </a:r>
          </a:p>
          <a:p>
            <a:pPr lvl="1" fontAlgn="base">
              <a:lnSpc>
                <a:spcPct val="80000"/>
              </a:lnSpc>
              <a:spcBef>
                <a:spcPts val="413"/>
              </a:spcBef>
              <a:spcAft>
                <a:spcPct val="0"/>
              </a:spcAft>
              <a:buClr>
                <a:srgbClr val="DA5120"/>
              </a:buClr>
              <a:buSzPct val="70000"/>
              <a:buFont typeface="Wingdings 2" panose="05020102010507070707" pitchFamily="18" charset="2"/>
              <a:buChar char=""/>
            </a:pPr>
            <a:r>
              <a:rPr lang="en-US" altLang="en-US" sz="1600">
                <a:solidFill>
                  <a:srgbClr val="000000"/>
                </a:solidFill>
                <a:ea typeface="MS PGothic" panose="020B0600070205080204" pitchFamily="34" charset="-128"/>
                <a:cs typeface="Geneva"/>
              </a:rPr>
              <a:t>Haiti</a:t>
            </a:r>
          </a:p>
          <a:p>
            <a:pPr lvl="1" fontAlgn="base">
              <a:lnSpc>
                <a:spcPct val="80000"/>
              </a:lnSpc>
              <a:spcBef>
                <a:spcPts val="413"/>
              </a:spcBef>
              <a:spcAft>
                <a:spcPct val="0"/>
              </a:spcAft>
              <a:buClr>
                <a:srgbClr val="DA5120"/>
              </a:buClr>
              <a:buSzPct val="70000"/>
              <a:buFont typeface="Wingdings 2" panose="05020102010507070707" pitchFamily="18" charset="2"/>
              <a:buChar char=""/>
            </a:pPr>
            <a:r>
              <a:rPr lang="en-US" altLang="en-US" sz="1600">
                <a:solidFill>
                  <a:srgbClr val="000000"/>
                </a:solidFill>
                <a:ea typeface="MS PGothic" panose="020B0600070205080204" pitchFamily="34" charset="-128"/>
                <a:cs typeface="Geneva"/>
              </a:rPr>
              <a:t>Dominican Republic</a:t>
            </a:r>
          </a:p>
          <a:p>
            <a:pPr lvl="1" fontAlgn="base">
              <a:lnSpc>
                <a:spcPct val="80000"/>
              </a:lnSpc>
              <a:spcBef>
                <a:spcPts val="413"/>
              </a:spcBef>
              <a:spcAft>
                <a:spcPct val="0"/>
              </a:spcAft>
              <a:buClr>
                <a:srgbClr val="DA5120"/>
              </a:buClr>
              <a:buSzPct val="70000"/>
              <a:buFont typeface="Wingdings 2" panose="05020102010507070707" pitchFamily="18" charset="2"/>
              <a:buChar char=""/>
            </a:pPr>
            <a:r>
              <a:rPr lang="en-US" altLang="en-US" sz="1600">
                <a:solidFill>
                  <a:srgbClr val="000000"/>
                </a:solidFill>
                <a:ea typeface="MS PGothic" panose="020B0600070205080204" pitchFamily="34" charset="-128"/>
                <a:cs typeface="Geneva"/>
              </a:rPr>
              <a:t>Netherlands Antilles</a:t>
            </a:r>
          </a:p>
          <a:p>
            <a:pPr lvl="1" fontAlgn="base">
              <a:lnSpc>
                <a:spcPct val="80000"/>
              </a:lnSpc>
              <a:spcBef>
                <a:spcPts val="413"/>
              </a:spcBef>
              <a:spcAft>
                <a:spcPct val="0"/>
              </a:spcAft>
              <a:buClr>
                <a:srgbClr val="DA5120"/>
              </a:buClr>
              <a:buSzPct val="70000"/>
              <a:buFont typeface="Wingdings 2" panose="05020102010507070707" pitchFamily="18" charset="2"/>
              <a:buChar char=""/>
            </a:pPr>
            <a:r>
              <a:rPr lang="en-US" altLang="en-US" sz="1600">
                <a:solidFill>
                  <a:srgbClr val="000000"/>
                </a:solidFill>
                <a:ea typeface="MS PGothic" panose="020B0600070205080204" pitchFamily="34" charset="-128"/>
                <a:cs typeface="Geneva"/>
              </a:rPr>
              <a:t>Trinidad and Tobago</a:t>
            </a:r>
          </a:p>
          <a:p>
            <a:pPr lvl="1" fontAlgn="base">
              <a:lnSpc>
                <a:spcPct val="80000"/>
              </a:lnSpc>
              <a:spcBef>
                <a:spcPts val="413"/>
              </a:spcBef>
              <a:spcAft>
                <a:spcPct val="0"/>
              </a:spcAft>
              <a:buClr>
                <a:srgbClr val="DA5120"/>
              </a:buClr>
              <a:buSzPct val="70000"/>
              <a:buFont typeface="Wingdings 2" panose="05020102010507070707" pitchFamily="18" charset="2"/>
              <a:buChar char=""/>
            </a:pPr>
            <a:r>
              <a:rPr lang="en-US" altLang="en-US" sz="1600">
                <a:solidFill>
                  <a:srgbClr val="000000"/>
                </a:solidFill>
                <a:ea typeface="MS PGothic" panose="020B0600070205080204" pitchFamily="34" charset="-128"/>
                <a:cs typeface="Geneva"/>
              </a:rPr>
              <a:t>Jamaica</a:t>
            </a:r>
          </a:p>
          <a:p>
            <a:pPr lvl="1" fontAlgn="base">
              <a:lnSpc>
                <a:spcPct val="80000"/>
              </a:lnSpc>
              <a:spcBef>
                <a:spcPts val="413"/>
              </a:spcBef>
              <a:spcAft>
                <a:spcPct val="0"/>
              </a:spcAft>
              <a:buClr>
                <a:srgbClr val="DA5120"/>
              </a:buClr>
              <a:buSzPct val="70000"/>
              <a:buFont typeface="Wingdings 2" panose="05020102010507070707" pitchFamily="18" charset="2"/>
              <a:buChar char=""/>
            </a:pPr>
            <a:r>
              <a:rPr lang="en-US" altLang="en-US" sz="1600">
                <a:solidFill>
                  <a:srgbClr val="000000"/>
                </a:solidFill>
                <a:ea typeface="MS PGothic" panose="020B0600070205080204" pitchFamily="34" charset="-128"/>
                <a:cs typeface="Geneva"/>
              </a:rPr>
              <a:t>Brazil </a:t>
            </a:r>
          </a:p>
          <a:p>
            <a:pPr lvl="1" fontAlgn="base">
              <a:lnSpc>
                <a:spcPct val="80000"/>
              </a:lnSpc>
              <a:spcBef>
                <a:spcPts val="413"/>
              </a:spcBef>
              <a:spcAft>
                <a:spcPct val="0"/>
              </a:spcAft>
              <a:buClr>
                <a:srgbClr val="DA5120"/>
              </a:buClr>
              <a:buSzPct val="70000"/>
              <a:buFont typeface="Wingdings 2" panose="05020102010507070707" pitchFamily="18" charset="2"/>
              <a:buChar char=""/>
            </a:pPr>
            <a:r>
              <a:rPr lang="en-US" altLang="en-US" sz="1600">
                <a:solidFill>
                  <a:srgbClr val="000000"/>
                </a:solidFill>
                <a:ea typeface="MS PGothic" panose="020B0600070205080204" pitchFamily="34" charset="-128"/>
                <a:cs typeface="Geneva"/>
              </a:rPr>
              <a:t>USA</a:t>
            </a:r>
            <a:endParaRPr lang="en-US" altLang="en-US" sz="2000">
              <a:solidFill>
                <a:srgbClr val="000000"/>
              </a:solidFill>
              <a:ea typeface="MS PGothic" panose="020B0600070205080204" pitchFamily="34" charset="-128"/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224432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79650" y="2789239"/>
            <a:ext cx="3538538" cy="2873375"/>
          </a:xfrm>
        </p:spPr>
        <p:txBody>
          <a:bodyPr/>
          <a:lstStyle/>
          <a:p>
            <a:pPr fontAlgn="auto">
              <a:buFont typeface="Arial"/>
              <a:buChar char="•"/>
              <a:defRPr/>
            </a:pPr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United Kingdom</a:t>
            </a:r>
            <a:r>
              <a:rPr lang="en-US" sz="2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provided the most common European genetic source in </a:t>
            </a:r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African-Americans.</a:t>
            </a:r>
            <a:endParaRPr lang="en-US" sz="2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fontAlgn="auto">
              <a:buNone/>
              <a:defRPr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8243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205539" y="2816226"/>
            <a:ext cx="3538537" cy="24796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z="2400"/>
              <a:t>The ancestors of </a:t>
            </a:r>
            <a:r>
              <a:rPr lang="en-US" altLang="en-US" sz="2400" b="1" u="sng">
                <a:solidFill>
                  <a:srgbClr val="C00000"/>
                </a:solidFill>
              </a:rPr>
              <a:t>Yoruba people</a:t>
            </a:r>
            <a:r>
              <a:rPr lang="en-US" altLang="en-US" sz="2400" b="1">
                <a:solidFill>
                  <a:srgbClr val="C00000"/>
                </a:solidFill>
              </a:rPr>
              <a:t> </a:t>
            </a:r>
            <a:r>
              <a:rPr lang="en-US" altLang="en-US" sz="2400" i="1"/>
              <a:t>(mostly from Nigeria) </a:t>
            </a:r>
            <a:r>
              <a:rPr lang="en-US" altLang="en-US" sz="2400"/>
              <a:t>provided the largest contribution of genes from Africa to </a:t>
            </a:r>
            <a:r>
              <a:rPr lang="en-US" altLang="en-US" sz="2400" b="1"/>
              <a:t>African-Americans.</a:t>
            </a:r>
          </a:p>
          <a:p>
            <a:endParaRPr lang="en-US" alt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3E6C95-029F-46F2-BCBB-DBAB6A056A18}" type="slidenum">
              <a:rPr lang="en-US"/>
              <a:pPr>
                <a:defRPr/>
              </a:pPr>
              <a:t>42</a:t>
            </a:fld>
            <a:endParaRPr lang="en-US" dirty="0"/>
          </a:p>
        </p:txBody>
      </p:sp>
      <p:graphicFrame>
        <p:nvGraphicFramePr>
          <p:cNvPr id="138246" name="Content Placeholder 4"/>
          <p:cNvGraphicFramePr>
            <a:graphicFrameLocks noChangeAspect="1"/>
          </p:cNvGraphicFramePr>
          <p:nvPr/>
        </p:nvGraphicFramePr>
        <p:xfrm>
          <a:off x="1524000" y="-4763"/>
          <a:ext cx="9144000" cy="251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1" name="Acrobat Document" r:id="rId3" imgW="5810115" imgH="2543175" progId="Acrobat.Document.11">
                  <p:embed/>
                </p:oleObj>
              </mc:Choice>
              <mc:Fallback>
                <p:oleObj name="Acrobat Document" r:id="rId3" imgW="5810115" imgH="2543175" progId="Acrobat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-4763"/>
                        <a:ext cx="9144000" cy="2516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386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68550" y="5494338"/>
            <a:ext cx="7207250" cy="234950"/>
          </a:xfrm>
        </p:spPr>
        <p:txBody>
          <a:bodyPr>
            <a:normAutofit fontScale="92500" lnSpcReduction="10000"/>
          </a:bodyPr>
          <a:lstStyle/>
          <a:p>
            <a:pPr algn="l" fontAlgn="auto">
              <a:buFont typeface="Arial"/>
              <a:buNone/>
              <a:defRPr/>
            </a:pPr>
            <a:r>
              <a:rPr lang="en-US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Montinaro et al. </a:t>
            </a:r>
            <a:r>
              <a:rPr lang="en-US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Unravelling the hidden ancestry of American admixed populations</a:t>
            </a:r>
            <a:r>
              <a:rPr lang="en-US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r>
              <a:rPr lang="en-US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Nature Communications</a:t>
            </a:r>
            <a:r>
              <a:rPr lang="fr-FR" i="1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3" tooltip="Nature communications."/>
              </a:rPr>
              <a:t>.</a:t>
            </a:r>
            <a:r>
              <a:rPr lang="fr-FR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2015 Mar 24;6:6596.</a:t>
            </a:r>
            <a:endParaRPr lang="en-US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4B84-94BA-4AF4-AF05-DF832D380A32}" type="slidenum">
              <a:rPr lang="en-US"/>
              <a:pPr>
                <a:defRPr/>
              </a:pPr>
              <a:t>43</a:t>
            </a:fld>
            <a:endParaRPr lang="en-US" dirty="0"/>
          </a:p>
        </p:txBody>
      </p:sp>
      <p:graphicFrame>
        <p:nvGraphicFramePr>
          <p:cNvPr id="139269" name="Object 7"/>
          <p:cNvGraphicFramePr>
            <a:graphicFrameLocks noChangeAspect="1"/>
          </p:cNvGraphicFramePr>
          <p:nvPr/>
        </p:nvGraphicFramePr>
        <p:xfrm>
          <a:off x="2119314" y="550863"/>
          <a:ext cx="7997825" cy="470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5" name="Acrobat Document" r:id="rId4" imgW="4600372" imgH="2543175" progId="AcroExch.Document.11">
                  <p:embed/>
                </p:oleObj>
              </mc:Choice>
              <mc:Fallback>
                <p:oleObj name="Acrobat Document" r:id="rId4" imgW="4600372" imgH="254317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314" y="550863"/>
                        <a:ext cx="7997825" cy="4703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04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CaPTC | Odedina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0D9A40-35E9-4D8A-ACAC-393524ADB604}" type="slidenum">
              <a:rPr lang="en-US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14029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195514"/>
            <a:ext cx="3138488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01950" y="1411288"/>
            <a:ext cx="6294438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All Roads To Africa for Genetics Research </a:t>
            </a:r>
          </a:p>
        </p:txBody>
      </p:sp>
      <p:sp>
        <p:nvSpPr>
          <p:cNvPr id="6" name="Curved Left Arrow 5"/>
          <p:cNvSpPr/>
          <p:nvPr/>
        </p:nvSpPr>
        <p:spPr>
          <a:xfrm>
            <a:off x="6869114" y="1985964"/>
            <a:ext cx="2420937" cy="230028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Curved Right Arrow 6"/>
          <p:cNvSpPr/>
          <p:nvPr/>
        </p:nvSpPr>
        <p:spPr>
          <a:xfrm>
            <a:off x="2705101" y="2068514"/>
            <a:ext cx="1998663" cy="221773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6542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n>
                  <a:noFill/>
                </a:ln>
              </a:rPr>
              <a:t>Studying populations of African ancestry …Advantages</a:t>
            </a:r>
          </a:p>
        </p:txBody>
      </p:sp>
      <p:sp>
        <p:nvSpPr>
          <p:cNvPr id="141315" name="Content Placeholder 8"/>
          <p:cNvSpPr>
            <a:spLocks noGrp="1"/>
          </p:cNvSpPr>
          <p:nvPr>
            <p:ph sz="half" idx="1"/>
          </p:nvPr>
        </p:nvSpPr>
        <p:spPr bwMode="auto">
          <a:xfrm>
            <a:off x="2225675" y="2473325"/>
            <a:ext cx="3811588" cy="33147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Understanding human variation</a:t>
            </a:r>
          </a:p>
          <a:p>
            <a:r>
              <a:rPr lang="en-US" altLang="en-US" smtClean="0"/>
              <a:t>Determining evolutionary histories of variants</a:t>
            </a:r>
          </a:p>
          <a:p>
            <a:r>
              <a:rPr lang="en-US" altLang="en-US" smtClean="0"/>
              <a:t>Demonstrating the analytical and clinical validity of new genetics-based tests for multiple populations</a:t>
            </a:r>
          </a:p>
          <a:p>
            <a:r>
              <a:rPr lang="en-US" altLang="en-US" smtClean="0"/>
              <a:t>Explaining the heritability of common quantitative traits</a:t>
            </a:r>
          </a:p>
          <a:p>
            <a:r>
              <a:rPr lang="en-US" altLang="en-US" smtClean="0"/>
              <a:t>Enabling prioritization of candidate genes</a:t>
            </a:r>
          </a:p>
        </p:txBody>
      </p:sp>
      <p:sp>
        <p:nvSpPr>
          <p:cNvPr id="141316" name="Content Placeholder 9"/>
          <p:cNvSpPr>
            <a:spLocks noGrp="1"/>
          </p:cNvSpPr>
          <p:nvPr>
            <p:ph sz="half" idx="2"/>
          </p:nvPr>
        </p:nvSpPr>
        <p:spPr bwMode="auto">
          <a:xfrm>
            <a:off x="6356351" y="2587626"/>
            <a:ext cx="3552825" cy="32734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z="2000" b="1">
                <a:solidFill>
                  <a:srgbClr val="FF0000"/>
                </a:solidFill>
              </a:rPr>
              <a:t>Examining the genetic architecture of complex diseases, such as cancer</a:t>
            </a:r>
          </a:p>
          <a:p>
            <a:r>
              <a:rPr lang="en-US" altLang="en-US" sz="2000" b="1">
                <a:solidFill>
                  <a:srgbClr val="FF0000"/>
                </a:solidFill>
              </a:rPr>
              <a:t>Identifying SNPs associated with disease risk in admixed populations</a:t>
            </a:r>
          </a:p>
          <a:p>
            <a:r>
              <a:rPr lang="en-US" altLang="en-US" sz="2000" b="1">
                <a:solidFill>
                  <a:srgbClr val="FF0000"/>
                </a:solidFill>
              </a:rPr>
              <a:t>Facilitating the development of new clinical tools for diverse populations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37CC69-38FE-4FF3-898C-072F6911DE5B}" type="slidenum">
              <a:rPr lang="en-US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67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ln>
                  <a:noFill/>
                </a:ln>
              </a:rPr>
              <a:t>Studying populations of African ancestry …Advantages</a:t>
            </a:r>
            <a:endParaRPr lang="en-US" altLang="en-US" sz="3600" b="1">
              <a:ln>
                <a:noFill/>
              </a:ln>
              <a:solidFill>
                <a:srgbClr val="C00000"/>
              </a:solidFill>
            </a:endParaRPr>
          </a:p>
        </p:txBody>
      </p:sp>
      <p:sp>
        <p:nvSpPr>
          <p:cNvPr id="142339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2495550" y="2659063"/>
            <a:ext cx="3538538" cy="5762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500"/>
              </a:spcBef>
            </a:pPr>
            <a:r>
              <a:rPr lang="en-US" altLang="en-US" b="1" smtClean="0">
                <a:solidFill>
                  <a:srgbClr val="C00000"/>
                </a:solidFill>
              </a:rPr>
              <a:t>Nature | </a:t>
            </a:r>
            <a:r>
              <a:rPr lang="en-US" altLang="en-US" b="1" u="sng" smtClean="0"/>
              <a:t>GENES</a:t>
            </a:r>
          </a:p>
        </p:txBody>
      </p:sp>
      <p:sp>
        <p:nvSpPr>
          <p:cNvPr id="142340" name="Content Placeholder 8"/>
          <p:cNvSpPr>
            <a:spLocks noGrp="1"/>
          </p:cNvSpPr>
          <p:nvPr>
            <p:ph sz="half" idx="2"/>
          </p:nvPr>
        </p:nvSpPr>
        <p:spPr bwMode="auto">
          <a:xfrm>
            <a:off x="2495550" y="3478214"/>
            <a:ext cx="3538538" cy="178593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z="2800"/>
              <a:t>Is the development of disease predisposed in the DNA?</a:t>
            </a:r>
          </a:p>
        </p:txBody>
      </p:sp>
      <p:sp>
        <p:nvSpPr>
          <p:cNvPr id="142341" name="Text Placeholder 9"/>
          <p:cNvSpPr>
            <a:spLocks noGrp="1"/>
          </p:cNvSpPr>
          <p:nvPr>
            <p:ph type="body" sz="quarter" idx="3"/>
          </p:nvPr>
        </p:nvSpPr>
        <p:spPr bwMode="auto">
          <a:xfrm>
            <a:off x="6159501" y="2659063"/>
            <a:ext cx="3895725" cy="5762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500"/>
              </a:spcBef>
            </a:pPr>
            <a:r>
              <a:rPr lang="en-US" altLang="en-US" b="1" smtClean="0">
                <a:solidFill>
                  <a:srgbClr val="C00000"/>
                </a:solidFill>
              </a:rPr>
              <a:t>Nurture | </a:t>
            </a:r>
            <a:r>
              <a:rPr lang="en-US" altLang="en-US" b="1" u="sng" smtClean="0"/>
              <a:t>ENVIRONMENT</a:t>
            </a:r>
          </a:p>
        </p:txBody>
      </p:sp>
      <p:sp>
        <p:nvSpPr>
          <p:cNvPr id="142342" name="Content Placeholder 10"/>
          <p:cNvSpPr>
            <a:spLocks noGrp="1"/>
          </p:cNvSpPr>
          <p:nvPr>
            <p:ph sz="quarter" idx="4"/>
          </p:nvPr>
        </p:nvSpPr>
        <p:spPr bwMode="auto">
          <a:xfrm>
            <a:off x="6419850" y="3467101"/>
            <a:ext cx="3538538" cy="1700213"/>
          </a:xfrm>
        </p:spPr>
        <p:txBody>
          <a:bodyPr wrap="square" numCol="1" anchorCtr="0" compatLnSpc="1">
            <a:prstTxWarp prst="textNoShape">
              <a:avLst/>
            </a:prstTxWarp>
            <a:normAutofit lnSpcReduction="10000"/>
          </a:bodyPr>
          <a:lstStyle/>
          <a:p>
            <a:r>
              <a:rPr lang="en-US" altLang="en-US" sz="2800"/>
              <a:t>Is the development of disease influenced by life experiences and environment?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772FF-78A2-4BDB-80CB-8DB190E4D17C}" type="slidenum">
              <a:rPr lang="en-US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07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551" y="2636839"/>
            <a:ext cx="7496175" cy="9350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Prostate Cancer Transatlantic Consortium Program</a:t>
            </a:r>
            <a:endParaRPr lang="en-US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E01736-EDE5-44CC-A301-F2F7A6EF1C44}" type="slidenum">
              <a:rPr lang="en-US"/>
              <a:pPr>
                <a:defRPr/>
              </a:pPr>
              <a:t>47</a:t>
            </a:fld>
            <a:endParaRPr lang="en-US" dirty="0"/>
          </a:p>
        </p:txBody>
      </p:sp>
      <p:graphicFrame>
        <p:nvGraphicFramePr>
          <p:cNvPr id="143365" name="Object 5"/>
          <p:cNvGraphicFramePr>
            <a:graphicFrameLocks noChangeAspect="1"/>
          </p:cNvGraphicFramePr>
          <p:nvPr/>
        </p:nvGraphicFramePr>
        <p:xfrm>
          <a:off x="2989264" y="3663951"/>
          <a:ext cx="6211887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49" name="Acrobat Document" r:id="rId4" imgW="4914900" imgH="790395" progId="AcroExch.Document.11">
                  <p:embed/>
                </p:oleObj>
              </mc:Choice>
              <mc:Fallback>
                <p:oleObj name="Acrobat Document" r:id="rId4" imgW="4914900" imgH="79039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9264" y="3663951"/>
                        <a:ext cx="6211887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53" b="1694"/>
          <a:stretch>
            <a:fillRect/>
          </a:stretch>
        </p:blipFill>
        <p:spPr bwMode="auto">
          <a:xfrm>
            <a:off x="1998664" y="1374776"/>
            <a:ext cx="8199437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95550" y="4475164"/>
            <a:ext cx="7386638" cy="674687"/>
          </a:xfrm>
          <a:prstGeom prst="rect">
            <a:avLst/>
          </a:prstGeom>
          <a:effectLst/>
        </p:spPr>
        <p:txBody>
          <a:bodyPr lIns="68580" tIns="34290" rIns="68580" bIns="34290" anchor="b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paradigm in understanding prostate cancer in people of African Ancestry</a:t>
            </a:r>
            <a:endParaRPr lang="en-US" sz="33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01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/>
          <p:cNvSpPr>
            <a:spLocks noGrp="1"/>
          </p:cNvSpPr>
          <p:nvPr>
            <p:ph type="title"/>
          </p:nvPr>
        </p:nvSpPr>
        <p:spPr>
          <a:xfrm>
            <a:off x="2608263" y="982664"/>
            <a:ext cx="6972300" cy="2370137"/>
          </a:xfrm>
        </p:spPr>
        <p:txBody>
          <a:bodyPr/>
          <a:lstStyle/>
          <a:p>
            <a:r>
              <a:rPr lang="en-US" altLang="en-US" sz="2800" i="1">
                <a:ln>
                  <a:noFill/>
                </a:ln>
              </a:rPr>
              <a:t>The complexity of health disparity and the need for a unique approach to better understand and address complex chronic diseases underscore the need for team science research that is </a:t>
            </a:r>
            <a:r>
              <a:rPr lang="en-US" altLang="en-US" sz="2800" b="1" i="1" u="sng">
                <a:ln>
                  <a:noFill/>
                </a:ln>
              </a:rPr>
              <a:t>multilevel, collaborative, translational, and </a:t>
            </a:r>
            <a:r>
              <a:rPr lang="en-US" altLang="en-US" sz="3600" b="1" i="1" u="sng">
                <a:ln>
                  <a:noFill/>
                </a:ln>
                <a:solidFill>
                  <a:srgbClr val="FF0000"/>
                </a:solidFill>
              </a:rPr>
              <a:t>global</a:t>
            </a:r>
            <a:r>
              <a:rPr lang="en-US" altLang="en-US" sz="2800" i="1">
                <a:ln>
                  <a:noFill/>
                </a:ln>
              </a:rPr>
              <a:t>.</a:t>
            </a:r>
            <a:endParaRPr lang="en-US" altLang="en-US" sz="2800">
              <a:ln>
                <a:noFill/>
              </a:ln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48C6BF5-EE7A-468E-9748-41FB92834D1C}" type="slidenum">
              <a:rPr lang="en-US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14541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53" b="1694"/>
          <a:stretch>
            <a:fillRect/>
          </a:stretch>
        </p:blipFill>
        <p:spPr bwMode="auto">
          <a:xfrm>
            <a:off x="2660651" y="4029076"/>
            <a:ext cx="6869113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55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/>
          </p:cNvSpPr>
          <p:nvPr/>
        </p:nvSpPr>
        <p:spPr>
          <a:xfrm>
            <a:off x="4838700" y="2400300"/>
            <a:ext cx="4400550" cy="1543050"/>
          </a:xfrm>
          <a:prstGeom prst="rect">
            <a:avLst/>
          </a:prstGeom>
        </p:spPr>
        <p:txBody>
          <a:bodyPr lIns="68580" tIns="34290" rIns="68580" bIns="34290" anchor="ctr">
            <a:normAutofit fontScale="97500"/>
          </a:bodyPr>
          <a:lstStyle/>
          <a:p>
            <a:pPr algn="ctr" defTabSz="685800">
              <a:spcBef>
                <a:spcPct val="0"/>
              </a:spcBef>
              <a:defRPr/>
            </a:pPr>
            <a:endParaRPr lang="en-US" sz="4050" dirty="0">
              <a:solidFill>
                <a:srgbClr val="C00000"/>
              </a:solidFill>
              <a:ea typeface="ＭＳ Ｐゴシック" pitchFamily="34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581900" y="5624514"/>
            <a:ext cx="1600200" cy="274637"/>
          </a:xfrm>
        </p:spPr>
        <p:txBody>
          <a:bodyPr/>
          <a:lstStyle/>
          <a:p>
            <a:pPr>
              <a:defRPr/>
            </a:pPr>
            <a:fld id="{A0CE01F9-20C6-4450-9FD2-2F6E118D9F61}" type="slidenum">
              <a:rPr lang="en-US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146436" name="Picture 6" descr="CaPTC Leadership Meeting on Thursday, August 26, 2010 at the University of Florida, Gainesvil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88" y="1916114"/>
            <a:ext cx="6323012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916238" y="4137026"/>
            <a:ext cx="6265862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black"/>
                </a:solidFill>
                <a:ea typeface="MS PGothic" panose="020B0600070205080204" pitchFamily="34" charset="-128"/>
              </a:rPr>
              <a:t>Website</a:t>
            </a:r>
          </a:p>
          <a:p>
            <a:pPr algn="ctr" defTabSz="685800">
              <a:defRPr/>
            </a:pPr>
            <a:r>
              <a:rPr lang="en-US" sz="3000" b="1" dirty="0">
                <a:solidFill>
                  <a:prstClr val="black"/>
                </a:solidFill>
                <a:ea typeface="MS PGothic" panose="020B0600070205080204" pitchFamily="34" charset="-128"/>
              </a:rPr>
              <a:t>http://epi.grants.cancer.gov/captc/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59088" y="1347789"/>
            <a:ext cx="6323012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3000" b="1" dirty="0">
                <a:solidFill>
                  <a:prstClr val="black"/>
                </a:solidFill>
                <a:ea typeface="MS PGothic" panose="020B0600070205080204" pitchFamily="34" charset="-128"/>
              </a:rPr>
              <a:t>The Global Team</a:t>
            </a:r>
          </a:p>
        </p:txBody>
      </p:sp>
    </p:spTree>
    <p:extLst>
      <p:ext uri="{BB962C8B-B14F-4D97-AF65-F5344CB8AC3E}">
        <p14:creationId xmlns:p14="http://schemas.microsoft.com/office/powerpoint/2010/main" val="35460315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Defining Health Disparity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95401" y="2576945"/>
            <a:ext cx="9601197" cy="3210791"/>
          </a:xfrm>
        </p:spPr>
        <p:txBody>
          <a:bodyPr>
            <a:normAutofit fontScale="92500" lnSpcReduction="20000"/>
          </a:bodyPr>
          <a:lstStyle/>
          <a:p>
            <a:pPr marL="320040" lvl="2" indent="-320040">
              <a:spcBef>
                <a:spcPts val="700"/>
              </a:spcBef>
              <a:buSzPct val="60000"/>
              <a:buFont typeface="Wingdings"/>
              <a:buChar char=""/>
              <a:defRPr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Healthy People 2020</a:t>
            </a:r>
          </a:p>
          <a:p>
            <a:pPr lvl="1">
              <a:defRPr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a particular type of 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health difference 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that is closely linked with social, economic, and/or environmental 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disadvantage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lvl="1">
              <a:defRPr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Health disparities adversely 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affect groups of people who have systematically experienced greater obstacles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to health based on their 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....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429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CaPTC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… </a:t>
            </a:r>
            <a:r>
              <a:rPr lang="en-US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 NCI EGRP Consortium</a:t>
            </a:r>
            <a:endParaRPr lang="en-US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1225" y="2493964"/>
            <a:ext cx="7829550" cy="3475037"/>
          </a:xfrm>
        </p:spPr>
        <p:txBody>
          <a:bodyPr/>
          <a:lstStyle/>
          <a:p>
            <a:pPr fontAlgn="auto"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Formed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</a:t>
            </a:r>
            <a:r>
              <a:rPr lang="en-US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2005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 address the globally disproportionate burden of prostate cancer among Black men. </a:t>
            </a:r>
          </a:p>
          <a:p>
            <a:pPr fontAlgn="auto"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Received NCI-Epidemiology &amp; Genomics Research Program (EGRP) Consortium approval in </a:t>
            </a:r>
            <a:r>
              <a:rPr lang="en-US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2011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fontAlgn="auto"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Open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consortium comprising a team of prostate cancer scientists, clinicians, </a:t>
            </a:r>
            <a:r>
              <a:rPr lang="en-US" dirty="0">
                <a:solidFill>
                  <a:srgbClr val="FF0000"/>
                </a:solidFill>
              </a:rPr>
              <a:t>survivors, and advocates </a:t>
            </a:r>
            <a:endParaRPr lang="en-US" dirty="0" smtClean="0">
              <a:solidFill>
                <a:srgbClr val="FF0000"/>
              </a:solidFill>
            </a:endParaRPr>
          </a:p>
          <a:p>
            <a:pPr lvl="1" fontAlgn="auto"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North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America, Europe, the Caribbean Islands, and West Africa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lvl="1" fontAlgn="auto"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148 scientists from 12 countries</a:t>
            </a:r>
          </a:p>
          <a:p>
            <a:pPr lvl="2" fontAlgn="auto">
              <a:buFont typeface="Arial"/>
              <a:buChar char="•"/>
              <a:defRPr/>
            </a:pPr>
            <a:r>
              <a:rPr lang="en-US" sz="1650" b="1" dirty="0">
                <a:solidFill>
                  <a:srgbClr val="C00000"/>
                </a:solidFill>
              </a:rPr>
              <a:t>Significant International Research in West Africa (especially Nigeria &amp; Cameroon)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E82313-CD6C-49F4-BA08-88A93CDEAF70}" type="slidenum">
              <a:rPr lang="en-US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1"/>
          <p:cNvSpPr>
            <a:spLocks noGrp="1"/>
          </p:cNvSpPr>
          <p:nvPr>
            <p:ph type="title" idx="4294967295"/>
          </p:nvPr>
        </p:nvSpPr>
        <p:spPr>
          <a:xfrm>
            <a:off x="2114551" y="1365250"/>
            <a:ext cx="1419225" cy="3079750"/>
          </a:xfrm>
        </p:spPr>
        <p:txBody>
          <a:bodyPr/>
          <a:lstStyle/>
          <a:p>
            <a:r>
              <a:rPr lang="en-US" altLang="en-US" sz="3200">
                <a:ln>
                  <a:noFill/>
                </a:ln>
              </a:rPr>
              <a:t>CaPTC </a:t>
            </a:r>
            <a:br>
              <a:rPr lang="en-US" altLang="en-US" sz="3200">
                <a:ln>
                  <a:noFill/>
                </a:ln>
              </a:rPr>
            </a:br>
            <a:r>
              <a:rPr lang="en-US" altLang="en-US" sz="3200">
                <a:ln>
                  <a:noFill/>
                </a:ln>
              </a:rPr>
              <a:t>Around </a:t>
            </a:r>
            <a:br>
              <a:rPr lang="en-US" altLang="en-US" sz="3200">
                <a:ln>
                  <a:noFill/>
                </a:ln>
              </a:rPr>
            </a:br>
            <a:r>
              <a:rPr lang="en-US" altLang="en-US" sz="3200">
                <a:ln>
                  <a:noFill/>
                </a:ln>
              </a:rPr>
              <a:t>the World</a:t>
            </a:r>
          </a:p>
        </p:txBody>
      </p:sp>
      <p:pic>
        <p:nvPicPr>
          <p:cNvPr id="14950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6" y="488951"/>
            <a:ext cx="6575425" cy="589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05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CaPTC || https://epi.grants.cancer.gov/captc/ || captc@cop.ufl.edu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F9B547-52B7-459B-B1F8-AAF066E9C8BD}" type="slidenum">
              <a:rPr lang="en-US"/>
              <a:pPr>
                <a:defRPr/>
              </a:pPr>
              <a:t>52</a:t>
            </a:fld>
            <a:endParaRPr lang="en-US" dirty="0"/>
          </a:p>
        </p:txBody>
      </p:sp>
      <p:graphicFrame>
        <p:nvGraphicFramePr>
          <p:cNvPr id="150532" name="Object 2"/>
          <p:cNvGraphicFramePr>
            <a:graphicFrameLocks noChangeAspect="1"/>
          </p:cNvGraphicFramePr>
          <p:nvPr/>
        </p:nvGraphicFramePr>
        <p:xfrm>
          <a:off x="2189163" y="696913"/>
          <a:ext cx="784225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3" name="Document" r:id="rId3" imgW="8973967" imgH="6306079" progId="Word.Document.8">
                  <p:embed/>
                </p:oleObj>
              </mc:Choice>
              <mc:Fallback>
                <p:oleObj name="Document" r:id="rId3" imgW="8973967" imgH="6306079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19" t="2901" r="2039" b="4350"/>
                      <a:stretch>
                        <a:fillRect/>
                      </a:stretch>
                    </p:blipFill>
                    <p:spPr bwMode="auto">
                      <a:xfrm>
                        <a:off x="2189163" y="696913"/>
                        <a:ext cx="7842250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203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Any Questions?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0137775" y="6305550"/>
            <a:ext cx="4572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A800E80-B8E1-4F75-8511-157F94D7B4B4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pic>
        <p:nvPicPr>
          <p:cNvPr id="43014" name="Picture 2" descr="http://www.vinodnarayan.com/wp-content/uploads/2012/01/MillionDollarquesti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8482" y="2628901"/>
            <a:ext cx="3196315" cy="31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37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9127" y="1597068"/>
            <a:ext cx="7471063" cy="1905851"/>
          </a:xfrm>
        </p:spPr>
        <p:txBody>
          <a:bodyPr/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Addressing Inequalities in Prostate Cancer Healthcare: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Social Determinants of Health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562184"/>
            <a:ext cx="6815669" cy="141621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Folakemi T. Odedina, PhD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Professor, Colleges of Pharmacy &amp; Medicine</a:t>
            </a:r>
            <a:br>
              <a:rPr lang="en-US" sz="2000" dirty="0"/>
            </a:br>
            <a:r>
              <a:rPr lang="en-US" sz="2000" dirty="0"/>
              <a:t>PI, Prostate Cancer Transatlantic Consortium (</a:t>
            </a:r>
            <a:r>
              <a:rPr lang="en-US" sz="2000" dirty="0" err="1"/>
              <a:t>CaPTC</a:t>
            </a:r>
            <a:r>
              <a:rPr lang="en-US" sz="2000" dirty="0"/>
              <a:t>)</a:t>
            </a:r>
            <a:br>
              <a:rPr lang="en-US" sz="2000" dirty="0"/>
            </a:br>
            <a:r>
              <a:rPr lang="en-US" sz="2000" dirty="0"/>
              <a:t>US Fulbright African Region Scholar (2006)</a:t>
            </a:r>
            <a:br>
              <a:rPr lang="en-US" sz="2000" dirty="0"/>
            </a:br>
            <a:r>
              <a:rPr lang="en-US" sz="2000" dirty="0"/>
              <a:t>Carnegie African Diaspora Fellow (2017, 2018)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54</a:t>
            </a:fld>
            <a:endParaRPr lang="en-US" dirty="0"/>
          </a:p>
        </p:txBody>
      </p:sp>
      <p:pic>
        <p:nvPicPr>
          <p:cNvPr id="8" name="Picture 8" descr="C:\DR ODEDINA\SCHOLARLY ACTIVITIES\CONSORTIUM\ProstateCancerTransatlanticConsortium\CaPTC Consortium\Logos&amp;Letterhead\CaPTC Logo2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2" y="2940784"/>
            <a:ext cx="951201" cy="94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DR ODEDINA\SCHOLARLY ACTIVITIES\CONSORTIUM\ProstateCancerTransatlanticConsortium\CaPTC Consortium\Logos&amp;Letterhead\CaPTC Logo2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882" y="2940960"/>
            <a:ext cx="951201" cy="94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9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495" y="829730"/>
            <a:ext cx="9601196" cy="1303867"/>
          </a:xfrm>
        </p:spPr>
        <p:txBody>
          <a:bodyPr/>
          <a:lstStyle/>
          <a:p>
            <a:r>
              <a:rPr lang="en-US" dirty="0" smtClean="0"/>
              <a:t>Social-Determinants Definition ...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600200" y="2647374"/>
            <a:ext cx="9298491" cy="3321626"/>
          </a:xfrm>
        </p:spPr>
        <p:txBody>
          <a:bodyPr>
            <a:normAutofit fontScale="85000" lnSpcReduction="10000"/>
          </a:bodyPr>
          <a:lstStyle/>
          <a:p>
            <a:r>
              <a:rPr lang="en-US" sz="3200" dirty="0"/>
              <a:t>Conditions in the environments in which people are born, live, learn, work, play, worship, and age that affect a wide range of health, functioning, and quality-of-life outcomes and risks. </a:t>
            </a:r>
          </a:p>
          <a:p>
            <a:pPr lvl="1"/>
            <a:r>
              <a:rPr lang="en-US" sz="2800" dirty="0"/>
              <a:t>Conditions </a:t>
            </a:r>
          </a:p>
          <a:p>
            <a:pPr lvl="2"/>
            <a:r>
              <a:rPr lang="en-US" sz="2400" dirty="0"/>
              <a:t>social, economic, and physical</a:t>
            </a:r>
          </a:p>
          <a:p>
            <a:pPr lvl="1"/>
            <a:r>
              <a:rPr lang="en-US" sz="2800" dirty="0"/>
              <a:t>Environments and settings </a:t>
            </a:r>
          </a:p>
          <a:p>
            <a:pPr lvl="2"/>
            <a:r>
              <a:rPr lang="en-US" sz="2400" dirty="0"/>
              <a:t>school, church, workplace, and neighborhood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5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1338262"/>
            <a:ext cx="7391400" cy="1209676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FF4600"/>
                </a:solidFill>
              </a:rPr>
              <a:t>Models of SDOH</a:t>
            </a:r>
            <a:endParaRPr lang="en-US" sz="5400" dirty="0">
              <a:solidFill>
                <a:srgbClr val="FF46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4" y="2809876"/>
            <a:ext cx="5763846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01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Population Health - Dr. F. Odedina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E9978-4E01-453E-A97E-417CB12C8333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pic>
        <p:nvPicPr>
          <p:cNvPr id="3706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2" y="656791"/>
            <a:ext cx="7495307" cy="5591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9257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Population Health - Dr. F. Odedina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E9978-4E01-453E-A97E-417CB12C8333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pic>
        <p:nvPicPr>
          <p:cNvPr id="371714" name="Picture 2" descr="https://encrypted-tbn3.gstatic.com/images?q=tbn:ANd9GcR-3RW75mbUJCeR13Ezb8lSmU5gJyflNO7YpxOrup6VAbmBpPZu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3092" y="691573"/>
            <a:ext cx="7222836" cy="54171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0100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Population Health - Dr. F. Odedina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E9978-4E01-453E-A97E-417CB12C8333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pic>
        <p:nvPicPr>
          <p:cNvPr id="372738" name="Picture 2" descr="Upstream v Downstream Dec 2012.jpg"/>
          <p:cNvPicPr>
            <a:picLocks noChangeAspect="1" noChangeArrowheads="1"/>
          </p:cNvPicPr>
          <p:nvPr/>
        </p:nvPicPr>
        <p:blipFill>
          <a:blip r:embed="rId2" cstate="print"/>
          <a:srcRect b="11070"/>
          <a:stretch>
            <a:fillRect/>
          </a:stretch>
        </p:blipFill>
        <p:spPr bwMode="auto">
          <a:xfrm>
            <a:off x="1939637" y="787363"/>
            <a:ext cx="7890163" cy="491596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48101" y="5791200"/>
            <a:ext cx="417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Health in All Policies (HiAP), Richmond 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710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racial or ethnic group;</a:t>
            </a:r>
          </a:p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Immigrants </a:t>
            </a:r>
          </a:p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religion; </a:t>
            </a:r>
          </a:p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socioeconomic status;</a:t>
            </a:r>
          </a:p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gender; </a:t>
            </a:r>
          </a:p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age; </a:t>
            </a:r>
          </a:p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mental health;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cognitive, sensory, or physical disability;</a:t>
            </a:r>
          </a:p>
          <a:p>
            <a:r>
              <a:rPr lang="en-US" dirty="0" smtClean="0">
                <a:latin typeface="Arial" charset="0"/>
                <a:cs typeface="Arial" charset="0"/>
              </a:rPr>
              <a:t>sexual </a:t>
            </a:r>
            <a:r>
              <a:rPr lang="en-US" dirty="0" smtClean="0">
                <a:latin typeface="Arial" charset="0"/>
                <a:cs typeface="Arial" charset="0"/>
              </a:rPr>
              <a:t>orientation or gender identity;</a:t>
            </a:r>
          </a:p>
          <a:p>
            <a:r>
              <a:rPr lang="en-US" dirty="0" smtClean="0">
                <a:latin typeface="Arial" charset="0"/>
                <a:cs typeface="Arial" charset="0"/>
              </a:rPr>
              <a:t>geographic location;</a:t>
            </a:r>
          </a:p>
          <a:p>
            <a:r>
              <a:rPr lang="en-US" dirty="0" smtClean="0">
                <a:latin typeface="Arial" charset="0"/>
                <a:cs typeface="Arial" charset="0"/>
              </a:rPr>
              <a:t>Veterans </a:t>
            </a:r>
          </a:p>
          <a:p>
            <a:r>
              <a:rPr lang="en-US" dirty="0" smtClean="0">
                <a:latin typeface="Arial" charset="0"/>
                <a:cs typeface="Arial" charset="0"/>
              </a:rPr>
              <a:t>or other characteristics historically linked to discrimination or exclusion.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524000" y="1272222"/>
            <a:ext cx="533400" cy="24447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8ABC9A4-A17B-42A8-BA83-B7865F9556F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763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1407426"/>
            <a:ext cx="7391400" cy="107134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rgbClr val="FF4600"/>
                </a:solidFill>
              </a:rPr>
              <a:t>Healthy People 2020 Approach to Social Determinants of Health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2464822"/>
            <a:ext cx="6803804" cy="331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43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Population Health - Dr. F. Odedina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E9978-4E01-453E-A97E-417CB12C8333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pic>
        <p:nvPicPr>
          <p:cNvPr id="188418" name="Picture 2" descr="Five Key Areas of Social Determinants of Heal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2029" y="716971"/>
            <a:ext cx="6814899" cy="51111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698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0" y="2549554"/>
            <a:ext cx="4209197" cy="324220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Economic Stability </a:t>
            </a:r>
          </a:p>
          <a:p>
            <a:pPr lvl="1"/>
            <a:r>
              <a:rPr lang="en-US" sz="2400" dirty="0" smtClean="0"/>
              <a:t>Poverty</a:t>
            </a:r>
          </a:p>
          <a:p>
            <a:pPr lvl="1"/>
            <a:r>
              <a:rPr lang="en-US" sz="2400" dirty="0" smtClean="0"/>
              <a:t>Employment Status</a:t>
            </a:r>
          </a:p>
          <a:p>
            <a:pPr lvl="1"/>
            <a:r>
              <a:rPr lang="en-US" sz="2400" dirty="0" smtClean="0"/>
              <a:t>Access to Employment</a:t>
            </a:r>
          </a:p>
          <a:p>
            <a:pPr lvl="1"/>
            <a:r>
              <a:rPr lang="en-US" sz="2400" dirty="0" smtClean="0"/>
              <a:t>Housing Stability (e.g., homelessness, foreclosure)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Education </a:t>
            </a:r>
          </a:p>
          <a:p>
            <a:pPr lvl="1"/>
            <a:r>
              <a:rPr lang="en-US" dirty="0" smtClean="0"/>
              <a:t>High School Graduation Rates</a:t>
            </a:r>
          </a:p>
          <a:p>
            <a:pPr lvl="1"/>
            <a:r>
              <a:rPr lang="en-US" dirty="0" smtClean="0"/>
              <a:t>School Policies that Support Health Promotion</a:t>
            </a:r>
          </a:p>
          <a:p>
            <a:pPr lvl="1"/>
            <a:r>
              <a:rPr lang="en-US" dirty="0" smtClean="0"/>
              <a:t>School Environments that are Safe and Conducive to Learning</a:t>
            </a:r>
          </a:p>
          <a:p>
            <a:pPr lvl="1"/>
            <a:r>
              <a:rPr lang="en-US" dirty="0" smtClean="0"/>
              <a:t>Enrollment in Higher Education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524000" y="1272222"/>
            <a:ext cx="533400" cy="24447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8ABC9A4-A17B-42A8-BA83-B7865F9556F8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133601" y="5870448"/>
            <a:ext cx="5421083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Population Health - Dr. F. Odedina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573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5737" y="2670463"/>
            <a:ext cx="4492338" cy="3169227"/>
          </a:xfrm>
        </p:spPr>
        <p:txBody>
          <a:bodyPr>
            <a:normAutofit/>
          </a:bodyPr>
          <a:lstStyle/>
          <a:p>
            <a:r>
              <a:rPr lang="en-US" dirty="0" smtClean="0"/>
              <a:t>Social and Community Context </a:t>
            </a:r>
          </a:p>
          <a:p>
            <a:pPr lvl="1"/>
            <a:r>
              <a:rPr lang="en-US" dirty="0" smtClean="0"/>
              <a:t>Family Structure</a:t>
            </a:r>
          </a:p>
          <a:p>
            <a:pPr lvl="1"/>
            <a:r>
              <a:rPr lang="en-US" dirty="0" smtClean="0"/>
              <a:t>Social Cohesion</a:t>
            </a:r>
          </a:p>
          <a:p>
            <a:pPr lvl="1"/>
            <a:r>
              <a:rPr lang="en-US" dirty="0" smtClean="0"/>
              <a:t>Perceptions of Discrimination and Equity</a:t>
            </a:r>
          </a:p>
          <a:p>
            <a:pPr lvl="1"/>
            <a:r>
              <a:rPr lang="en-US" dirty="0" smtClean="0"/>
              <a:t>Civic Participation</a:t>
            </a:r>
          </a:p>
          <a:p>
            <a:pPr lvl="1"/>
            <a:r>
              <a:rPr lang="en-US" dirty="0" smtClean="0"/>
              <a:t>Incarceration/Institutionalization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35156" y="2545773"/>
            <a:ext cx="4344126" cy="3418609"/>
          </a:xfrm>
        </p:spPr>
        <p:txBody>
          <a:bodyPr>
            <a:normAutofit/>
          </a:bodyPr>
          <a:lstStyle/>
          <a:p>
            <a:r>
              <a:rPr lang="en-US" dirty="0" smtClean="0"/>
              <a:t>Health and Health Care </a:t>
            </a:r>
          </a:p>
          <a:p>
            <a:pPr lvl="1"/>
            <a:r>
              <a:rPr lang="en-US" dirty="0" smtClean="0"/>
              <a:t>Access to Health services—including clinical and preventive care</a:t>
            </a:r>
          </a:p>
          <a:p>
            <a:pPr lvl="1"/>
            <a:r>
              <a:rPr lang="en-US" dirty="0" smtClean="0"/>
              <a:t>Access to Primary Care—including community-based health promotion and wellness programs</a:t>
            </a:r>
          </a:p>
          <a:p>
            <a:pPr lvl="1"/>
            <a:r>
              <a:rPr lang="en-US" dirty="0" smtClean="0"/>
              <a:t>Health Technology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524000" y="1272222"/>
            <a:ext cx="533400" cy="24447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8ABC9A4-A17B-42A8-BA83-B7865F9556F8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665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000" dirty="0"/>
              <a:t>Neighborhood and Build Environment </a:t>
            </a:r>
          </a:p>
          <a:p>
            <a:pPr lvl="1"/>
            <a:r>
              <a:rPr lang="en-US" sz="3600" dirty="0"/>
              <a:t>Quality of Housing</a:t>
            </a:r>
          </a:p>
          <a:p>
            <a:pPr lvl="1"/>
            <a:r>
              <a:rPr lang="en-US" sz="3600" dirty="0"/>
              <a:t>Crime and Violence</a:t>
            </a:r>
          </a:p>
          <a:p>
            <a:pPr lvl="1"/>
            <a:r>
              <a:rPr lang="en-US" sz="3600" dirty="0"/>
              <a:t>Environmental Conditions</a:t>
            </a:r>
          </a:p>
          <a:p>
            <a:pPr lvl="1"/>
            <a:r>
              <a:rPr lang="en-US" sz="3600" dirty="0"/>
              <a:t>Access to Healthy Foods</a:t>
            </a:r>
          </a:p>
        </p:txBody>
      </p:sp>
    </p:spTree>
    <p:extLst>
      <p:ext uri="{BB962C8B-B14F-4D97-AF65-F5344CB8AC3E}">
        <p14:creationId xmlns:p14="http://schemas.microsoft.com/office/powerpoint/2010/main" val="1565573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3318" y="685801"/>
            <a:ext cx="7391400" cy="187610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rgbClr val="FF4600"/>
                </a:solidFill>
              </a:rPr>
              <a:t>Addressing disparities: </a:t>
            </a:r>
            <a:br>
              <a:rPr lang="en-US" dirty="0">
                <a:solidFill>
                  <a:srgbClr val="FF4600"/>
                </a:solidFill>
              </a:rPr>
            </a:br>
            <a:r>
              <a:rPr lang="en-US" dirty="0">
                <a:solidFill>
                  <a:srgbClr val="FF4600"/>
                </a:solidFill>
              </a:rPr>
              <a:t>What To Do?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67" y="2478775"/>
            <a:ext cx="8334278" cy="330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76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2462645"/>
            <a:ext cx="9822872" cy="3506355"/>
          </a:xfrm>
        </p:spPr>
        <p:txBody>
          <a:bodyPr>
            <a:normAutofit fontScale="70000" lnSpcReduction="20000"/>
          </a:bodyPr>
          <a:lstStyle/>
          <a:p>
            <a:r>
              <a:rPr lang="en-US" sz="3100" dirty="0" smtClean="0"/>
              <a:t>Knowledge is Power</a:t>
            </a:r>
          </a:p>
          <a:p>
            <a:pPr lvl="1"/>
            <a:r>
              <a:rPr lang="en-US" sz="2300" dirty="0" smtClean="0"/>
              <a:t>Know your community cancer health statistics</a:t>
            </a:r>
          </a:p>
          <a:p>
            <a:pPr lvl="1"/>
            <a:r>
              <a:rPr lang="en-US" sz="2300" dirty="0" smtClean="0"/>
              <a:t>Know the key stake holders in your community</a:t>
            </a:r>
          </a:p>
          <a:p>
            <a:pPr lvl="1"/>
            <a:r>
              <a:rPr lang="en-US" sz="2300" dirty="0" smtClean="0"/>
              <a:t>Know the important cancer resources within your community</a:t>
            </a:r>
          </a:p>
          <a:p>
            <a:r>
              <a:rPr lang="en-US" sz="3100" dirty="0" smtClean="0"/>
              <a:t>Address aspects of health and medical care</a:t>
            </a:r>
          </a:p>
          <a:p>
            <a:r>
              <a:rPr lang="en-US" sz="3100" dirty="0" smtClean="0"/>
              <a:t>Expand access</a:t>
            </a:r>
          </a:p>
          <a:p>
            <a:r>
              <a:rPr lang="en-US" sz="3100" dirty="0" smtClean="0"/>
              <a:t>Patient  </a:t>
            </a:r>
            <a:r>
              <a:rPr lang="en-US" sz="3100" dirty="0" smtClean="0"/>
              <a:t>navigation for health, medical care and clinical trials </a:t>
            </a:r>
          </a:p>
          <a:p>
            <a:pPr lvl="1"/>
            <a:r>
              <a:rPr lang="en-US" sz="2300" dirty="0" smtClean="0"/>
              <a:t>Pharmacy technicians can make outstanding  navigators </a:t>
            </a:r>
          </a:p>
          <a:p>
            <a:r>
              <a:rPr lang="en-US" sz="3100" dirty="0" smtClean="0"/>
              <a:t>Integrated and well coordinated care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122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2082" y="810492"/>
            <a:ext cx="7391400" cy="185532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rgbClr val="FF4600"/>
                </a:solidFill>
              </a:rPr>
              <a:t>Addressing disparities: </a:t>
            </a:r>
            <a:br>
              <a:rPr lang="en-US" dirty="0">
                <a:solidFill>
                  <a:srgbClr val="FF4600"/>
                </a:solidFill>
              </a:rPr>
            </a:br>
            <a:r>
              <a:rPr lang="en-US" dirty="0">
                <a:solidFill>
                  <a:srgbClr val="FF4600"/>
                </a:solidFill>
              </a:rPr>
              <a:t>How To Do It?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2836718"/>
            <a:ext cx="6040938" cy="294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0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86692" y="963015"/>
            <a:ext cx="6366163" cy="937474"/>
          </a:xfrm>
        </p:spPr>
        <p:txBody>
          <a:bodyPr/>
          <a:lstStyle/>
          <a:p>
            <a:pPr algn="ctr"/>
            <a:r>
              <a:rPr lang="en-US" dirty="0" smtClean="0"/>
              <a:t>Right Relationships</a:t>
            </a:r>
            <a:endParaRPr lang="en-US" dirty="0"/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1454728" y="2455720"/>
            <a:ext cx="4942610" cy="351328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800" dirty="0">
                <a:latin typeface="Arial" charset="0"/>
              </a:rPr>
              <a:t>Trust</a:t>
            </a:r>
          </a:p>
          <a:p>
            <a:pPr eaLnBrk="1" hangingPunct="1"/>
            <a:r>
              <a:rPr lang="en-US" sz="2800" dirty="0">
                <a:latin typeface="Arial" charset="0"/>
              </a:rPr>
              <a:t>Respect</a:t>
            </a:r>
          </a:p>
          <a:p>
            <a:pPr eaLnBrk="1" hangingPunct="1"/>
            <a:r>
              <a:rPr lang="en-US" sz="2800" dirty="0">
                <a:latin typeface="Arial" charset="0"/>
              </a:rPr>
              <a:t>Partnership</a:t>
            </a:r>
          </a:p>
          <a:p>
            <a:pPr eaLnBrk="1" hangingPunct="1"/>
            <a:r>
              <a:rPr lang="en-US" sz="2800" dirty="0">
                <a:latin typeface="Arial" charset="0"/>
              </a:rPr>
              <a:t>Communication</a:t>
            </a:r>
          </a:p>
          <a:p>
            <a:pPr eaLnBrk="1" hangingPunct="1"/>
            <a:r>
              <a:rPr lang="en-US" sz="2800" dirty="0">
                <a:latin typeface="Arial" charset="0"/>
              </a:rPr>
              <a:t>Flexibility</a:t>
            </a:r>
          </a:p>
          <a:p>
            <a:pPr eaLnBrk="1" hangingPunct="1"/>
            <a:r>
              <a:rPr lang="en-US" sz="2800" dirty="0" smtClean="0">
                <a:latin typeface="Arial" charset="0"/>
              </a:rPr>
              <a:t>Empowerment</a:t>
            </a:r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/>
          </a:p>
        </p:txBody>
      </p:sp>
      <p:pic>
        <p:nvPicPr>
          <p:cNvPr id="74754" name="Picture 2" descr="https://encrypted-tbn3.gstatic.com/images?q=tbn:ANd9GcTzqAIzC0QLN6sliqABm-nazS4FyE4KCx0WTCJBKyKNUlFsvDWn2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77299" y="615044"/>
            <a:ext cx="3681351" cy="3681351"/>
          </a:xfrm>
          <a:prstGeom prst="rect">
            <a:avLst/>
          </a:prstGeom>
          <a:noFill/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Population Health - Dr. F. Odedina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437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809363" y="1066800"/>
            <a:ext cx="8318310" cy="7810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b="1" dirty="0"/>
              <a:t>Right Cultural Communication Skills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1892490" y="2493818"/>
            <a:ext cx="8570794" cy="3491345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80000"/>
              </a:lnSpc>
              <a:buClr>
                <a:schemeClr val="accent3"/>
              </a:buClr>
              <a:defRPr/>
            </a:pPr>
            <a:r>
              <a:rPr lang="en-US" sz="11200" dirty="0"/>
              <a:t>Being nonjudgmental</a:t>
            </a:r>
          </a:p>
          <a:p>
            <a:pPr algn="ctr">
              <a:lnSpc>
                <a:spcPct val="80000"/>
              </a:lnSpc>
              <a:buClr>
                <a:schemeClr val="accent3"/>
              </a:buClr>
              <a:defRPr/>
            </a:pPr>
            <a:r>
              <a:rPr lang="en-US" sz="11200" dirty="0" smtClean="0"/>
              <a:t>Understanding </a:t>
            </a:r>
            <a:r>
              <a:rPr lang="en-US" sz="11200" dirty="0"/>
              <a:t>stereotypes</a:t>
            </a:r>
          </a:p>
          <a:p>
            <a:pPr algn="ctr">
              <a:lnSpc>
                <a:spcPct val="80000"/>
              </a:lnSpc>
              <a:buClr>
                <a:schemeClr val="accent3"/>
              </a:buClr>
              <a:defRPr/>
            </a:pPr>
            <a:r>
              <a:rPr lang="en-US" sz="11200" dirty="0" smtClean="0"/>
              <a:t>Treating </a:t>
            </a:r>
            <a:r>
              <a:rPr lang="en-US" sz="11200" dirty="0"/>
              <a:t>people as individuals</a:t>
            </a:r>
          </a:p>
          <a:p>
            <a:pPr algn="ctr">
              <a:lnSpc>
                <a:spcPct val="80000"/>
              </a:lnSpc>
              <a:buClr>
                <a:schemeClr val="accent3"/>
              </a:buClr>
              <a:defRPr/>
            </a:pPr>
            <a:r>
              <a:rPr lang="en-US" sz="11200" dirty="0" smtClean="0"/>
              <a:t>Looking </a:t>
            </a:r>
            <a:r>
              <a:rPr lang="en-US" sz="11200" dirty="0"/>
              <a:t>at whether expectations are real</a:t>
            </a:r>
          </a:p>
          <a:p>
            <a:pPr algn="ctr">
              <a:lnSpc>
                <a:spcPct val="80000"/>
              </a:lnSpc>
              <a:buClr>
                <a:schemeClr val="accent3"/>
              </a:buClr>
              <a:defRPr/>
            </a:pPr>
            <a:r>
              <a:rPr lang="en-US" sz="11200" dirty="0" smtClean="0"/>
              <a:t>Accepting </a:t>
            </a:r>
            <a:r>
              <a:rPr lang="en-US" sz="11200" dirty="0"/>
              <a:t>ambiguity</a:t>
            </a:r>
          </a:p>
          <a:p>
            <a:pPr algn="ctr">
              <a:lnSpc>
                <a:spcPct val="80000"/>
              </a:lnSpc>
              <a:buClr>
                <a:schemeClr val="accent3"/>
              </a:buClr>
              <a:defRPr/>
            </a:pPr>
            <a:r>
              <a:rPr lang="en-US" sz="11200" dirty="0" smtClean="0"/>
              <a:t>Empathizing</a:t>
            </a:r>
            <a:endParaRPr lang="en-US" sz="11200" dirty="0"/>
          </a:p>
          <a:p>
            <a:pPr algn="ctr">
              <a:lnSpc>
                <a:spcPct val="80000"/>
              </a:lnSpc>
              <a:buClr>
                <a:schemeClr val="accent3"/>
              </a:buClr>
              <a:defRPr/>
            </a:pPr>
            <a:r>
              <a:rPr lang="en-US" sz="11200" dirty="0" smtClean="0"/>
              <a:t>Checking </a:t>
            </a:r>
            <a:r>
              <a:rPr lang="en-US" sz="11200" dirty="0"/>
              <a:t>assumptions</a:t>
            </a:r>
          </a:p>
          <a:p>
            <a:pPr algn="ctr">
              <a:lnSpc>
                <a:spcPct val="80000"/>
              </a:lnSpc>
              <a:buClr>
                <a:schemeClr val="accent3"/>
              </a:buClr>
              <a:defRPr/>
            </a:pPr>
            <a:r>
              <a:rPr lang="en-US" sz="11200" dirty="0" smtClean="0"/>
              <a:t>Being </a:t>
            </a:r>
            <a:r>
              <a:rPr lang="en-US" sz="11200" dirty="0"/>
              <a:t>open to differences</a:t>
            </a:r>
            <a:endParaRPr lang="en-US" sz="1600" b="1" dirty="0"/>
          </a:p>
          <a:p>
            <a:pPr marL="1463040" lvl="4" indent="-210312">
              <a:lnSpc>
                <a:spcPct val="80000"/>
              </a:lnSpc>
              <a:spcAft>
                <a:spcPts val="0"/>
              </a:spcAft>
              <a:buClr>
                <a:schemeClr val="accent4"/>
              </a:buClr>
              <a:buNone/>
              <a:defRPr/>
            </a:pPr>
            <a:r>
              <a:rPr lang="en-US" sz="1600" dirty="0"/>
              <a:t>		</a:t>
            </a:r>
          </a:p>
          <a:p>
            <a:pPr marL="1463040" lvl="4" indent="-210312">
              <a:lnSpc>
                <a:spcPct val="80000"/>
              </a:lnSpc>
              <a:spcAft>
                <a:spcPts val="0"/>
              </a:spcAft>
              <a:buClr>
                <a:schemeClr val="accent4"/>
              </a:buClr>
              <a:buNone/>
              <a:defRPr/>
            </a:pPr>
            <a:endParaRPr lang="en-US" sz="2800" dirty="0"/>
          </a:p>
          <a:p>
            <a:pPr marL="1463040" lvl="4" indent="-210312">
              <a:lnSpc>
                <a:spcPct val="80000"/>
              </a:lnSpc>
              <a:spcAft>
                <a:spcPts val="0"/>
              </a:spcAft>
              <a:buClr>
                <a:schemeClr val="accent4"/>
              </a:buClr>
              <a:buNone/>
              <a:defRPr/>
            </a:pPr>
            <a:r>
              <a:rPr lang="en-US" sz="2500" dirty="0"/>
              <a:t>Selma Myers &amp; Barbara Filner, </a:t>
            </a:r>
            <a:r>
              <a:rPr lang="en-US" sz="2500" i="1" dirty="0"/>
              <a:t>Conflict Resolution Across Cultures</a:t>
            </a:r>
            <a:endParaRPr lang="en-US" sz="3500" i="1" dirty="0"/>
          </a:p>
        </p:txBody>
      </p:sp>
    </p:spTree>
    <p:extLst>
      <p:ext uri="{BB962C8B-B14F-4D97-AF65-F5344CB8AC3E}">
        <p14:creationId xmlns:p14="http://schemas.microsoft.com/office/powerpoint/2010/main" val="708909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000" dirty="0"/>
              <a:t>Differences in morbidity, prevalence, mortality and overall burden of disease.</a:t>
            </a:r>
          </a:p>
          <a:p>
            <a:r>
              <a:rPr lang="en-US" sz="4000" dirty="0"/>
              <a:t>Groups mostly affected:</a:t>
            </a:r>
          </a:p>
          <a:p>
            <a:pPr lvl="1"/>
            <a:r>
              <a:rPr lang="en-US" sz="3600" dirty="0"/>
              <a:t>Minority; </a:t>
            </a:r>
            <a:r>
              <a:rPr lang="en-US" sz="3600" dirty="0">
                <a:solidFill>
                  <a:srgbClr val="C00000"/>
                </a:solidFill>
              </a:rPr>
              <a:t>Medically underserved; </a:t>
            </a:r>
            <a:r>
              <a:rPr lang="en-US" sz="3600" dirty="0"/>
              <a:t>Rural; </a:t>
            </a:r>
            <a:r>
              <a:rPr lang="en-US" sz="3600" dirty="0">
                <a:solidFill>
                  <a:srgbClr val="C00000"/>
                </a:solidFill>
              </a:rPr>
              <a:t>Poor</a:t>
            </a:r>
            <a:r>
              <a:rPr lang="en-US" sz="3600" dirty="0"/>
              <a:t>; Disabled; </a:t>
            </a:r>
            <a:r>
              <a:rPr lang="en-US" sz="3600" dirty="0">
                <a:solidFill>
                  <a:srgbClr val="C00000"/>
                </a:solidFill>
              </a:rPr>
              <a:t>Elderly</a:t>
            </a:r>
            <a:r>
              <a:rPr lang="en-US" sz="3600" dirty="0"/>
              <a:t>; Gay, Lesbian, Bisexual, and Questioning (</a:t>
            </a:r>
            <a:r>
              <a:rPr lang="en-US" sz="3600" i="1" dirty="0"/>
              <a:t>GLBQ</a:t>
            </a:r>
            <a:r>
              <a:rPr lang="en-US" sz="3600" dirty="0"/>
              <a:t>)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598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35450" y="1085130"/>
            <a:ext cx="8181833" cy="820515"/>
          </a:xfrm>
        </p:spPr>
        <p:txBody>
          <a:bodyPr/>
          <a:lstStyle/>
          <a:p>
            <a:pPr algn="ctr"/>
            <a:r>
              <a:rPr lang="en-US" dirty="0" smtClean="0"/>
              <a:t>Right Steps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028968" y="2639290"/>
            <a:ext cx="8181833" cy="305492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Team care approach</a:t>
            </a:r>
          </a:p>
          <a:p>
            <a:r>
              <a:rPr lang="en-US" dirty="0" smtClean="0"/>
              <a:t>Culturally competent care and services</a:t>
            </a:r>
          </a:p>
          <a:p>
            <a:r>
              <a:rPr lang="en-US" dirty="0" smtClean="0"/>
              <a:t>Patient- and family-centered communication </a:t>
            </a:r>
          </a:p>
          <a:p>
            <a:r>
              <a:rPr lang="en-US" dirty="0" smtClean="0"/>
              <a:t>Community engagement and partnerships</a:t>
            </a:r>
          </a:p>
          <a:p>
            <a:r>
              <a:rPr lang="en-US" dirty="0" smtClean="0"/>
              <a:t>Partnership with people who share same life experiences with the community members targeted</a:t>
            </a:r>
          </a:p>
          <a:p>
            <a:pPr lvl="1"/>
            <a:r>
              <a:rPr lang="en-US" dirty="0" smtClean="0"/>
              <a:t>Lay Navigators</a:t>
            </a:r>
          </a:p>
          <a:p>
            <a:pPr lvl="1"/>
            <a:r>
              <a:rPr lang="en-US" dirty="0" smtClean="0"/>
              <a:t>Community Health Workers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Population Health - Dr. F. Odedina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09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ea typeface="Geneva" pitchFamily="-105" charset="-128"/>
              </a:rPr>
              <a:t>Right Services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10272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ea typeface="Geneva" pitchFamily="-105" charset="-128"/>
              </a:rPr>
              <a:t>What are the potential SDOH factors at play?</a:t>
            </a:r>
          </a:p>
          <a:p>
            <a:pPr lvl="1"/>
            <a:r>
              <a:rPr lang="en-US" dirty="0" smtClean="0">
                <a:ea typeface="Geneva" pitchFamily="-105" charset="-128"/>
              </a:rPr>
              <a:t>Barriers? Support services? Resources?</a:t>
            </a:r>
          </a:p>
          <a:p>
            <a:r>
              <a:rPr lang="en-US" dirty="0" smtClean="0">
                <a:ea typeface="Geneva" pitchFamily="-105" charset="-128"/>
              </a:rPr>
              <a:t>What are the etiologies of the disparity?</a:t>
            </a:r>
          </a:p>
          <a:p>
            <a:r>
              <a:rPr lang="en-US" dirty="0" smtClean="0">
                <a:ea typeface="Geneva" pitchFamily="-105" charset="-128"/>
              </a:rPr>
              <a:t>How </a:t>
            </a:r>
            <a:r>
              <a:rPr lang="en-US" dirty="0" smtClean="0">
                <a:ea typeface="Geneva" pitchFamily="-105" charset="-128"/>
              </a:rPr>
              <a:t>can you foster best practices for this case? </a:t>
            </a:r>
          </a:p>
          <a:p>
            <a:pPr lvl="1"/>
            <a:r>
              <a:rPr lang="en-US" dirty="0" smtClean="0">
                <a:ea typeface="Geneva" pitchFamily="-105" charset="-128"/>
              </a:rPr>
              <a:t>Document, track, share?</a:t>
            </a:r>
          </a:p>
          <a:p>
            <a:endParaRPr lang="en-US" dirty="0" smtClean="0">
              <a:ea typeface="Geneva" pitchFamily="-105" charset="-128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600" dirty="0">
                <a:ea typeface="Geneva" pitchFamily="-105" charset="-128"/>
              </a:rPr>
              <a:t>What is the best solution?</a:t>
            </a:r>
          </a:p>
          <a:p>
            <a:pPr lvl="1"/>
            <a:r>
              <a:rPr lang="en-US" sz="2200" dirty="0">
                <a:ea typeface="Geneva" pitchFamily="-105" charset="-128"/>
              </a:rPr>
              <a:t>Capacity to meet needs and services</a:t>
            </a:r>
          </a:p>
          <a:p>
            <a:pPr lvl="1"/>
            <a:r>
              <a:rPr lang="en-US" sz="2200" dirty="0">
                <a:ea typeface="Geneva" pitchFamily="-105" charset="-128"/>
              </a:rPr>
              <a:t>Collaboration with community leaders/advocates/other stakeholders?</a:t>
            </a:r>
          </a:p>
          <a:p>
            <a:pPr lvl="1"/>
            <a:r>
              <a:rPr lang="en-US" sz="2200" dirty="0">
                <a:ea typeface="Geneva" pitchFamily="-105" charset="-128"/>
              </a:rPr>
              <a:t>Shared decision-making with patients.</a:t>
            </a:r>
          </a:p>
          <a:p>
            <a:pPr lvl="1"/>
            <a:r>
              <a:rPr lang="en-US" sz="2200" dirty="0">
                <a:ea typeface="Geneva" pitchFamily="-105" charset="-128"/>
              </a:rPr>
              <a:t>Link patients to appropriate services?</a:t>
            </a:r>
          </a:p>
          <a:p>
            <a:pPr lvl="1"/>
            <a:r>
              <a:rPr lang="en-US" sz="2200" dirty="0">
                <a:ea typeface="Geneva" pitchFamily="-105" charset="-128"/>
              </a:rPr>
              <a:t>Help develop self-management plan?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Population Health - Dr. F. Odedina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094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3445" y="1600199"/>
            <a:ext cx="9144000" cy="130117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What SDOH Factors Can </a:t>
            </a:r>
            <a:r>
              <a:rPr lang="en-US" sz="4000" b="1" dirty="0" smtClean="0">
                <a:solidFill>
                  <a:schemeClr val="tx1"/>
                </a:solidFill>
              </a:rPr>
              <a:t>Providers </a:t>
            </a:r>
            <a:r>
              <a:rPr lang="en-US" sz="4000" b="1" dirty="0">
                <a:solidFill>
                  <a:schemeClr val="tx1"/>
                </a:solidFill>
              </a:rPr>
              <a:t>Impact </a:t>
            </a:r>
            <a:r>
              <a:rPr lang="en-US" sz="4000" b="1" dirty="0" smtClean="0">
                <a:solidFill>
                  <a:schemeClr val="tx1"/>
                </a:solidFill>
              </a:rPr>
              <a:t>to Address Disparities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10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Population Health - Dr. F. Odedina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295401" y="2493818"/>
            <a:ext cx="9601196" cy="338205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Availability of resources to meet daily needs (e.g., safe housing and local food markets)</a:t>
            </a:r>
          </a:p>
          <a:p>
            <a:r>
              <a:rPr lang="en-US" dirty="0" smtClean="0"/>
              <a:t>Access to educational, economic, and job opportunities</a:t>
            </a:r>
          </a:p>
          <a:p>
            <a:r>
              <a:rPr lang="en-US" dirty="0" smtClean="0"/>
              <a:t>Access to health care services</a:t>
            </a:r>
          </a:p>
          <a:p>
            <a:r>
              <a:rPr lang="en-US" dirty="0" smtClean="0"/>
              <a:t>Quality of education and job training</a:t>
            </a:r>
          </a:p>
          <a:p>
            <a:r>
              <a:rPr lang="en-US" dirty="0" smtClean="0"/>
              <a:t>Availability of community-based resources in support of community living and opportunities for recreational and leisure-time activities</a:t>
            </a:r>
          </a:p>
          <a:p>
            <a:r>
              <a:rPr lang="en-US" dirty="0" smtClean="0"/>
              <a:t>Transportation options</a:t>
            </a:r>
          </a:p>
          <a:p>
            <a:r>
              <a:rPr lang="en-US" dirty="0" smtClean="0"/>
              <a:t>Public safety</a:t>
            </a:r>
          </a:p>
        </p:txBody>
      </p:sp>
    </p:spTree>
    <p:extLst>
      <p:ext uri="{BB962C8B-B14F-4D97-AF65-F5344CB8AC3E}">
        <p14:creationId xmlns:p14="http://schemas.microsoft.com/office/powerpoint/2010/main" val="713564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Population Health - Dr. F. Odedina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295401" y="2462645"/>
            <a:ext cx="9601196" cy="3413223"/>
          </a:xfrm>
        </p:spPr>
        <p:txBody>
          <a:bodyPr>
            <a:noAutofit/>
          </a:bodyPr>
          <a:lstStyle/>
          <a:p>
            <a:r>
              <a:rPr lang="en-US" sz="1800" dirty="0" smtClean="0"/>
              <a:t>Social support</a:t>
            </a:r>
          </a:p>
          <a:p>
            <a:r>
              <a:rPr lang="en-US" sz="1800" dirty="0" smtClean="0"/>
              <a:t>Social norms and attitudes (e.g., discrimination, racism, and distrust of government)</a:t>
            </a:r>
          </a:p>
          <a:p>
            <a:r>
              <a:rPr lang="en-US" sz="1800" dirty="0" smtClean="0"/>
              <a:t>Exposure to crime, violence, and social disorder (e.g., presence of trash and lack of cooperation in a community)</a:t>
            </a:r>
          </a:p>
          <a:p>
            <a:r>
              <a:rPr lang="en-US" sz="1800" dirty="0" smtClean="0"/>
              <a:t>Socioeconomic conditions (e.g., concentrated poverty and the stressful conditions that accompany it)</a:t>
            </a:r>
          </a:p>
          <a:p>
            <a:r>
              <a:rPr lang="en-US" sz="1800" dirty="0" smtClean="0"/>
              <a:t>Residential segregation</a:t>
            </a:r>
          </a:p>
          <a:p>
            <a:r>
              <a:rPr lang="en-US" sz="1800" dirty="0" smtClean="0"/>
              <a:t>Language/Literacy</a:t>
            </a:r>
          </a:p>
          <a:p>
            <a:r>
              <a:rPr lang="en-US" sz="1800" dirty="0" smtClean="0"/>
              <a:t>Access to mass media and emerging technologies (e.g., cell phones, the Internet, and social media)</a:t>
            </a:r>
          </a:p>
          <a:p>
            <a:r>
              <a:rPr lang="en-US" sz="1800" dirty="0" smtClean="0"/>
              <a:t>Culture</a:t>
            </a:r>
          </a:p>
        </p:txBody>
      </p:sp>
    </p:spTree>
    <p:extLst>
      <p:ext uri="{BB962C8B-B14F-4D97-AF65-F5344CB8AC3E}">
        <p14:creationId xmlns:p14="http://schemas.microsoft.com/office/powerpoint/2010/main" val="376284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Resources</a:t>
            </a:r>
            <a:endParaRPr lang="en-US" sz="6000" dirty="0"/>
          </a:p>
        </p:txBody>
      </p:sp>
      <p:sp>
        <p:nvSpPr>
          <p:cNvPr id="3" name="Rectangle 3"/>
          <p:cNvSpPr txBox="1">
            <a:spLocks noGrp="1"/>
          </p:cNvSpPr>
          <p:nvPr>
            <p:ph sz="quarter" idx="1"/>
          </p:nvPr>
        </p:nvSpPr>
        <p:spPr>
          <a:xfrm>
            <a:off x="1857619" y="2694933"/>
            <a:ext cx="8476761" cy="327406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200" dirty="0"/>
              <a:t>The Institute of Medicine. Disparities in Health Care: Methods for Studying the Effects of Race, Ethnicity, and SES on Access, Use, and Quality of health care, 2002. Available from </a:t>
            </a:r>
            <a:r>
              <a:rPr lang="en-US" sz="1200" dirty="0">
                <a:hlinkClick r:id="rId3"/>
              </a:rPr>
              <a:t>http://www.iom.edu/~/media/Files/Activity%20Files/Quality/NHDRGuidance/DisparitiesGornick.pdf [PDF - 108 KB]</a:t>
            </a:r>
            <a:r>
              <a:rPr lang="en-US" sz="1200" dirty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/>
              <a:t>Healthy People 2020. Social Determinants of Health. Available at: </a:t>
            </a:r>
            <a:r>
              <a:rPr lang="en-US" sz="1200" dirty="0">
                <a:hlinkClick r:id="rId4"/>
              </a:rPr>
              <a:t>http://www.healthypeople.gov/2020/topicsobjectives2020/overview.aspx?topicId=39</a:t>
            </a:r>
            <a:r>
              <a:rPr lang="en-US" sz="1200" dirty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/>
              <a:t>Amended from O. Solar and A. Irwin, “A conceptual framework for action on the social determinants of health,” in </a:t>
            </a:r>
            <a:r>
              <a:rPr lang="en-US" sz="1200" i="1" dirty="0"/>
              <a:t>Discussion paper for the Commission on Social Determinants of Health</a:t>
            </a:r>
            <a:r>
              <a:rPr lang="en-US" sz="1200" dirty="0"/>
              <a:t> (Geneva: World Health Organization, 2007). Available at </a:t>
            </a:r>
            <a:r>
              <a:rPr lang="en-US" sz="1200" dirty="0">
                <a:hlinkClick r:id="rId5"/>
              </a:rPr>
              <a:t>http://www.who.int/social_determinants/resources/csdh_framework_action_05_07.pdf</a:t>
            </a:r>
            <a:r>
              <a:rPr lang="en-US" sz="12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/>
              <a:t>Commission on Social Determinants of Health, </a:t>
            </a:r>
            <a:r>
              <a:rPr lang="en-US" sz="1200" i="1" dirty="0"/>
              <a:t>Closing the gap in a generation: Health equity through action on the social determinants of health. Final Report on Social Determinants of Health</a:t>
            </a:r>
            <a:r>
              <a:rPr lang="en-US" sz="1200" dirty="0"/>
              <a:t> (Geneva: World Health Organization, 2008), p. 43. Available at  </a:t>
            </a:r>
            <a:r>
              <a:rPr lang="en-US" sz="1200" dirty="0">
                <a:hlinkClick r:id="rId6"/>
              </a:rPr>
              <a:t>http://whqlibdoc.who.int/publications/2008/9789241563703_eng.pdf</a:t>
            </a:r>
            <a:r>
              <a:rPr lang="en-US" sz="12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/>
              <a:t>Health in All Policies. Richmond Health Equity Partnership, Richmond, CA.  Accessed February 14, 2014. http://www.ci.richmond.ca.us/index.aspx?NID=2575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Population Health - Dr. F. Odedina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667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9127" y="1597068"/>
            <a:ext cx="7471063" cy="1905851"/>
          </a:xfrm>
        </p:spPr>
        <p:txBody>
          <a:bodyPr/>
          <a:lstStyle/>
          <a:p>
            <a:r>
              <a:rPr lang="en-US" sz="2800" u="sng" dirty="0" smtClean="0"/>
              <a:t>NCI </a:t>
            </a:r>
            <a:r>
              <a:rPr lang="en-US" sz="2800" u="sng" dirty="0"/>
              <a:t>Cancer Prevention &amp; Control Colloquia Series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>
                <a:solidFill>
                  <a:srgbClr val="C00000"/>
                </a:solidFill>
              </a:rPr>
              <a:t>Transatlantic Roots of Prostate Cancer Disparities in Black Men: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The </a:t>
            </a:r>
            <a:r>
              <a:rPr lang="en-US" sz="3200" b="1" dirty="0" err="1"/>
              <a:t>CaPTC</a:t>
            </a:r>
            <a:r>
              <a:rPr lang="en-US" sz="3200" b="1" dirty="0"/>
              <a:t> </a:t>
            </a:r>
            <a:r>
              <a:rPr lang="en-US" sz="3200" b="1" dirty="0" smtClean="0"/>
              <a:t>Program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562184"/>
            <a:ext cx="6815669" cy="141621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Folakemi T. Odedina, PhD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Professor, College of Pharmacy and College of Medicine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PI</a:t>
            </a:r>
            <a:r>
              <a:rPr lang="en-US" dirty="0"/>
              <a:t>, Prostate Cancer Transatlantic Consortium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University of </a:t>
            </a:r>
            <a:r>
              <a:rPr lang="en-US" dirty="0" smtClean="0"/>
              <a:t>Florida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76</a:t>
            </a:fld>
            <a:endParaRPr lang="en-US" dirty="0"/>
          </a:p>
        </p:txBody>
      </p:sp>
      <p:pic>
        <p:nvPicPr>
          <p:cNvPr id="8" name="Picture 8" descr="C:\DR ODEDINA\SCHOLARLY ACTIVITIES\CONSORTIUM\ProstateCancerTransatlanticConsortium\CaPTC Consortium\Logos&amp;Letterhead\CaPTC Logo2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2" y="2940784"/>
            <a:ext cx="951201" cy="94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DR ODEDINA\SCHOLARLY ACTIVITIES\CONSORTIUM\ProstateCancerTransatlanticConsortium\CaPTC Consortium\Logos&amp;Letterhead\CaPTC Logo2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882" y="2940960"/>
            <a:ext cx="951201" cy="94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14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178B908-A083-4566-A0FE-890D7240E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51" y="0"/>
            <a:ext cx="1039509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88722" y="649886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ACS, 2018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3F30D5B-52CA-4EFF-A2E6-AC19DA9E0C9D}"/>
              </a:ext>
            </a:extLst>
          </p:cNvPr>
          <p:cNvSpPr/>
          <p:nvPr/>
        </p:nvSpPr>
        <p:spPr>
          <a:xfrm>
            <a:off x="2509284" y="1669104"/>
            <a:ext cx="2987750" cy="3864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CaPTC || https://epi.grants.cancer.gov/captc/ || captc@cop.ufl.edu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12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BA69BB9-DDF5-4CDD-8AC5-2166FBB1D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24678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88722" y="649886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ACS, 2018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3F30D5B-52CA-4EFF-A2E6-AC19DA9E0C9D}"/>
              </a:ext>
            </a:extLst>
          </p:cNvPr>
          <p:cNvSpPr/>
          <p:nvPr/>
        </p:nvSpPr>
        <p:spPr>
          <a:xfrm>
            <a:off x="2519917" y="1860490"/>
            <a:ext cx="2987750" cy="3864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CaPTC || https://epi.grants.cancer.gov/captc/ || captc@cop.ufl.edu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98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11970"/>
            <a:ext cx="10764982" cy="971358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sz="3100" b="1" dirty="0"/>
              <a:t>Incidence and Mortality </a:t>
            </a:r>
            <a:r>
              <a:rPr lang="en-US" sz="3100" b="1" dirty="0" smtClean="0"/>
              <a:t>Rates </a:t>
            </a:r>
            <a:r>
              <a:rPr lang="en-US" sz="3100" b="1" dirty="0"/>
              <a:t>for </a:t>
            </a:r>
            <a:r>
              <a:rPr lang="en-US" sz="3100" b="1" dirty="0" smtClean="0"/>
              <a:t>Prostate Cancer </a:t>
            </a:r>
            <a:r>
              <a:rPr lang="en-US" sz="3100" b="1" dirty="0"/>
              <a:t>by Race and Ethnicity, US, 2010-2015</a:t>
            </a:r>
            <a:r>
              <a:rPr lang="en-US" dirty="0"/>
              <a:t>	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79</a:t>
            </a:fld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8909483"/>
              </p:ext>
            </p:extLst>
          </p:nvPr>
        </p:nvGraphicFramePr>
        <p:xfrm>
          <a:off x="1392382" y="1859973"/>
          <a:ext cx="9504216" cy="3908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3F30D5B-52CA-4EFF-A2E6-AC19DA9E0C9D}"/>
              </a:ext>
            </a:extLst>
          </p:cNvPr>
          <p:cNvSpPr/>
          <p:nvPr/>
        </p:nvSpPr>
        <p:spPr>
          <a:xfrm>
            <a:off x="3338623" y="1859973"/>
            <a:ext cx="1244010" cy="26422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04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496291" y="1257300"/>
            <a:ext cx="9362209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/>
          <a:lstStyle/>
          <a:p>
            <a:pPr marL="27432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r>
              <a:rPr lang="en-US" sz="4400" b="1" dirty="0">
                <a:solidFill>
                  <a:schemeClr val="tx2">
                    <a:shade val="30000"/>
                    <a:satMod val="150000"/>
                  </a:schemeClr>
                </a:solidFill>
              </a:rPr>
              <a:t>Institute of Medicine (2002)</a:t>
            </a:r>
          </a:p>
          <a:p>
            <a:pPr marL="27432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endParaRPr lang="en-US" sz="2600" dirty="0">
              <a:solidFill>
                <a:schemeClr val="tx2">
                  <a:shade val="30000"/>
                  <a:satMod val="150000"/>
                </a:schemeClr>
              </a:solidFill>
            </a:endParaRPr>
          </a:p>
          <a:p>
            <a:pPr lvl="1" algn="ctr">
              <a:spcBef>
                <a:spcPts val="550"/>
              </a:spcBef>
              <a:buClr>
                <a:schemeClr val="accent1"/>
              </a:buClr>
              <a:defRPr/>
            </a:pPr>
            <a:r>
              <a:rPr lang="en-US" sz="4000" dirty="0">
                <a:solidFill>
                  <a:srgbClr val="FF0000"/>
                </a:solidFill>
              </a:rPr>
              <a:t>Racial or ethnic differences in the quality of health care </a:t>
            </a:r>
            <a:r>
              <a:rPr lang="en-US" sz="4000" dirty="0"/>
              <a:t>that are not due to access-related factors or clinical needs, preferences, and appropriateness of intervention.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204E0-FE62-4336-92B4-7E7D32C58E9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11298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CaPTC || https://epi.grants.cancer.gov/captc/ || captc@cop.ufl.edu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>
                <a:solidFill>
                  <a:prstClr val="black"/>
                </a:solidFill>
              </a:rPr>
              <a:pPr/>
              <a:t>80</a:t>
            </a:fld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644236" y="715282"/>
          <a:ext cx="10910455" cy="5533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7" name="Acrobat Document" r:id="rId3" imgW="4714672" imgH="2714625" progId="AcroExch.Document.11">
                  <p:embed/>
                </p:oleObj>
              </mc:Choice>
              <mc:Fallback>
                <p:oleObj name="Acrobat Document" r:id="rId3" imgW="4714672" imgH="271462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4236" y="715282"/>
                        <a:ext cx="10910455" cy="55331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024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CaPTC || https://epi.grants.cancer.gov/captc/ || captc@cop.ufl.edu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>
                <a:solidFill>
                  <a:prstClr val="black"/>
                </a:solidFill>
              </a:rPr>
              <a:pPr/>
              <a:t>81</a:t>
            </a:fld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644236" y="623454"/>
          <a:ext cx="10931237" cy="5624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1" name="Acrobat Document" r:id="rId3" imgW="4819515" imgH="2666910" progId="AcroExch.Document.11">
                  <p:embed/>
                </p:oleObj>
              </mc:Choice>
              <mc:Fallback>
                <p:oleObj name="Acrobat Document" r:id="rId3" imgW="4819515" imgH="266691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4236" y="623454"/>
                        <a:ext cx="10931237" cy="56249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968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i="1" dirty="0"/>
              <a:t>Do we know the true burden of chronic diseases/health disparities in US Blacks?</a:t>
            </a:r>
            <a:endParaRPr lang="en-US" sz="4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CaPTC || https://epi.grants.cancer.gov/captc/ || captc@cop.ufl.edu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>
                <a:solidFill>
                  <a:prstClr val="black"/>
                </a:solidFill>
              </a:rPr>
              <a:pPr/>
              <a:t>82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 t="60952" b="1693"/>
          <a:stretch>
            <a:fillRect/>
          </a:stretch>
        </p:blipFill>
        <p:spPr bwMode="auto">
          <a:xfrm>
            <a:off x="1295401" y="3304217"/>
            <a:ext cx="9447210" cy="158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66057" y="5090110"/>
            <a:ext cx="10481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2005 Comment from a Community Member Led to </a:t>
            </a:r>
            <a:r>
              <a:rPr lang="en-US" sz="32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CaPTC</a:t>
            </a:r>
            <a: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US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39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54627" y="699654"/>
            <a:ext cx="10868891" cy="810491"/>
          </a:xfrm>
        </p:spPr>
        <p:txBody>
          <a:bodyPr>
            <a:normAutofit/>
          </a:bodyPr>
          <a:lstStyle/>
          <a:p>
            <a:r>
              <a:rPr lang="en-US" sz="3600" b="1" u="sng" dirty="0" smtClean="0"/>
              <a:t>Global Perspective </a:t>
            </a:r>
            <a:r>
              <a:rPr lang="en-US" sz="3600" u="sng" dirty="0" smtClean="0"/>
              <a:t>... </a:t>
            </a:r>
            <a:r>
              <a:rPr lang="en-US" sz="3600" u="sng" dirty="0" smtClean="0">
                <a:solidFill>
                  <a:srgbClr val="FF0000"/>
                </a:solidFill>
              </a:rPr>
              <a:t>Research Idea from the Community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758536" y="1510145"/>
            <a:ext cx="10629900" cy="4458855"/>
          </a:xfrm>
        </p:spPr>
        <p:txBody>
          <a:bodyPr>
            <a:noAutofit/>
          </a:bodyPr>
          <a:lstStyle/>
          <a:p>
            <a:r>
              <a:rPr lang="en-US" sz="3200" i="1" dirty="0" smtClean="0"/>
              <a:t>On Saturday, September 18, 2004, one of the participants of a town hall meeting during the 1st state-wide African American Men’s Prostate Cancer Forum held in Tallahassee, Florida, raised a question about why prostate cancer was so high among African American men. He further stated that he heard that the </a:t>
            </a:r>
            <a:r>
              <a:rPr lang="en-US" sz="3200" b="1" i="1" u="sng" dirty="0" smtClean="0"/>
              <a:t>disease was not so high among other Black men from other countries but when other Black men come to America, they have a higher chance of developing prostate cancer.  </a:t>
            </a:r>
            <a:r>
              <a:rPr lang="en-US" sz="3200" i="1" dirty="0" smtClean="0"/>
              <a:t>He added with a laugh, “Maybe we should all move back to Africa.”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71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423518"/>
            <a:ext cx="9652000" cy="124755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II. Studying Prostate Cancer in Blacks</a:t>
            </a:r>
            <a:endParaRPr lang="en-US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CaPTC || https://epi.grants.cancer.gov/captc/ || captc@cop.ufl.edu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>
                <a:solidFill>
                  <a:prstClr val="black"/>
                </a:solidFill>
              </a:rPr>
              <a:pPr/>
              <a:t>84</a:t>
            </a:fld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952913" y="3958936"/>
          <a:ext cx="8283000" cy="1332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4" name="Acrobat Document" r:id="rId4" imgW="4914900" imgH="790395" progId="AcroExch.Document.11">
                  <p:embed/>
                </p:oleObj>
              </mc:Choice>
              <mc:Fallback>
                <p:oleObj name="Acrobat Document" r:id="rId4" imgW="4914900" imgH="79039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2913" y="3958936"/>
                        <a:ext cx="8283000" cy="1332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/>
          <a:srcRect t="60952" b="1693"/>
          <a:stretch>
            <a:fillRect/>
          </a:stretch>
        </p:blipFill>
        <p:spPr bwMode="auto">
          <a:xfrm>
            <a:off x="633846" y="690999"/>
            <a:ext cx="10931236" cy="158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366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2298700"/>
            <a:ext cx="9982199" cy="131204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 Rounded MT Bold" pitchFamily="34" charset="0"/>
              </a:rPr>
              <a:t>America’s Black </a:t>
            </a:r>
            <a:r>
              <a:rPr lang="en-US" dirty="0" smtClean="0">
                <a:solidFill>
                  <a:srgbClr val="C00000"/>
                </a:solidFill>
                <a:latin typeface="Arial Rounded MT Bold" pitchFamily="34" charset="0"/>
              </a:rPr>
              <a:t>Population</a:t>
            </a:r>
            <a:br>
              <a:rPr lang="en-US" dirty="0" smtClean="0">
                <a:solidFill>
                  <a:srgbClr val="C00000"/>
                </a:solidFill>
                <a:latin typeface="Arial Rounded MT Bold" pitchFamily="34" charset="0"/>
              </a:rPr>
            </a:br>
            <a:r>
              <a:rPr lang="en-US" sz="31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sz="31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Studying Blacks in the US, who are we really studying?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CaPTC || https://epi.grants.cancer.gov/captc/ || captc@cop.ufl.edu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>
                <a:solidFill>
                  <a:prstClr val="black"/>
                </a:solidFill>
              </a:rPr>
              <a:pPr/>
              <a:t>85</a:t>
            </a:fld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8009039"/>
              </p:ext>
            </p:extLst>
          </p:nvPr>
        </p:nvGraphicFramePr>
        <p:xfrm>
          <a:off x="2019948" y="3959643"/>
          <a:ext cx="8153807" cy="1311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0" name="Acrobat Document" r:id="rId3" imgW="4914900" imgH="790395" progId="AcroExch.Document.11">
                  <p:embed/>
                </p:oleObj>
              </mc:Choice>
              <mc:Fallback>
                <p:oleObj name="Acrobat Document" r:id="rId3" imgW="4914900" imgH="79039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19948" y="3959643"/>
                        <a:ext cx="8153807" cy="1311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 t="60952" b="1693"/>
          <a:stretch>
            <a:fillRect/>
          </a:stretch>
        </p:blipFill>
        <p:spPr bwMode="auto">
          <a:xfrm>
            <a:off x="633846" y="690999"/>
            <a:ext cx="10931236" cy="158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137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CaPTC || https://epi.grants.cancer.gov/captc/ || captc@cop.ufl.edu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>
                <a:solidFill>
                  <a:prstClr val="black"/>
                </a:solidFill>
              </a:rPr>
              <a:pPr/>
              <a:t>86</a:t>
            </a:fld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781051" y="647699"/>
          <a:ext cx="10610850" cy="5321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2" name="Acrobat Document" r:id="rId3" imgW="7543800" imgH="5829300" progId="AcroExch.Document.11">
                  <p:embed/>
                </p:oleObj>
              </mc:Choice>
              <mc:Fallback>
                <p:oleObj name="Acrobat Document" r:id="rId3" imgW="7543800" imgH="5829300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051" y="647699"/>
                        <a:ext cx="10610850" cy="532130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484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4B25D8D-5B39-4C11-ACFF-656008F9BF8C}" type="slidenum">
              <a:rPr lang="en-US" smtClean="0"/>
              <a:pPr>
                <a:defRPr/>
              </a:pPr>
              <a:t>87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50876" y="657225"/>
            <a:ext cx="10855325" cy="9271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3600" b="1" dirty="0" smtClean="0"/>
              <a:t>Defining Blacks in America ... Who is African American?</a:t>
            </a:r>
            <a:endParaRPr lang="en-US" sz="3600" b="1" dirty="0"/>
          </a:p>
        </p:txBody>
      </p:sp>
      <p:pic>
        <p:nvPicPr>
          <p:cNvPr id="12291" name="ipfvbST9GXILLVmPM:" descr="http://t3.gstatic.com/images?q=tbn:vbST9GXILLVmPM:http://thestartingfive.net/wp-content/uploads/2008/11/let-me-sooth-you.jpg">
            <a:hlinkClick r:id="rId3"/>
          </p:cNvPr>
          <p:cNvPicPr>
            <a:picLocks noGrp="1"/>
          </p:cNvPicPr>
          <p:nvPr>
            <p:ph sz="quarter" idx="4294967295"/>
          </p:nvPr>
        </p:nvPicPr>
        <p:blipFill>
          <a:blip r:embed="rId4" cstate="print"/>
          <a:srcRect b="14328"/>
          <a:stretch>
            <a:fillRect/>
          </a:stretch>
        </p:blipFill>
        <p:spPr>
          <a:xfrm>
            <a:off x="4973638" y="1379538"/>
            <a:ext cx="1676400" cy="1958975"/>
          </a:xfrm>
        </p:spPr>
      </p:pic>
      <p:pic>
        <p:nvPicPr>
          <p:cNvPr id="12292" name="Picture 2" descr="http://t3.gstatic.com/images?q=tbn:LxufgnTAv0t6EM:http://blogs.creativeloafing.com/tampacalling/files/2009/04/seal-700_368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18313" y="1312863"/>
            <a:ext cx="2081212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10" descr="Picture"/>
          <p:cNvPicPr>
            <a:picLocks noChangeAspect="1" noChangeArrowheads="1"/>
          </p:cNvPicPr>
          <p:nvPr/>
        </p:nvPicPr>
        <p:blipFill>
          <a:blip r:embed="rId7" cstate="print"/>
          <a:srcRect b="4900"/>
          <a:stretch>
            <a:fillRect/>
          </a:stretch>
        </p:blipFill>
        <p:spPr bwMode="auto">
          <a:xfrm>
            <a:off x="9067800" y="1298575"/>
            <a:ext cx="1600200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7" descr="Robin Robert Photo"/>
          <p:cNvPicPr>
            <a:picLocks noChangeAspect="1" noChangeArrowheads="1"/>
          </p:cNvPicPr>
          <p:nvPr/>
        </p:nvPicPr>
        <p:blipFill>
          <a:blip r:embed="rId8" cstate="print"/>
          <a:srcRect b="9351"/>
          <a:stretch>
            <a:fillRect/>
          </a:stretch>
        </p:blipFill>
        <p:spPr bwMode="auto">
          <a:xfrm>
            <a:off x="3341688" y="1325563"/>
            <a:ext cx="148590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12" descr="http://t1.gstatic.com/images?q=tbn:X1Tp5uoP7zmyhM:http://africandiasporastudent.files.wordpress.com/2008/10/soyinka-photo-homepageimagecomponent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 b="7385"/>
          <a:stretch>
            <a:fillRect/>
          </a:stretch>
        </p:blipFill>
        <p:spPr bwMode="auto">
          <a:xfrm>
            <a:off x="1536700" y="1362075"/>
            <a:ext cx="1658938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1" descr="C:\Users\Folakemi Odedina\Dropbox\Prince&amp;DrOdedina &amp; Family\Princess Tosin\2013_Portraits_Tosin65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2411" y="3274219"/>
            <a:ext cx="1839913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14" descr="C:\DR ODEDINA\PhotoAlbum\2011 Family Vacation\DSCN0041.JPG"/>
          <p:cNvPicPr>
            <a:picLocks noChangeAspect="1" noChangeArrowheads="1"/>
          </p:cNvPicPr>
          <p:nvPr/>
        </p:nvPicPr>
        <p:blipFill>
          <a:blip r:embed="rId12" cstate="print"/>
          <a:srcRect l="22221" t="28471" r="32407" b="37061"/>
          <a:stretch>
            <a:fillRect/>
          </a:stretch>
        </p:blipFill>
        <p:spPr bwMode="auto">
          <a:xfrm>
            <a:off x="6149977" y="3690736"/>
            <a:ext cx="2217737" cy="20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9" descr="C:\DR ODEDINA\PhotoAlbum\2011 Family Vacation\DSCN0015Updated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209315" y="3338513"/>
            <a:ext cx="2195512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7"/>
          <p:cNvPicPr>
            <a:picLocks noChangeAspect="1" noChangeArrowheads="1"/>
          </p:cNvPicPr>
          <p:nvPr/>
        </p:nvPicPr>
        <p:blipFill>
          <a:blip r:embed="rId14" cstate="print"/>
          <a:srcRect l="11844" r="11844" b="59840"/>
          <a:stretch>
            <a:fillRect/>
          </a:stretch>
        </p:blipFill>
        <p:spPr bwMode="auto">
          <a:xfrm>
            <a:off x="3182938" y="3746501"/>
            <a:ext cx="235902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236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CaPTC || https://epi.grants.cancer.gov/captc/ || captc@cop.ufl.edu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>
                <a:solidFill>
                  <a:prstClr val="black"/>
                </a:solidFill>
              </a:rPr>
              <a:pPr/>
              <a:t>88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98499" y="1354536"/>
            <a:ext cx="10934699" cy="1646236"/>
          </a:xfrm>
        </p:spPr>
        <p:txBody>
          <a:bodyPr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1" dirty="0" smtClean="0"/>
              <a:t>Use </a:t>
            </a:r>
            <a:r>
              <a:rPr lang="en-US" sz="3200" b="1" dirty="0"/>
              <a:t>of </a:t>
            </a:r>
            <a:r>
              <a:rPr lang="en-US" sz="32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</a:t>
            </a:r>
            <a:r>
              <a:rPr lang="en-US" sz="3200" b="1" dirty="0"/>
              <a:t> racial/ethnic category for Blacks obscures the heterogeneity in health outcomes among subgroups of Black men in the US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901699" y="2977160"/>
            <a:ext cx="10528300" cy="889000"/>
          </a:xfrm>
        </p:spPr>
        <p:txBody>
          <a:bodyPr>
            <a:noAutofit/>
          </a:bodyPr>
          <a:lstStyle/>
          <a:p>
            <a:r>
              <a:rPr lang="en-US" sz="2800" b="1" i="1" u="sng" dirty="0">
                <a:solidFill>
                  <a:srgbClr val="C00000"/>
                </a:solidFill>
              </a:rPr>
              <a:t>Foreign-born Blacks </a:t>
            </a:r>
            <a:r>
              <a:rPr lang="en-US" sz="2800" b="1" i="1" dirty="0">
                <a:solidFill>
                  <a:srgbClr val="C00000"/>
                </a:solidFill>
              </a:rPr>
              <a:t>continue to transform the ethnic composition of the Black population in the </a:t>
            </a:r>
            <a:r>
              <a:rPr lang="en-US" sz="2800" b="1" i="1" dirty="0" smtClean="0">
                <a:solidFill>
                  <a:srgbClr val="C00000"/>
                </a:solidFill>
              </a:rPr>
              <a:t>US.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4294967295"/>
          </p:nvPr>
        </p:nvSpPr>
        <p:spPr>
          <a:xfrm>
            <a:off x="1035105" y="3990181"/>
            <a:ext cx="10261488" cy="1978819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Studying the </a:t>
            </a:r>
            <a:r>
              <a:rPr lang="en-US" sz="3200" b="1" u="sng" dirty="0" smtClean="0"/>
              <a:t>source population of Black </a:t>
            </a:r>
            <a:r>
              <a:rPr lang="en-US" sz="3200" dirty="0" smtClean="0"/>
              <a:t>men will move the needle towards better understanding of the relative contributions of genetic and environmental factors implicated in prostate cancer disparities.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797301" y="674873"/>
            <a:ext cx="4267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</a:rPr>
              <a:t>Year 2005 Thoughts</a:t>
            </a:r>
            <a:endParaRPr lang="en-US" sz="36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30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CaPTC || https://epi.grants.cancer.gov/captc/ || captc@cop.ufl.edu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>
                <a:solidFill>
                  <a:prstClr val="black"/>
                </a:solidFill>
              </a:rPr>
              <a:pPr/>
              <a:t>89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52475" y="666749"/>
            <a:ext cx="10668000" cy="53022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154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795155"/>
            <a:ext cx="9957953" cy="3254809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Healthy People 2020</a:t>
            </a:r>
          </a:p>
          <a:p>
            <a:pPr lvl="1">
              <a:defRPr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“attainment of the highest level of health for all people. </a:t>
            </a:r>
          </a:p>
          <a:p>
            <a:pPr lvl="1">
              <a:defRPr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Achieving health equity requires </a:t>
            </a:r>
            <a:r>
              <a:rPr lang="en-US" sz="3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valuing everyone equally with focused and ongoing societal efforts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to address avoidable inequalities, historical and contemporary injustices, and the elimination of health and health care disparities.</a:t>
            </a: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Equity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658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Connected? </a:t>
            </a:r>
            <a:r>
              <a:rPr lang="en-US" dirty="0" smtClean="0"/>
              <a:t>The Slave Routes…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2797302" cy="331012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+mj-lt"/>
              </a:rPr>
              <a:t>Africa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+mj-lt"/>
              </a:rPr>
              <a:t>Benin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+mj-lt"/>
              </a:rPr>
              <a:t>Nigeria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+mj-lt"/>
              </a:rPr>
              <a:t>Ghana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+mj-lt"/>
              </a:rPr>
              <a:t>Gambia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+mj-lt"/>
              </a:rPr>
              <a:t>Senegal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+mj-lt"/>
              </a:rPr>
              <a:t>Mozambique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+mj-lt"/>
              </a:rPr>
              <a:t>Angola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4350" y="2560320"/>
            <a:ext cx="2765298" cy="331012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/>
              <a:t>Europe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Portugal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France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Netherlands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Spain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Denmark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Norway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UK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CaPTC || https://epi.grants.cancer.gov/captc/ || captc@cop.ufl.edu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>
                <a:solidFill>
                  <a:prstClr val="black"/>
                </a:solidFill>
              </a:rPr>
              <a:pPr/>
              <a:t>90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57522" y="2658872"/>
            <a:ext cx="2797302" cy="33101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20040" indent="-320040" defTabSz="91440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DA5120"/>
              </a:buClr>
              <a:buSzPct val="60000"/>
              <a:buFont typeface="Wingdings"/>
              <a:buChar char=""/>
              <a:defRPr/>
            </a:pPr>
            <a:r>
              <a:rPr lang="en-US" sz="2800" dirty="0">
                <a:solidFill>
                  <a:prstClr val="black"/>
                </a:solidFill>
                <a:cs typeface="Geneva"/>
              </a:rPr>
              <a:t>Americas &amp; Caribbean</a:t>
            </a:r>
          </a:p>
          <a:p>
            <a:pPr marL="640080" lvl="1" indent="-274320" defTabSz="914400">
              <a:lnSpc>
                <a:spcPct val="80000"/>
              </a:lnSpc>
              <a:spcBef>
                <a:spcPts val="550"/>
              </a:spcBef>
              <a:spcAft>
                <a:spcPts val="0"/>
              </a:spcAft>
              <a:buClr>
                <a:srgbClr val="DA5120"/>
              </a:buClr>
              <a:buSzPct val="70000"/>
              <a:buFont typeface="Wingdings 2"/>
              <a:buChar char=""/>
              <a:defRPr/>
            </a:pPr>
            <a:r>
              <a:rPr lang="en-US" dirty="0">
                <a:solidFill>
                  <a:prstClr val="black"/>
                </a:solidFill>
                <a:cs typeface="Geneva"/>
              </a:rPr>
              <a:t>Barbados</a:t>
            </a:r>
          </a:p>
          <a:p>
            <a:pPr marL="640080" lvl="1" indent="-274320" defTabSz="914400">
              <a:lnSpc>
                <a:spcPct val="80000"/>
              </a:lnSpc>
              <a:spcBef>
                <a:spcPts val="550"/>
              </a:spcBef>
              <a:spcAft>
                <a:spcPts val="0"/>
              </a:spcAft>
              <a:buClr>
                <a:srgbClr val="DA5120"/>
              </a:buClr>
              <a:buSzPct val="70000"/>
              <a:buFont typeface="Wingdings 2"/>
              <a:buChar char=""/>
              <a:defRPr/>
            </a:pPr>
            <a:r>
              <a:rPr lang="en-US" dirty="0">
                <a:solidFill>
                  <a:prstClr val="black"/>
                </a:solidFill>
                <a:cs typeface="Geneva"/>
              </a:rPr>
              <a:t>Cuba</a:t>
            </a:r>
          </a:p>
          <a:p>
            <a:pPr marL="640080" lvl="1" indent="-274320" defTabSz="914400">
              <a:lnSpc>
                <a:spcPct val="80000"/>
              </a:lnSpc>
              <a:spcBef>
                <a:spcPts val="550"/>
              </a:spcBef>
              <a:spcAft>
                <a:spcPts val="0"/>
              </a:spcAft>
              <a:buClr>
                <a:srgbClr val="DA5120"/>
              </a:buClr>
              <a:buSzPct val="70000"/>
              <a:buFont typeface="Wingdings 2"/>
              <a:buChar char=""/>
              <a:defRPr/>
            </a:pPr>
            <a:r>
              <a:rPr lang="en-US" dirty="0">
                <a:solidFill>
                  <a:prstClr val="black"/>
                </a:solidFill>
                <a:cs typeface="Geneva"/>
              </a:rPr>
              <a:t>Haiti</a:t>
            </a:r>
          </a:p>
          <a:p>
            <a:pPr marL="640080" lvl="1" indent="-274320" defTabSz="914400">
              <a:lnSpc>
                <a:spcPct val="80000"/>
              </a:lnSpc>
              <a:spcBef>
                <a:spcPts val="550"/>
              </a:spcBef>
              <a:spcAft>
                <a:spcPts val="0"/>
              </a:spcAft>
              <a:buClr>
                <a:srgbClr val="DA5120"/>
              </a:buClr>
              <a:buSzPct val="70000"/>
              <a:buFont typeface="Wingdings 2"/>
              <a:buChar char=""/>
              <a:defRPr/>
            </a:pPr>
            <a:r>
              <a:rPr lang="en-US" dirty="0">
                <a:solidFill>
                  <a:prstClr val="black"/>
                </a:solidFill>
                <a:cs typeface="Geneva"/>
              </a:rPr>
              <a:t>Dominican Republic</a:t>
            </a:r>
          </a:p>
          <a:p>
            <a:pPr marL="640080" lvl="1" indent="-274320" defTabSz="914400">
              <a:lnSpc>
                <a:spcPct val="80000"/>
              </a:lnSpc>
              <a:spcBef>
                <a:spcPts val="550"/>
              </a:spcBef>
              <a:spcAft>
                <a:spcPts val="0"/>
              </a:spcAft>
              <a:buClr>
                <a:srgbClr val="DA5120"/>
              </a:buClr>
              <a:buSzPct val="70000"/>
              <a:buFont typeface="Wingdings 2"/>
              <a:buChar char=""/>
              <a:defRPr/>
            </a:pPr>
            <a:r>
              <a:rPr lang="en-US" dirty="0">
                <a:solidFill>
                  <a:prstClr val="black"/>
                </a:solidFill>
                <a:cs typeface="Geneva"/>
              </a:rPr>
              <a:t>Netherlands Antilles</a:t>
            </a:r>
          </a:p>
          <a:p>
            <a:pPr marL="640080" lvl="1" indent="-274320" defTabSz="914400">
              <a:lnSpc>
                <a:spcPct val="80000"/>
              </a:lnSpc>
              <a:spcBef>
                <a:spcPts val="550"/>
              </a:spcBef>
              <a:spcAft>
                <a:spcPts val="0"/>
              </a:spcAft>
              <a:buClr>
                <a:srgbClr val="DA5120"/>
              </a:buClr>
              <a:buSzPct val="70000"/>
              <a:buFont typeface="Wingdings 2"/>
              <a:buChar char=""/>
              <a:defRPr/>
            </a:pPr>
            <a:r>
              <a:rPr lang="en-US" dirty="0">
                <a:solidFill>
                  <a:prstClr val="black"/>
                </a:solidFill>
                <a:cs typeface="Geneva"/>
              </a:rPr>
              <a:t>Trinidad and Tobago</a:t>
            </a:r>
          </a:p>
          <a:p>
            <a:pPr marL="640080" lvl="1" indent="-274320" defTabSz="914400">
              <a:lnSpc>
                <a:spcPct val="80000"/>
              </a:lnSpc>
              <a:spcBef>
                <a:spcPts val="550"/>
              </a:spcBef>
              <a:spcAft>
                <a:spcPts val="0"/>
              </a:spcAft>
              <a:buClr>
                <a:srgbClr val="DA5120"/>
              </a:buClr>
              <a:buSzPct val="70000"/>
              <a:buFont typeface="Wingdings 2"/>
              <a:buChar char=""/>
              <a:defRPr/>
            </a:pPr>
            <a:r>
              <a:rPr lang="en-US" dirty="0">
                <a:solidFill>
                  <a:prstClr val="black"/>
                </a:solidFill>
                <a:cs typeface="Geneva"/>
              </a:rPr>
              <a:t>Jamaica</a:t>
            </a:r>
          </a:p>
          <a:p>
            <a:pPr marL="640080" lvl="1" indent="-274320" defTabSz="914400">
              <a:lnSpc>
                <a:spcPct val="80000"/>
              </a:lnSpc>
              <a:spcBef>
                <a:spcPts val="550"/>
              </a:spcBef>
              <a:spcAft>
                <a:spcPts val="0"/>
              </a:spcAft>
              <a:buClr>
                <a:srgbClr val="DA5120"/>
              </a:buClr>
              <a:buSzPct val="70000"/>
              <a:buFont typeface="Wingdings 2"/>
              <a:buChar char=""/>
              <a:defRPr/>
            </a:pPr>
            <a:r>
              <a:rPr lang="en-US" dirty="0">
                <a:solidFill>
                  <a:prstClr val="black"/>
                </a:solidFill>
                <a:cs typeface="Geneva"/>
              </a:rPr>
              <a:t>Brazil </a:t>
            </a:r>
          </a:p>
          <a:p>
            <a:pPr marL="640080" lvl="1" indent="-274320" defTabSz="914400">
              <a:lnSpc>
                <a:spcPct val="80000"/>
              </a:lnSpc>
              <a:spcBef>
                <a:spcPts val="550"/>
              </a:spcBef>
              <a:spcAft>
                <a:spcPts val="0"/>
              </a:spcAft>
              <a:buClr>
                <a:srgbClr val="DA5120"/>
              </a:buClr>
              <a:buSzPct val="70000"/>
              <a:buFont typeface="Wingdings 2"/>
              <a:buChar char=""/>
              <a:defRPr/>
            </a:pPr>
            <a:r>
              <a:rPr lang="en-US" dirty="0" smtClean="0">
                <a:solidFill>
                  <a:prstClr val="black"/>
                </a:solidFill>
                <a:cs typeface="Geneva"/>
              </a:rPr>
              <a:t>USA</a:t>
            </a:r>
            <a:endParaRPr lang="en-US" sz="2800" dirty="0">
              <a:solidFill>
                <a:prstClr val="black"/>
              </a:solidFill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132075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5465" y="2378625"/>
            <a:ext cx="8158688" cy="124152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Ancestry Landscape of Admixed American Population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CaPTC || https://epi.grants.cancer.gov/captc/ || captc@cop.ufl.edu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>
                <a:solidFill>
                  <a:prstClr val="black"/>
                </a:solidFill>
              </a:rPr>
              <a:pPr/>
              <a:t>91</a:t>
            </a:fld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5385015"/>
              </p:ext>
            </p:extLst>
          </p:nvPr>
        </p:nvGraphicFramePr>
        <p:xfrm>
          <a:off x="2015067" y="4029444"/>
          <a:ext cx="8158688" cy="1312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9" name="Acrobat Document" r:id="rId3" imgW="4914900" imgH="790395" progId="AcroExch.Document.11">
                  <p:embed/>
                </p:oleObj>
              </mc:Choice>
              <mc:Fallback>
                <p:oleObj name="Acrobat Document" r:id="rId3" imgW="4914900" imgH="79039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15067" y="4029444"/>
                        <a:ext cx="8158688" cy="13123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448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019176" y="4162425"/>
            <a:ext cx="10296524" cy="1713441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2600" i="1" dirty="0" smtClean="0"/>
              <a:t>Investigators applied a haplotype-based </a:t>
            </a:r>
            <a:r>
              <a:rPr lang="en-US" sz="2600" i="1" dirty="0"/>
              <a:t>ancestry identification approach to a large set </a:t>
            </a:r>
            <a:r>
              <a:rPr lang="en-US" sz="2600" i="1" dirty="0" smtClean="0"/>
              <a:t>of </a:t>
            </a:r>
            <a:r>
              <a:rPr lang="en-US" sz="2600" b="1" i="1" dirty="0" smtClean="0"/>
              <a:t>genome-wide </a:t>
            </a:r>
            <a:r>
              <a:rPr lang="en-US" sz="2600" b="1" i="1" dirty="0"/>
              <a:t>SNP data</a:t>
            </a:r>
            <a:r>
              <a:rPr lang="en-US" sz="2600" i="1" dirty="0"/>
              <a:t> from a variety </a:t>
            </a:r>
            <a:r>
              <a:rPr lang="en-US" sz="2600" i="1" dirty="0" smtClean="0"/>
              <a:t>of </a:t>
            </a:r>
            <a:r>
              <a:rPr lang="en-US" sz="2600" b="1" i="1" dirty="0" smtClean="0">
                <a:solidFill>
                  <a:srgbClr val="C00000"/>
                </a:solidFill>
              </a:rPr>
              <a:t>American</a:t>
            </a:r>
            <a:r>
              <a:rPr lang="en-US" sz="2600" b="1" i="1" dirty="0">
                <a:solidFill>
                  <a:srgbClr val="C00000"/>
                </a:solidFill>
              </a:rPr>
              <a:t>, European and African populations </a:t>
            </a:r>
            <a:r>
              <a:rPr lang="en-US" sz="2600" i="1" dirty="0" smtClean="0"/>
              <a:t>to determine </a:t>
            </a:r>
            <a:r>
              <a:rPr lang="en-US" sz="2600" i="1" dirty="0"/>
              <a:t>the contributions of different ancestral populations to the Americas.</a:t>
            </a:r>
            <a:endParaRPr lang="en-US" sz="2600" b="1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CaPTC || https://epi.grants.cancer.gov/captc/ || captc@cop.ufl.edu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>
                <a:solidFill>
                  <a:prstClr val="black"/>
                </a:solidFill>
              </a:rPr>
              <a:pPr/>
              <a:t>92</a:t>
            </a:fld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7" name="Content Placeholder 4"/>
          <p:cNvGraphicFramePr>
            <a:graphicFrameLocks noChangeAspect="1"/>
          </p:cNvGraphicFramePr>
          <p:nvPr>
            <p:extLst/>
          </p:nvPr>
        </p:nvGraphicFramePr>
        <p:xfrm>
          <a:off x="1370013" y="635665"/>
          <a:ext cx="9326561" cy="3355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1" name="Acrobat Document" r:id="rId3" imgW="5810115" imgH="2543175" progId="Acrobat.Document.11">
                  <p:embed/>
                </p:oleObj>
              </mc:Choice>
              <mc:Fallback>
                <p:oleObj name="Acrobat Document" r:id="rId3" imgW="5810115" imgH="2543175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0013" y="635665"/>
                        <a:ext cx="9326561" cy="33553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581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Study Samples</a:t>
            </a:r>
            <a:r>
              <a:rPr lang="en-US" b="1" dirty="0"/>
              <a:t>: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4,000 </a:t>
            </a:r>
            <a:r>
              <a:rPr lang="en-US" dirty="0"/>
              <a:t>DNA samples from 64 </a:t>
            </a:r>
            <a:r>
              <a:rPr lang="en-US" dirty="0" smtClean="0"/>
              <a:t>populations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600" b="1" dirty="0" smtClean="0"/>
              <a:t>United Kingdom</a:t>
            </a:r>
            <a:r>
              <a:rPr lang="en-US" sz="3600" dirty="0" smtClean="0"/>
              <a:t> provided the most </a:t>
            </a:r>
            <a:r>
              <a:rPr lang="en-US" sz="3600" dirty="0"/>
              <a:t>common European genetic source in </a:t>
            </a:r>
            <a:r>
              <a:rPr lang="en-US" sz="3600" b="1" dirty="0" smtClean="0"/>
              <a:t>African-Americans.</a:t>
            </a:r>
            <a:endParaRPr lang="en-US" sz="3600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3200" dirty="0"/>
              <a:t>The ancestors of </a:t>
            </a:r>
            <a:r>
              <a:rPr lang="en-US" sz="3200" b="1" u="sng" dirty="0">
                <a:solidFill>
                  <a:srgbClr val="C00000"/>
                </a:solidFill>
              </a:rPr>
              <a:t>Yoruba people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i="1" dirty="0" smtClean="0"/>
              <a:t>(mostly from Nigeria) </a:t>
            </a:r>
            <a:r>
              <a:rPr lang="en-US" sz="3200" dirty="0" smtClean="0"/>
              <a:t>provided </a:t>
            </a:r>
            <a:r>
              <a:rPr lang="en-US" sz="3200" dirty="0"/>
              <a:t>the largest contribution of genes from Africa to </a:t>
            </a:r>
            <a:r>
              <a:rPr lang="en-US" sz="3200" b="1" dirty="0"/>
              <a:t>modern </a:t>
            </a:r>
            <a:r>
              <a:rPr lang="en-US" sz="3200" b="1" dirty="0" smtClean="0"/>
              <a:t>Americans.</a:t>
            </a:r>
            <a:endParaRPr lang="en-US" sz="3200" b="1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CaPTC || https://epi.grants.cancer.gov/captc/ || captc@cop.ufl.edu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>
                <a:solidFill>
                  <a:prstClr val="black"/>
                </a:solidFill>
              </a:rPr>
              <a:pPr/>
              <a:t>93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69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5480" y="5545375"/>
            <a:ext cx="9609666" cy="314003"/>
          </a:xfrm>
        </p:spPr>
        <p:txBody>
          <a:bodyPr>
            <a:normAutofit/>
          </a:bodyPr>
          <a:lstStyle/>
          <a:p>
            <a:pPr algn="l"/>
            <a:r>
              <a:rPr lang="en-US" i="1" dirty="0" smtClean="0"/>
              <a:t>Montinaro et al. </a:t>
            </a:r>
            <a:r>
              <a:rPr lang="en-US" b="1" i="1" dirty="0"/>
              <a:t>Unravelling the hidden ancestry of American admixed populations</a:t>
            </a:r>
            <a:r>
              <a:rPr lang="en-US" b="1" i="1" dirty="0" smtClean="0"/>
              <a:t>.</a:t>
            </a:r>
            <a:r>
              <a:rPr lang="en-US" i="1" dirty="0" smtClean="0"/>
              <a:t> Nature Communications</a:t>
            </a:r>
            <a:r>
              <a:rPr lang="fr-FR" i="1" dirty="0" smtClean="0">
                <a:hlinkClick r:id="rId3" tooltip="Nature communications."/>
              </a:rPr>
              <a:t>.</a:t>
            </a:r>
            <a:r>
              <a:rPr lang="fr-FR" i="1" dirty="0" smtClean="0"/>
              <a:t> </a:t>
            </a:r>
            <a:r>
              <a:rPr lang="fr-FR" i="1" dirty="0"/>
              <a:t>2015 Mar 24;6:6596.</a:t>
            </a:r>
            <a:endParaRPr lang="en-US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CaPTC || https://epi.grants.cancer.gov/captc/ || captc@cop.ufl.edu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>
                <a:solidFill>
                  <a:prstClr val="black"/>
                </a:solidFill>
              </a:rPr>
              <a:pPr/>
              <a:t>94</a:t>
            </a:fld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7791121"/>
              </p:ext>
            </p:extLst>
          </p:nvPr>
        </p:nvGraphicFramePr>
        <p:xfrm>
          <a:off x="794084" y="809615"/>
          <a:ext cx="10503569" cy="467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83" name="Acrobat Document" r:id="rId4" imgW="4600372" imgH="2543175" progId="AcroExch.Document.11">
                  <p:embed/>
                </p:oleObj>
              </mc:Choice>
              <mc:Fallback>
                <p:oleObj name="Acrobat Document" r:id="rId4" imgW="4600372" imgH="254317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4084" y="809615"/>
                        <a:ext cx="10503569" cy="4674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829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5480" y="5545375"/>
            <a:ext cx="9609666" cy="314003"/>
          </a:xfrm>
        </p:spPr>
        <p:txBody>
          <a:bodyPr>
            <a:normAutofit/>
          </a:bodyPr>
          <a:lstStyle/>
          <a:p>
            <a:pPr algn="l"/>
            <a:r>
              <a:rPr lang="en-US" i="1" dirty="0" smtClean="0"/>
              <a:t>Montinaro et al. </a:t>
            </a:r>
            <a:r>
              <a:rPr lang="en-US" b="1" i="1" dirty="0"/>
              <a:t>Unravelling the hidden ancestry of American admixed populations</a:t>
            </a:r>
            <a:r>
              <a:rPr lang="en-US" b="1" i="1" dirty="0" smtClean="0"/>
              <a:t>.</a:t>
            </a:r>
            <a:r>
              <a:rPr lang="en-US" i="1" dirty="0" smtClean="0"/>
              <a:t> Nature Communications</a:t>
            </a:r>
            <a:r>
              <a:rPr lang="fr-FR" i="1" dirty="0" smtClean="0">
                <a:hlinkClick r:id="rId3" tooltip="Nature communications."/>
              </a:rPr>
              <a:t>.</a:t>
            </a:r>
            <a:r>
              <a:rPr lang="fr-FR" i="1" dirty="0" smtClean="0"/>
              <a:t> </a:t>
            </a:r>
            <a:r>
              <a:rPr lang="fr-FR" i="1" dirty="0"/>
              <a:t>2015 Mar 24;6:6596.</a:t>
            </a:r>
            <a:endParaRPr lang="en-US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CaPTC || https://epi.grants.cancer.gov/captc/ || captc@cop.ufl.edu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>
                <a:solidFill>
                  <a:prstClr val="black"/>
                </a:solidFill>
              </a:rPr>
              <a:pPr/>
              <a:t>95</a:t>
            </a:fld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7791121"/>
              </p:ext>
            </p:extLst>
          </p:nvPr>
        </p:nvGraphicFramePr>
        <p:xfrm>
          <a:off x="794084" y="809615"/>
          <a:ext cx="10503569" cy="467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07" name="Acrobat Document" r:id="rId4" imgW="4600372" imgH="2543175" progId="AcroExch.Document.11">
                  <p:embed/>
                </p:oleObj>
              </mc:Choice>
              <mc:Fallback>
                <p:oleObj name="Acrobat Document" r:id="rId4" imgW="4600372" imgH="254317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4084" y="809615"/>
                        <a:ext cx="10503569" cy="4674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triped Right Arrow 8"/>
          <p:cNvSpPr/>
          <p:nvPr/>
        </p:nvSpPr>
        <p:spPr>
          <a:xfrm rot="18907910">
            <a:off x="4431757" y="4319389"/>
            <a:ext cx="3104778" cy="72668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5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CaPTC || https://epi.grants.cancer.gov/captc/ || captc@cop.ufl.edu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E9978-4E01-453E-A97E-417CB12C8333}" type="slidenum">
              <a:rPr lang="en-US" smtClean="0"/>
              <a:pPr>
                <a:defRPr/>
              </a:pPr>
              <a:t>96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593" y="1785230"/>
            <a:ext cx="4183770" cy="41837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7855" y="739774"/>
            <a:ext cx="8392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Roads To Africa for Genetics Research </a:t>
            </a:r>
          </a:p>
        </p:txBody>
      </p:sp>
      <p:sp>
        <p:nvSpPr>
          <p:cNvPr id="6" name="Curved Left Arrow 5"/>
          <p:cNvSpPr/>
          <p:nvPr/>
        </p:nvSpPr>
        <p:spPr>
          <a:xfrm>
            <a:off x="7125959" y="1505830"/>
            <a:ext cx="3227942" cy="306719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urved Right Arrow 6"/>
          <p:cNvSpPr/>
          <p:nvPr/>
        </p:nvSpPr>
        <p:spPr>
          <a:xfrm>
            <a:off x="1574614" y="1615997"/>
            <a:ext cx="2666082" cy="295703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19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/>
              <a:t>Connection…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CaPTC || https://epi.grants.cancer.gov/captc/ || captc@cop.ufl.edu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>
                <a:solidFill>
                  <a:prstClr val="black"/>
                </a:solidFill>
              </a:rPr>
              <a:pPr/>
              <a:t>97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 descr="https://media.front.xoedge.com/images/0c3edc58-9157-445e-90a3-ac477ab49ec7~rt_0-cr_0.0.960.960-rs_1800.h?compress=tru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4" t="24880" r="30344" b="25679"/>
          <a:stretch/>
        </p:blipFill>
        <p:spPr bwMode="auto">
          <a:xfrm>
            <a:off x="5387983" y="637954"/>
            <a:ext cx="6190873" cy="56104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52475" y="2424222"/>
            <a:ext cx="4581525" cy="38241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073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/>
              <a:t>Connection…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CaPTC || https://epi.grants.cancer.gov/captc/ || captc@cop.ufl.edu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>
                <a:solidFill>
                  <a:prstClr val="black"/>
                </a:solidFill>
              </a:rPr>
              <a:pPr/>
              <a:t>98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Content Placeholder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6" t="23724" r="15128" b="-1"/>
          <a:stretch/>
        </p:blipFill>
        <p:spPr>
          <a:xfrm>
            <a:off x="7549116" y="-20604"/>
            <a:ext cx="4642884" cy="687860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87722" y="2348983"/>
            <a:ext cx="6961393" cy="38994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142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Studying </a:t>
            </a:r>
            <a:r>
              <a:rPr lang="en-US" dirty="0"/>
              <a:t>populations of African ancestry </a:t>
            </a:r>
            <a:r>
              <a:rPr lang="en-US" dirty="0" smtClean="0"/>
              <a:t>…Advantages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935182" y="2560320"/>
            <a:ext cx="5081570" cy="3310128"/>
          </a:xfrm>
        </p:spPr>
        <p:txBody>
          <a:bodyPr>
            <a:noAutofit/>
          </a:bodyPr>
          <a:lstStyle/>
          <a:p>
            <a:r>
              <a:rPr lang="en-US" sz="2000" dirty="0"/>
              <a:t>Understanding human variation</a:t>
            </a:r>
          </a:p>
          <a:p>
            <a:r>
              <a:rPr lang="en-US" sz="2000" dirty="0"/>
              <a:t>Determining evolutionary histories of variants</a:t>
            </a:r>
          </a:p>
          <a:p>
            <a:r>
              <a:rPr lang="en-US" sz="2000" dirty="0"/>
              <a:t>Demonstrating the analytical and clinical validity of new genetics-based tests for multiple </a:t>
            </a:r>
            <a:r>
              <a:rPr lang="en-US" sz="2000" dirty="0" smtClean="0"/>
              <a:t>populations</a:t>
            </a:r>
          </a:p>
          <a:p>
            <a:r>
              <a:rPr lang="en-US" sz="2000" dirty="0"/>
              <a:t>Explaining the heritability of common quantitative traits</a:t>
            </a:r>
          </a:p>
          <a:p>
            <a:r>
              <a:rPr lang="en-US" sz="2000" dirty="0"/>
              <a:t>Enabling prioritization of candidate </a:t>
            </a:r>
            <a:r>
              <a:rPr lang="en-US" sz="2000" dirty="0" smtClean="0"/>
              <a:t>genes</a:t>
            </a:r>
            <a:endParaRPr lang="en-US" sz="2000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6181343" y="2560320"/>
            <a:ext cx="5175921" cy="3310128"/>
          </a:xfrm>
        </p:spPr>
        <p:txBody>
          <a:bodyPr>
            <a:normAutofit fontScale="77500" lnSpcReduction="20000"/>
          </a:bodyPr>
          <a:lstStyle/>
          <a:p>
            <a:r>
              <a:rPr lang="en-US" sz="3300" b="1" dirty="0" smtClean="0">
                <a:solidFill>
                  <a:srgbClr val="FF0000"/>
                </a:solidFill>
              </a:rPr>
              <a:t>Examining </a:t>
            </a:r>
            <a:r>
              <a:rPr lang="en-US" sz="3300" b="1" dirty="0">
                <a:solidFill>
                  <a:srgbClr val="FF0000"/>
                </a:solidFill>
              </a:rPr>
              <a:t>the genetic architecture of complex diseases, such as cancer</a:t>
            </a:r>
          </a:p>
          <a:p>
            <a:r>
              <a:rPr lang="en-US" sz="3300" b="1" dirty="0" smtClean="0">
                <a:solidFill>
                  <a:srgbClr val="FF0000"/>
                </a:solidFill>
              </a:rPr>
              <a:t>Identifying </a:t>
            </a:r>
            <a:r>
              <a:rPr lang="en-US" sz="3300" b="1" dirty="0">
                <a:solidFill>
                  <a:srgbClr val="FF0000"/>
                </a:solidFill>
              </a:rPr>
              <a:t>SNPs associated with disease risk in admixed </a:t>
            </a:r>
            <a:r>
              <a:rPr lang="en-US" sz="3300" b="1" dirty="0" smtClean="0">
                <a:solidFill>
                  <a:srgbClr val="FF0000"/>
                </a:solidFill>
              </a:rPr>
              <a:t>populations</a:t>
            </a:r>
          </a:p>
          <a:p>
            <a:r>
              <a:rPr lang="en-US" sz="3300" b="1" dirty="0">
                <a:solidFill>
                  <a:srgbClr val="FF0000"/>
                </a:solidFill>
              </a:rPr>
              <a:t>Facilitating the development of new clinical tools for diverse </a:t>
            </a:r>
            <a:r>
              <a:rPr lang="en-US" sz="3300" b="1" dirty="0" smtClean="0">
                <a:solidFill>
                  <a:srgbClr val="FF0000"/>
                </a:solidFill>
              </a:rPr>
              <a:t>populations</a:t>
            </a:r>
            <a:endParaRPr lang="en-US" sz="3300" b="1" dirty="0">
              <a:solidFill>
                <a:srgbClr val="FF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CaPTC</a:t>
            </a:r>
            <a:r>
              <a:rPr lang="en-US" dirty="0" smtClean="0"/>
              <a:t> || https://epi.grants.cancer.gov/captc/ || captc@cop.ufl.edu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9BB79-15C7-46FA-8B74-721F5CDB7AF8}" type="slidenum">
              <a:rPr lang="en-US" smtClean="0"/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58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6ED07F3-53AF-42C8-9934-2E6B7161BB0A}" vid="{B0711272-670A-402F-AA05-BE4B66DF3AA1}"/>
    </a:ext>
  </a:extLst>
</a:theme>
</file>

<file path=ppt/theme/theme10.xml><?xml version="1.0" encoding="utf-8"?>
<a:theme xmlns:a="http://schemas.openxmlformats.org/drawingml/2006/main" name="5_Organic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6ED07F3-53AF-42C8-9934-2E6B7161BB0A}" vid="{B0711272-670A-402F-AA05-BE4B66DF3AA1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C41E3A"/>
      </a:dk2>
      <a:lt2>
        <a:srgbClr val="0038A8"/>
      </a:lt2>
      <a:accent1>
        <a:srgbClr val="CCCCCC"/>
      </a:accent1>
      <a:accent2>
        <a:srgbClr val="67097F"/>
      </a:accent2>
      <a:accent3>
        <a:srgbClr val="FFFFFF"/>
      </a:accent3>
      <a:accent4>
        <a:srgbClr val="000000"/>
      </a:accent4>
      <a:accent5>
        <a:srgbClr val="E2E2E2"/>
      </a:accent5>
      <a:accent6>
        <a:srgbClr val="5D0772"/>
      </a:accent6>
      <a:hlink>
        <a:srgbClr val="F9A71D"/>
      </a:hlink>
      <a:folHlink>
        <a:srgbClr val="ABCC25"/>
      </a:folHlink>
    </a:clrScheme>
    <a:fontScheme name="1_Default Design">
      <a:majorFont>
        <a:latin typeface="FrutigerBold"/>
        <a:ea typeface="Arial"/>
        <a:cs typeface="Arial"/>
      </a:majorFont>
      <a:minorFont>
        <a:latin typeface="FrutigerBold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KeplerRegular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KeplerRegular" pitchFamily="2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C41E3A"/>
        </a:dk2>
        <a:lt2>
          <a:srgbClr val="0038A8"/>
        </a:lt2>
        <a:accent1>
          <a:srgbClr val="CCCCCC"/>
        </a:accent1>
        <a:accent2>
          <a:srgbClr val="67097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D0772"/>
        </a:accent6>
        <a:hlink>
          <a:srgbClr val="F9A71D"/>
        </a:hlink>
        <a:folHlink>
          <a:srgbClr val="ABCC2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C41E3A"/>
        </a:lt1>
        <a:dk2>
          <a:srgbClr val="FFFFFF"/>
        </a:dk2>
        <a:lt2>
          <a:srgbClr val="0038A8"/>
        </a:lt2>
        <a:accent1>
          <a:srgbClr val="CCCCCC"/>
        </a:accent1>
        <a:accent2>
          <a:srgbClr val="67097F"/>
        </a:accent2>
        <a:accent3>
          <a:srgbClr val="DEABAE"/>
        </a:accent3>
        <a:accent4>
          <a:srgbClr val="000000"/>
        </a:accent4>
        <a:accent5>
          <a:srgbClr val="E2E2E2"/>
        </a:accent5>
        <a:accent6>
          <a:srgbClr val="5D0772"/>
        </a:accent6>
        <a:hlink>
          <a:srgbClr val="F9A71D"/>
        </a:hlink>
        <a:folHlink>
          <a:srgbClr val="ABCC2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0038A8"/>
        </a:lt1>
        <a:dk2>
          <a:srgbClr val="C41E3A"/>
        </a:dk2>
        <a:lt2>
          <a:srgbClr val="FFFFFF"/>
        </a:lt2>
        <a:accent1>
          <a:srgbClr val="CCCCCC"/>
        </a:accent1>
        <a:accent2>
          <a:srgbClr val="67097F"/>
        </a:accent2>
        <a:accent3>
          <a:srgbClr val="AAAED1"/>
        </a:accent3>
        <a:accent4>
          <a:srgbClr val="000000"/>
        </a:accent4>
        <a:accent5>
          <a:srgbClr val="E2E2E2"/>
        </a:accent5>
        <a:accent6>
          <a:srgbClr val="5D0772"/>
        </a:accent6>
        <a:hlink>
          <a:srgbClr val="F9A71D"/>
        </a:hlink>
        <a:folHlink>
          <a:srgbClr val="ABCC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C41E3A"/>
      </a:dk2>
      <a:lt2>
        <a:srgbClr val="0038A8"/>
      </a:lt2>
      <a:accent1>
        <a:srgbClr val="CCCCCC"/>
      </a:accent1>
      <a:accent2>
        <a:srgbClr val="67097F"/>
      </a:accent2>
      <a:accent3>
        <a:srgbClr val="FFFFFF"/>
      </a:accent3>
      <a:accent4>
        <a:srgbClr val="000000"/>
      </a:accent4>
      <a:accent5>
        <a:srgbClr val="E2E2E2"/>
      </a:accent5>
      <a:accent6>
        <a:srgbClr val="5D0772"/>
      </a:accent6>
      <a:hlink>
        <a:srgbClr val="F9A71D"/>
      </a:hlink>
      <a:folHlink>
        <a:srgbClr val="ABCC25"/>
      </a:folHlink>
    </a:clrScheme>
    <a:fontScheme name="1_Default Design">
      <a:majorFont>
        <a:latin typeface="FrutigerBold"/>
        <a:ea typeface="Arial"/>
        <a:cs typeface="Arial"/>
      </a:majorFont>
      <a:minorFont>
        <a:latin typeface="FrutigerBold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KeplerRegular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KeplerRegular" pitchFamily="2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C41E3A"/>
        </a:dk2>
        <a:lt2>
          <a:srgbClr val="0038A8"/>
        </a:lt2>
        <a:accent1>
          <a:srgbClr val="CCCCCC"/>
        </a:accent1>
        <a:accent2>
          <a:srgbClr val="67097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D0772"/>
        </a:accent6>
        <a:hlink>
          <a:srgbClr val="F9A71D"/>
        </a:hlink>
        <a:folHlink>
          <a:srgbClr val="ABCC2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C41E3A"/>
        </a:lt1>
        <a:dk2>
          <a:srgbClr val="FFFFFF"/>
        </a:dk2>
        <a:lt2>
          <a:srgbClr val="0038A8"/>
        </a:lt2>
        <a:accent1>
          <a:srgbClr val="CCCCCC"/>
        </a:accent1>
        <a:accent2>
          <a:srgbClr val="67097F"/>
        </a:accent2>
        <a:accent3>
          <a:srgbClr val="DEABAE"/>
        </a:accent3>
        <a:accent4>
          <a:srgbClr val="000000"/>
        </a:accent4>
        <a:accent5>
          <a:srgbClr val="E2E2E2"/>
        </a:accent5>
        <a:accent6>
          <a:srgbClr val="5D0772"/>
        </a:accent6>
        <a:hlink>
          <a:srgbClr val="F9A71D"/>
        </a:hlink>
        <a:folHlink>
          <a:srgbClr val="ABCC2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0038A8"/>
        </a:lt1>
        <a:dk2>
          <a:srgbClr val="C41E3A"/>
        </a:dk2>
        <a:lt2>
          <a:srgbClr val="FFFFFF"/>
        </a:lt2>
        <a:accent1>
          <a:srgbClr val="CCCCCC"/>
        </a:accent1>
        <a:accent2>
          <a:srgbClr val="67097F"/>
        </a:accent2>
        <a:accent3>
          <a:srgbClr val="AAAED1"/>
        </a:accent3>
        <a:accent4>
          <a:srgbClr val="000000"/>
        </a:accent4>
        <a:accent5>
          <a:srgbClr val="E2E2E2"/>
        </a:accent5>
        <a:accent6>
          <a:srgbClr val="5D0772"/>
        </a:accent6>
        <a:hlink>
          <a:srgbClr val="F9A71D"/>
        </a:hlink>
        <a:folHlink>
          <a:srgbClr val="ABCC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ganic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6ED07F3-53AF-42C8-9934-2E6B7161BB0A}" vid="{B0711272-670A-402F-AA05-BE4B66DF3AA1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rganic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6ED07F3-53AF-42C8-9934-2E6B7161BB0A}" vid="{B0711272-670A-402F-AA05-BE4B66DF3AA1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6357</TotalTime>
  <Words>5811</Words>
  <Application>Microsoft Office PowerPoint</Application>
  <PresentationFormat>Widescreen</PresentationFormat>
  <Paragraphs>1062</Paragraphs>
  <Slides>153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153</vt:i4>
      </vt:variant>
    </vt:vector>
  </HeadingPairs>
  <TitlesOfParts>
    <vt:vector size="181" baseType="lpstr">
      <vt:lpstr>MS PGothic</vt:lpstr>
      <vt:lpstr>MS PGothic</vt:lpstr>
      <vt:lpstr>Arial</vt:lpstr>
      <vt:lpstr>Arial Rounded MT Bold</vt:lpstr>
      <vt:lpstr>Calibri</vt:lpstr>
      <vt:lpstr>Calibri Light</vt:lpstr>
      <vt:lpstr>FrutigerBold</vt:lpstr>
      <vt:lpstr>Garamond</vt:lpstr>
      <vt:lpstr>Geneva</vt:lpstr>
      <vt:lpstr>KeplerRegular</vt:lpstr>
      <vt:lpstr>Times New Roman</vt:lpstr>
      <vt:lpstr>Verdana</vt:lpstr>
      <vt:lpstr>Wingdings</vt:lpstr>
      <vt:lpstr>Wingdings 2</vt:lpstr>
      <vt:lpstr>Organic</vt:lpstr>
      <vt:lpstr>1_Default Design</vt:lpstr>
      <vt:lpstr>2_Default Design</vt:lpstr>
      <vt:lpstr>Office Theme</vt:lpstr>
      <vt:lpstr>1_Office Theme</vt:lpstr>
      <vt:lpstr>2_Office Theme</vt:lpstr>
      <vt:lpstr>1_Organic</vt:lpstr>
      <vt:lpstr>3_Office Theme</vt:lpstr>
      <vt:lpstr>3_Organic</vt:lpstr>
      <vt:lpstr>5_Organic</vt:lpstr>
      <vt:lpstr>Acrobat Document</vt:lpstr>
      <vt:lpstr>Document</vt:lpstr>
      <vt:lpstr>Photo Editor Photo</vt:lpstr>
      <vt:lpstr>Microsoft Excel Chart</vt:lpstr>
      <vt:lpstr>Addressing Inequalities in Prostate Cancer Healthcare: Defining Disparities</vt:lpstr>
      <vt:lpstr>Why is it that? A Look at Health Disparities</vt:lpstr>
      <vt:lpstr>PowerPoint Presentation</vt:lpstr>
      <vt:lpstr>PowerPoint Presentation</vt:lpstr>
      <vt:lpstr>Defining Health Disparity</vt:lpstr>
      <vt:lpstr>PowerPoint Presentation</vt:lpstr>
      <vt:lpstr>PowerPoint Presentation</vt:lpstr>
      <vt:lpstr>PowerPoint Presentation</vt:lpstr>
      <vt:lpstr>Health Equity</vt:lpstr>
      <vt:lpstr>Does Health Disparities Really Exist? CDC Health Disparities and Inequalities Report</vt:lpstr>
      <vt:lpstr>What Causes Health Disparities?</vt:lpstr>
      <vt:lpstr>Documented Etiologies</vt:lpstr>
      <vt:lpstr>PowerPoint Presentation</vt:lpstr>
      <vt:lpstr>PowerPoint Presentation</vt:lpstr>
      <vt:lpstr>Provider / Care Process Factors</vt:lpstr>
      <vt:lpstr>Disparities in the Clinical Encounter: The Core Paradox</vt:lpstr>
      <vt:lpstr>What is the Evidence …?</vt:lpstr>
      <vt:lpstr>THE EFFECT OF RACE AND SEX ON PHYSICIANS’ RECOMMENDATIONS FOR CARDIAC CATHETERIZATION  - Schulman et al. (1999)</vt:lpstr>
      <vt:lpstr>THE EFFECT OF RACE AND SEX ON PHYSICIANS’ RECOMMENDATIONS FOR CARDIAC CATHETERIZATION  - Schulman et al. (1999)</vt:lpstr>
      <vt:lpstr>Findings suggest that the race and sex of a patient independently influence how physicians manage chest pain.</vt:lpstr>
      <vt:lpstr>PowerPoint Presentation</vt:lpstr>
      <vt:lpstr> Global Landscape of  Prostate Cancer Burden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Putting Things in Perspective ..</vt:lpstr>
      <vt:lpstr>Transatlantic Roots of Prostate Cancer Disparities in Black Men</vt:lpstr>
      <vt:lpstr>  Incidence and Mortality Rates for Prostate Cancer by Race and Ethnicity, US, 2010-2015  </vt:lpstr>
      <vt:lpstr>PowerPoint Presentation</vt:lpstr>
      <vt:lpstr>Defining Blacks in America ... Who is African American?</vt:lpstr>
      <vt:lpstr>Use of one racial/ethnic category for Blacks obscures the heterogeneity in health outcomes among subgroups of Black men in the US</vt:lpstr>
      <vt:lpstr>PowerPoint Presentation</vt:lpstr>
      <vt:lpstr>Who are Connected? The Slave Routes…</vt:lpstr>
      <vt:lpstr>PowerPoint Presentation</vt:lpstr>
      <vt:lpstr>PowerPoint Presentation</vt:lpstr>
      <vt:lpstr>PowerPoint Presentation</vt:lpstr>
      <vt:lpstr>Studying populations of African ancestry …Advantages</vt:lpstr>
      <vt:lpstr>Studying populations of African ancestry …Advantages</vt:lpstr>
      <vt:lpstr>Prostate Cancer Transatlantic Consortium Program</vt:lpstr>
      <vt:lpstr>The complexity of health disparity and the need for a unique approach to better understand and address complex chronic diseases underscore the need for team science research that is multilevel, collaborative, translational, and global.</vt:lpstr>
      <vt:lpstr>PowerPoint Presentation</vt:lpstr>
      <vt:lpstr>CaPTC … An NCI EGRP Consortium</vt:lpstr>
      <vt:lpstr>CaPTC  Around  the World</vt:lpstr>
      <vt:lpstr>PowerPoint Presentation</vt:lpstr>
      <vt:lpstr>Any Questions?</vt:lpstr>
      <vt:lpstr>Addressing Inequalities in Prostate Cancer Healthcare: Social Determinants of Health</vt:lpstr>
      <vt:lpstr>Social-Determinants Definition ... </vt:lpstr>
      <vt:lpstr>Models of SDOH</vt:lpstr>
      <vt:lpstr>PowerPoint Presentation</vt:lpstr>
      <vt:lpstr>PowerPoint Presentation</vt:lpstr>
      <vt:lpstr>PowerPoint Presentation</vt:lpstr>
      <vt:lpstr> Healthy People 2020 Approach to Social Determinants of Health </vt:lpstr>
      <vt:lpstr>PowerPoint Presentation</vt:lpstr>
      <vt:lpstr>PowerPoint Presentation</vt:lpstr>
      <vt:lpstr>PowerPoint Presentation</vt:lpstr>
      <vt:lpstr>PowerPoint Presentation</vt:lpstr>
      <vt:lpstr> Addressing disparities:  What To Do? </vt:lpstr>
      <vt:lpstr>PowerPoint Presentation</vt:lpstr>
      <vt:lpstr> Addressing disparities:  How To Do It? </vt:lpstr>
      <vt:lpstr>Right Relationships</vt:lpstr>
      <vt:lpstr>Right Cultural Communication Skills</vt:lpstr>
      <vt:lpstr>Right Steps</vt:lpstr>
      <vt:lpstr>Right Services</vt:lpstr>
      <vt:lpstr>What SDOH Factors Can Providers Impact to Address Disparities</vt:lpstr>
      <vt:lpstr>PowerPoint Presentation</vt:lpstr>
      <vt:lpstr>PowerPoint Presentation</vt:lpstr>
      <vt:lpstr>Resources</vt:lpstr>
      <vt:lpstr>NCI Cancer Prevention &amp; Control Colloquia Series Transatlantic Roots of Prostate Cancer Disparities in Black Men:  The CaPTC Program</vt:lpstr>
      <vt:lpstr>PowerPoint Presentation</vt:lpstr>
      <vt:lpstr>PowerPoint Presentation</vt:lpstr>
      <vt:lpstr>  Incidence and Mortality Rates for Prostate Cancer by Race and Ethnicity, US, 2010-2015  </vt:lpstr>
      <vt:lpstr>PowerPoint Presentation</vt:lpstr>
      <vt:lpstr>PowerPoint Presentation</vt:lpstr>
      <vt:lpstr>Do we know the true burden of chronic diseases/health disparities in US Blacks?</vt:lpstr>
      <vt:lpstr>Global Perspective ... Research Idea from the Community</vt:lpstr>
      <vt:lpstr>II. Studying Prostate Cancer in Blacks</vt:lpstr>
      <vt:lpstr>America’s Black Population In Studying Blacks in the US, who are we really studying? </vt:lpstr>
      <vt:lpstr>PowerPoint Presentation</vt:lpstr>
      <vt:lpstr>Defining Blacks in America ... Who is African American?</vt:lpstr>
      <vt:lpstr>Use of one racial/ethnic category for Blacks obscures the heterogeneity in health outcomes among subgroups of Black men in the US</vt:lpstr>
      <vt:lpstr>PowerPoint Presentation</vt:lpstr>
      <vt:lpstr>Who are Connected? The Slave Routes…</vt:lpstr>
      <vt:lpstr>Ancestry Landscape of Admixed American Population</vt:lpstr>
      <vt:lpstr>PowerPoint Presentation</vt:lpstr>
      <vt:lpstr>Study Samples:  4,000 DNA samples from 64 populations</vt:lpstr>
      <vt:lpstr>PowerPoint Presentation</vt:lpstr>
      <vt:lpstr>PowerPoint Presentation</vt:lpstr>
      <vt:lpstr>PowerPoint Presentation</vt:lpstr>
      <vt:lpstr>Connection…</vt:lpstr>
      <vt:lpstr>Connection…</vt:lpstr>
      <vt:lpstr>Studying populations of African ancestry …Advantages</vt:lpstr>
      <vt:lpstr>Studying populations of African ancestry …Advantages</vt:lpstr>
      <vt:lpstr>III. Prostate Cancer Transatlantic Consortium Program</vt:lpstr>
      <vt:lpstr>The complexity of health disparity and the need for a unique approach to better understand and address complex chronic diseases underscore the need for team science research that is multilevel, collaborative, translational, and global.</vt:lpstr>
      <vt:lpstr>PowerPoint Presentation</vt:lpstr>
      <vt:lpstr>Why form a Consortium …</vt:lpstr>
      <vt:lpstr>CaPTC … An NCI EGRP Consortium</vt:lpstr>
      <vt:lpstr>PowerPoint Presentation</vt:lpstr>
      <vt:lpstr>CaPTC Leadership Team</vt:lpstr>
      <vt:lpstr>PowerPoint Presentation</vt:lpstr>
      <vt:lpstr>CaPTC, USA</vt:lpstr>
      <vt:lpstr>CaPTC Members Around the World</vt:lpstr>
      <vt:lpstr>CaPTC Nigeria Sites</vt:lpstr>
      <vt:lpstr>PowerPoint Presentation</vt:lpstr>
      <vt:lpstr>Selected CaPTC Contributions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CaPTC Ecancer Medical Science Special Issue (2014):  Addressing the Global Burden of Prostate Cancer among Black men </vt:lpstr>
      <vt:lpstr>PowerPoint Presentation</vt:lpstr>
      <vt:lpstr>CaPTC West Africa Projects</vt:lpstr>
      <vt:lpstr>Next-Generation Sequencing (NGS) of Archived FFPE Tissue of Men of African Ancestry</vt:lpstr>
      <vt:lpstr>PowerPoint Presentation</vt:lpstr>
      <vt:lpstr>PowerPoint Presentation</vt:lpstr>
      <vt:lpstr>PowerPoint Presentation</vt:lpstr>
      <vt:lpstr>West Africa Transatlantic Prostate Cancer (WATCaP) Familial Project</vt:lpstr>
      <vt:lpstr>CaPTC Nigeria Region 1 Principal Investigators</vt:lpstr>
      <vt:lpstr>CaPTC Nigeria Region 2 Principal Investigators</vt:lpstr>
      <vt:lpstr>PowerPoint Presentation</vt:lpstr>
      <vt:lpstr>WATCaP Familial Project …</vt:lpstr>
      <vt:lpstr>PowerPoint Presentation</vt:lpstr>
      <vt:lpstr>PowerPoint Presentation</vt:lpstr>
      <vt:lpstr>Update</vt:lpstr>
      <vt:lpstr>PowerPoint Presentation</vt:lpstr>
      <vt:lpstr>IV. Opportunities for Collaboration with CaPTC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 - Funding</vt:lpstr>
      <vt:lpstr>Acknowledgement: The Global Team</vt:lpstr>
      <vt:lpstr>Acknowledgement</vt:lpstr>
      <vt:lpstr>Contact CaPTC</vt:lpstr>
      <vt:lpstr>  John Maxwell quotes</vt:lpstr>
    </vt:vector>
  </TitlesOfParts>
  <Company>College of Pharmacy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Folakemi Odedina</dc:creator>
  <cp:lastModifiedBy>Dr. Folakemi Odedina</cp:lastModifiedBy>
  <cp:revision>191</cp:revision>
  <dcterms:created xsi:type="dcterms:W3CDTF">2017-02-13T16:25:36Z</dcterms:created>
  <dcterms:modified xsi:type="dcterms:W3CDTF">2019-04-10T06:34:36Z</dcterms:modified>
</cp:coreProperties>
</file>