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60" r:id="rId5"/>
    <p:sldId id="261" r:id="rId6"/>
    <p:sldId id="266" r:id="rId7"/>
    <p:sldId id="264" r:id="rId8"/>
    <p:sldId id="257" r:id="rId9"/>
    <p:sldId id="258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0CDD-5A37-4F4F-9D52-0839A56BD65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304-1E24-4E6B-8C6A-A9D56028B7A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48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0CDD-5A37-4F4F-9D52-0839A56BD65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304-1E24-4E6B-8C6A-A9D56028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7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0CDD-5A37-4F4F-9D52-0839A56BD65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304-1E24-4E6B-8C6A-A9D56028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4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0CDD-5A37-4F4F-9D52-0839A56BD65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304-1E24-4E6B-8C6A-A9D56028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2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0CDD-5A37-4F4F-9D52-0839A56BD65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304-1E24-4E6B-8C6A-A9D56028B7A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66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0CDD-5A37-4F4F-9D52-0839A56BD65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304-1E24-4E6B-8C6A-A9D56028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9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0CDD-5A37-4F4F-9D52-0839A56BD65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304-1E24-4E6B-8C6A-A9D56028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0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0CDD-5A37-4F4F-9D52-0839A56BD65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304-1E24-4E6B-8C6A-A9D56028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0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0CDD-5A37-4F4F-9D52-0839A56BD65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304-1E24-4E6B-8C6A-A9D56028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5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CD20CDD-5A37-4F4F-9D52-0839A56BD65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F0E304-1E24-4E6B-8C6A-A9D56028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3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0CDD-5A37-4F4F-9D52-0839A56BD65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304-1E24-4E6B-8C6A-A9D56028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7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D20CDD-5A37-4F4F-9D52-0839A56BD65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F0E304-1E24-4E6B-8C6A-A9D56028B7A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8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525982"/>
            <a:ext cx="10058400" cy="1211378"/>
          </a:xfrm>
        </p:spPr>
        <p:txBody>
          <a:bodyPr>
            <a:normAutofit/>
          </a:bodyPr>
          <a:lstStyle/>
          <a:p>
            <a:pPr algn="ctr">
              <a:tabLst>
                <a:tab pos="169863" algn="l"/>
              </a:tabLst>
            </a:pPr>
            <a:r>
              <a:rPr lang="en-US" sz="3100" b="1" i="1" dirty="0" smtClean="0">
                <a:latin typeface="Bahnschrift Condensed" panose="020B0502040204020203" pitchFamily="34" charset="0"/>
                <a:cs typeface="Arial" panose="020B0604020202020204" pitchFamily="34" charset="0"/>
              </a:rPr>
              <a:t>Are We Comparing Apples </a:t>
            </a:r>
            <a:r>
              <a:rPr lang="en-US" sz="3100" b="1" i="1" dirty="0">
                <a:latin typeface="Bahnschrif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3100" b="1" i="1" dirty="0" smtClean="0">
                <a:latin typeface="Bahnschrift Condensed" panose="020B0502040204020203" pitchFamily="34" charset="0"/>
                <a:cs typeface="Arial" panose="020B0604020202020204" pitchFamily="34" charset="0"/>
              </a:rPr>
              <a:t>To Oranges?  </a:t>
            </a:r>
            <a:br>
              <a:rPr lang="en-US" sz="3100" b="1" i="1" dirty="0" smtClean="0">
                <a:latin typeface="Bahnschrift Condensed" panose="020B0502040204020203" pitchFamily="34" charset="0"/>
                <a:cs typeface="Arial" panose="020B0604020202020204" pitchFamily="34" charset="0"/>
              </a:rPr>
            </a:b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Prostate Cancer In Black Men And White Men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62870" y="2968133"/>
            <a:ext cx="572721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R. Renee Reams, PhD</a:t>
            </a:r>
          </a:p>
          <a:p>
            <a:pPr algn="ctr"/>
            <a:r>
              <a:rPr lang="en-U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 of Biochemistry</a:t>
            </a:r>
          </a:p>
          <a:p>
            <a:pPr algn="ctr"/>
            <a:r>
              <a:rPr lang="en-U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 of Pharmacy &amp; Pharmaceutical Sciences </a:t>
            </a:r>
          </a:p>
          <a:p>
            <a:pPr algn="ctr"/>
            <a:r>
              <a:rPr lang="en-U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Florida A&amp; M University </a:t>
            </a:r>
          </a:p>
          <a:p>
            <a:pPr algn="ctr"/>
            <a:r>
              <a:rPr lang="en-US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Tallahassee, Florida, USA</a:t>
            </a:r>
          </a:p>
          <a:p>
            <a:pPr algn="ctr"/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0070C0"/>
                </a:solidFill>
              </a:rPr>
              <a:t>Inequalities in Prostate Cancer Health Disparities-Symposium</a:t>
            </a:r>
          </a:p>
          <a:p>
            <a:pPr algn="ctr"/>
            <a:r>
              <a:rPr lang="en-US" sz="3200" dirty="0" smtClean="0"/>
              <a:t>Barcelona, Spain</a:t>
            </a:r>
            <a:endParaRPr lang="en-US" sz="3200" dirty="0"/>
          </a:p>
          <a:p>
            <a:pPr algn="ctr"/>
            <a:r>
              <a:rPr lang="en-US" sz="3200" dirty="0" smtClean="0"/>
              <a:t>  </a:t>
            </a:r>
            <a:r>
              <a:rPr lang="en-US" sz="3200" dirty="0"/>
              <a:t>April 10 -11, 2019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08" y="2544271"/>
            <a:ext cx="1933575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235" y="2120408"/>
            <a:ext cx="27717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Opinion Poll from PhD Nurses: </a:t>
            </a:r>
            <a:r>
              <a:rPr lang="en-US" dirty="0" smtClean="0">
                <a:latin typeface="Arial Black" panose="020B0A04020102020204" pitchFamily="34" charset="0"/>
              </a:rPr>
              <a:t>Cons </a:t>
            </a:r>
            <a:r>
              <a:rPr lang="en-US" dirty="0">
                <a:latin typeface="Arial Black" panose="020B0A04020102020204" pitchFamily="34" charset="0"/>
              </a:rPr>
              <a:t>for Using </a:t>
            </a:r>
            <a:r>
              <a:rPr lang="en-US" dirty="0" smtClean="0">
                <a:latin typeface="Arial Black" panose="020B0A04020102020204" pitchFamily="34" charset="0"/>
              </a:rPr>
              <a:t>Race/Ethnicity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​</a:t>
            </a:r>
            <a:r>
              <a:rPr lang="en-US" dirty="0">
                <a:solidFill>
                  <a:schemeClr val="tx1"/>
                </a:solidFill>
              </a:rPr>
              <a:t>Bias and stereotyping by clinicians based on race</a:t>
            </a:r>
          </a:p>
          <a:p>
            <a:r>
              <a:rPr lang="en-US" dirty="0">
                <a:solidFill>
                  <a:schemeClr val="tx1"/>
                </a:solidFill>
              </a:rPr>
              <a:t>Misuse of the data can create more mistrust of the medical establishment leading to refusal to participate in research or non-adherence to medical therapies</a:t>
            </a:r>
          </a:p>
          <a:p>
            <a:r>
              <a:rPr lang="en-US" dirty="0">
                <a:solidFill>
                  <a:schemeClr val="tx1"/>
                </a:solidFill>
              </a:rPr>
              <a:t>Future governments not sympathetic to the ethnic groups may use the data against them</a:t>
            </a:r>
          </a:p>
          <a:p>
            <a:r>
              <a:rPr lang="en-US" dirty="0">
                <a:solidFill>
                  <a:schemeClr val="tx1"/>
                </a:solidFill>
              </a:rPr>
              <a:t>The data could be used as the basis for discrimination in employment, housing, and insurance coverage</a:t>
            </a:r>
          </a:p>
          <a:p>
            <a:r>
              <a:rPr lang="en-US" dirty="0">
                <a:solidFill>
                  <a:schemeClr val="tx1"/>
                </a:solidFill>
              </a:rPr>
              <a:t>​Race is typically inadequately explained and inconsistently used</a:t>
            </a:r>
          </a:p>
          <a:p>
            <a:r>
              <a:rPr lang="en-US" dirty="0">
                <a:solidFill>
                  <a:schemeClr val="tx1"/>
                </a:solidFill>
              </a:rPr>
              <a:t>​It can be difficult to differentiate the social construct from a genetic variable</a:t>
            </a:r>
          </a:p>
          <a:p>
            <a:r>
              <a:rPr lang="en-US" dirty="0">
                <a:solidFill>
                  <a:schemeClr val="tx1"/>
                </a:solidFill>
              </a:rPr>
              <a:t>Family history details for many generations with environmental information may provide more information than race/ethnicity about likely ancestry and culture mixture that could inform healthcare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3168" y="1747067"/>
            <a:ext cx="4722512" cy="2120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456" y="3931857"/>
            <a:ext cx="5401465" cy="214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9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27094" y="1877353"/>
            <a:ext cx="339991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Mr. Vigil Simmons, Organizer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Prostate 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IT Staff for this conference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Meeting Organizers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Fellow  Conference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Black Male Prostate Tissue Donors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NIH, NCI,  HERI,  and my other funding agents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111" y="3223622"/>
            <a:ext cx="3456243" cy="1057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270" y="2228682"/>
            <a:ext cx="19335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Real Differences in Prostate Tumors in Black Men Vs White Men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11" y="1737360"/>
            <a:ext cx="4520371" cy="2090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83" y="2645827"/>
            <a:ext cx="6044753" cy="2581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7186" y="2180534"/>
            <a:ext cx="281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R. Renee Reams, et al  2009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7930"/>
            <a:ext cx="58864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Real Differences in Prostate Tumors in Black Men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53" y="1881945"/>
            <a:ext cx="7001533" cy="25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Real Differences in Prostate Tumors in Black Men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210" y="3059674"/>
            <a:ext cx="8324850" cy="3457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23" y="1913893"/>
            <a:ext cx="5216412" cy="214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RNA/</a:t>
            </a:r>
            <a:r>
              <a:rPr lang="en-US" dirty="0" err="1" smtClean="0"/>
              <a:t>Seq</a:t>
            </a:r>
            <a:r>
              <a:rPr lang="en-US" dirty="0" smtClean="0"/>
              <a:t>: Real Differences in Prostate Tumors in Black Men vs White Men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056" y="2052258"/>
            <a:ext cx="6105525" cy="3053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10" y="1825681"/>
            <a:ext cx="4584560" cy="1780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5519" y="3694250"/>
            <a:ext cx="34094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Gary </a:t>
            </a:r>
            <a:r>
              <a:rPr lang="en-US" dirty="0" err="1" smtClean="0"/>
              <a:t>Hardiman</a:t>
            </a:r>
            <a:r>
              <a:rPr lang="en-US" dirty="0" smtClean="0"/>
              <a:t>*,1,2 , Stephen J Savage4,5 , E Starr Hazard2,3 , Robert C Wilson2,6, Sean M Courtney2 , Michael T Smith6, Bruce W Hollis7 , </a:t>
            </a:r>
            <a:r>
              <a:rPr lang="en-US" dirty="0" err="1" smtClean="0">
                <a:solidFill>
                  <a:srgbClr val="FF0000"/>
                </a:solidFill>
              </a:rPr>
              <a:t>Chanita</a:t>
            </a:r>
            <a:r>
              <a:rPr lang="en-US" dirty="0" smtClean="0">
                <a:solidFill>
                  <a:srgbClr val="FF0000"/>
                </a:solidFill>
              </a:rPr>
              <a:t> Hughes Halbert</a:t>
            </a:r>
            <a:r>
              <a:rPr lang="en-US" dirty="0" smtClean="0"/>
              <a:t>5,8 &amp; Sebastiano </a:t>
            </a:r>
            <a:r>
              <a:rPr lang="en-US" dirty="0" err="1" smtClean="0"/>
              <a:t>Gattoni</a:t>
            </a:r>
            <a:r>
              <a:rPr lang="en-US" dirty="0" smtClean="0"/>
              <a:t>-Celli**,5,9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35625" y="5874818"/>
            <a:ext cx="461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  RNA-Sequence Analysis of Prostate Tumors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What’s Driving These “Hot” Prostate Tumors In Black Men?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8351" y="2144389"/>
            <a:ext cx="1121076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Black Men  Inherently wired with increased inflammation? And Why?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Hot tumors exist in  Native Born African Men  or is increased Inflammation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Inherent in African Immigrants to the USA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Does Mom’s mitochondrial DNA pre-dispose Black Men to have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inflammation,  If so why?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increased inflammation in Black Men in USA associated with societal stress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being born Black in America; especially  in the southeastern United States?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MORE VEGETABLES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939404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What Are Your Thoughts: RACE vs ETHNICITY/ANCESTRY 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6825" y="2168665"/>
            <a:ext cx="967906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When we stop using the  label   “race”  in</a:t>
            </a:r>
          </a:p>
          <a:p>
            <a:r>
              <a:rPr lang="en-US" sz="3600" dirty="0" smtClean="0"/>
              <a:t> association with  health and health outcomes?</a:t>
            </a:r>
          </a:p>
          <a:p>
            <a:r>
              <a:rPr lang="en-US" sz="3600" dirty="0" smtClean="0"/>
              <a:t>Ethnicity and ancestry should be the information</a:t>
            </a:r>
          </a:p>
          <a:p>
            <a:r>
              <a:rPr lang="en-US" sz="3600" dirty="0" smtClean="0"/>
              <a:t>Collected on all health records?</a:t>
            </a:r>
          </a:p>
          <a:p>
            <a:endParaRPr lang="en-US" sz="3600" dirty="0"/>
          </a:p>
          <a:p>
            <a:r>
              <a:rPr lang="en-US" sz="3600" dirty="0" smtClean="0"/>
              <a:t>Going Forward, What are the barriers to collecting </a:t>
            </a:r>
          </a:p>
          <a:p>
            <a:r>
              <a:rPr lang="en-US" sz="3600" dirty="0" smtClean="0"/>
              <a:t>Ethnicity and ancestry data on health records</a:t>
            </a:r>
          </a:p>
          <a:p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46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Opinion Poll from PhD Nurses: Pros for Using Ethnicity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 can be used by physicians to predict disease risk and determine drug therapy</a:t>
            </a:r>
          </a:p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race important to understand the patient's views, such as alternative medicine preferences and cultural beliefs about illness</a:t>
            </a:r>
          </a:p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Scientists continue to develop models of how race can be used to predict disease risk</a:t>
            </a:r>
          </a:p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have more granular data, namely instead of a generic Asian, one may report Korean, Vietnamese, etc. (No cons since one can always deduct race from the more detailed ethnicity data.)</a:t>
            </a:r>
          </a:p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potential benefit is it may facilitate the discovery and implementation of more targeted 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</a:p>
          <a:p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with deeper understanding of how ethnic beliefs about health and illness truly influences health outcomes (whether therapies are accepted, utilized as prescribed, or used in conjunction with ethnic remedies)</a:t>
            </a:r>
          </a:p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how languages spoken at home can foster trust or mistrust of providers who may not appreciate the nuanced behaviors associated with patient-provider relationships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7920" y="1738110"/>
            <a:ext cx="4937760" cy="4023360"/>
          </a:xfrm>
        </p:spPr>
        <p:txBody>
          <a:bodyPr>
            <a:normAutofit fontScale="25000" lnSpcReduction="20000"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process of acculturation can cause under stress and influence poor health outcomes</a:t>
            </a:r>
          </a:p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how to leverage ancestral practices to promote adherence to healthy lifestyles</a:t>
            </a:r>
          </a:p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journals and editors offer suggestions and guidelines to follow, there is an attempt to standardize reporting</a:t>
            </a:r>
          </a:p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from racial and ethnic testing vary between groups. Results are needed for all groups</a:t>
            </a:r>
          </a:p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gain a better understanding of how to characterize and determine differences in human populations</a:t>
            </a:r>
          </a:p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ancestry markers is based on genetic/genomic data, instead of social constructs </a:t>
            </a:r>
          </a:p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Some self-reported African American ancestry can have up to 99% European admixture while some self-reported European ancestry has African American admixture. doi:10.1186/s40246-014-0023-x</a:t>
            </a:r>
          </a:p>
          <a:p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categorization may allow identification of associated variables that can be studied in more granular manner with a variety of tools and analytics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97384" y="2636655"/>
            <a:ext cx="2898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451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130</TotalTime>
  <Words>676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Bahnschrift Condensed</vt:lpstr>
      <vt:lpstr>Calibri</vt:lpstr>
      <vt:lpstr>Calibri Light</vt:lpstr>
      <vt:lpstr>Retrospect</vt:lpstr>
      <vt:lpstr>Are We Comparing Apples  To Oranges?   Prostate Cancer In Black Men And White Men</vt:lpstr>
      <vt:lpstr>Real Differences in Prostate Tumors in Black Men Vs White Men</vt:lpstr>
      <vt:lpstr>Real Differences in Prostate Tumors in Black Men</vt:lpstr>
      <vt:lpstr>Real Differences in Prostate Tumors in Black Men</vt:lpstr>
      <vt:lpstr>RNA/Seq: Real Differences in Prostate Tumors in Black Men vs White Men</vt:lpstr>
      <vt:lpstr>What’s Driving These “Hot” Prostate Tumors In Black Men?</vt:lpstr>
      <vt:lpstr>EAT MORE VEGETABLES</vt:lpstr>
      <vt:lpstr> What Are Your Thoughts: RACE vs ETHNICITY/ANCESTRY </vt:lpstr>
      <vt:lpstr>Opinion Poll from PhD Nurses: Pros for Using Ethnicity</vt:lpstr>
      <vt:lpstr>Opinion Poll from PhD Nurses: Cons for Using Race/Ethnicity</vt:lpstr>
      <vt:lpstr>ACKNOWLEDGEMENTS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Comparing Apples With Oranges?  Current State of Prostate Cancer In Black Men And White Men</dc:title>
  <dc:creator>User</dc:creator>
  <cp:lastModifiedBy>User</cp:lastModifiedBy>
  <cp:revision>13</cp:revision>
  <dcterms:created xsi:type="dcterms:W3CDTF">2019-04-09T18:54:06Z</dcterms:created>
  <dcterms:modified xsi:type="dcterms:W3CDTF">2019-04-09T21:04:42Z</dcterms:modified>
</cp:coreProperties>
</file>