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9"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p:restoredTop sz="94690"/>
  </p:normalViewPr>
  <p:slideViewPr>
    <p:cSldViewPr snapToGrid="0" snapToObjects="1">
      <p:cViewPr varScale="1">
        <p:scale>
          <a:sx n="99" d="100"/>
          <a:sy n="99" d="100"/>
        </p:scale>
        <p:origin x="392" y="1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5D2C3-7B92-AF4A-AC65-97166ACF58A3}" type="datetimeFigureOut">
              <a:rPr lang="en-US" smtClean="0"/>
              <a:t>4/7/19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CAD2F5-73E9-8948-B85A-C20586D5C627}" type="slidenum">
              <a:rPr lang="en-US" smtClean="0"/>
              <a:t>‹#›</a:t>
            </a:fld>
            <a:endParaRPr lang="en-US"/>
          </a:p>
        </p:txBody>
      </p:sp>
    </p:spTree>
    <p:extLst>
      <p:ext uri="{BB962C8B-B14F-4D97-AF65-F5344CB8AC3E}">
        <p14:creationId xmlns:p14="http://schemas.microsoft.com/office/powerpoint/2010/main" val="100781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3" Type="http://schemas.openxmlformats.org/officeDocument/2006/relationships/hyperlink" Target="https://www.healthypeople.gov/2020/topics-objectives/topic/social-determinants-health/interventions-resources/social-cohesion#11" TargetMode="External"/><Relationship Id="rId18" Type="http://schemas.openxmlformats.org/officeDocument/2006/relationships/hyperlink" Target="https://www.healthypeople.gov/2020/topics-objectives/topic/social-determinants-health/interventions-resources/social-cohesion#16" TargetMode="External"/><Relationship Id="rId26" Type="http://schemas.openxmlformats.org/officeDocument/2006/relationships/hyperlink" Target="https://www.healthypeople.gov/2020/topics-objectives/topic/social-determinants-health/interventions-resources/social-cohesion#24" TargetMode="External"/><Relationship Id="rId21" Type="http://schemas.openxmlformats.org/officeDocument/2006/relationships/hyperlink" Target="https://www.healthypeople.gov/2020/topics-objectives/topic/social-determinants-health/interventions-resources/social-cohesion#19" TargetMode="External"/><Relationship Id="rId34" Type="http://schemas.openxmlformats.org/officeDocument/2006/relationships/hyperlink" Target="https://www.healthypeople.gov/2020/topics-objectives/topic/social-determinants-health/interventions-resources/social-cohesion#33" TargetMode="External"/><Relationship Id="rId7" Type="http://schemas.openxmlformats.org/officeDocument/2006/relationships/hyperlink" Target="https://www.healthypeople.gov/2020/topics-objectives/topic/social-determinants-health/interventions-resources/social-cohesion#5" TargetMode="External"/><Relationship Id="rId12" Type="http://schemas.openxmlformats.org/officeDocument/2006/relationships/hyperlink" Target="https://www.healthypeople.gov/2020/topics-objectives/topic/social-determinants-health/interventions-resources/social-cohesion#10" TargetMode="External"/><Relationship Id="rId17" Type="http://schemas.openxmlformats.org/officeDocument/2006/relationships/hyperlink" Target="https://www.healthypeople.gov/2020/topics-objectives/topic/social-determinants-health/interventions-resources/social-cohesion#15" TargetMode="External"/><Relationship Id="rId25" Type="http://schemas.openxmlformats.org/officeDocument/2006/relationships/hyperlink" Target="https://www.healthypeople.gov/2020/topics-objectives/topic/social-determinants-health/interventions-resources/social-cohesion#23" TargetMode="External"/><Relationship Id="rId33" Type="http://schemas.openxmlformats.org/officeDocument/2006/relationships/hyperlink" Target="https://www.healthypeople.gov/2020/topics-objectives/topic/social-determinants-health/interventions-resources/social-cohesion#32" TargetMode="External"/><Relationship Id="rId38" Type="http://schemas.openxmlformats.org/officeDocument/2006/relationships/hyperlink" Target="https://www.healthypeople.gov/2020/topics-objectives/topic/social-determinants-health/interventions-resources/social-cohesion#37" TargetMode="External"/><Relationship Id="rId2" Type="http://schemas.openxmlformats.org/officeDocument/2006/relationships/slide" Target="../slides/slide4.xml"/><Relationship Id="rId16" Type="http://schemas.openxmlformats.org/officeDocument/2006/relationships/hyperlink" Target="https://www.healthypeople.gov/2020/topics-objectives/topic/social-determinants-health/interventions-resources/social-cohesion#14" TargetMode="External"/><Relationship Id="rId20" Type="http://schemas.openxmlformats.org/officeDocument/2006/relationships/hyperlink" Target="https://www.healthypeople.gov/2020/topics-objectives/topic/social-determinants-health/interventions-resources/social-cohesion#18" TargetMode="External"/><Relationship Id="rId29" Type="http://schemas.openxmlformats.org/officeDocument/2006/relationships/hyperlink" Target="https://www.healthypeople.gov/2020/topics-objectives/topic/social-determinants-health/interventions-resources/social-cohesion#27" TargetMode="External"/><Relationship Id="rId1" Type="http://schemas.openxmlformats.org/officeDocument/2006/relationships/notesMaster" Target="../notesMasters/notesMaster1.xml"/><Relationship Id="rId6" Type="http://schemas.openxmlformats.org/officeDocument/2006/relationships/hyperlink" Target="https://www.healthypeople.gov/2020/topics-objectives/topic/social-determinants-health/interventions-resources/social-cohesion#4" TargetMode="External"/><Relationship Id="rId11" Type="http://schemas.openxmlformats.org/officeDocument/2006/relationships/hyperlink" Target="https://www.healthypeople.gov/2020/topics-objectives/topic/social-determinants-health/interventions-resources/social-cohesion#9" TargetMode="External"/><Relationship Id="rId24" Type="http://schemas.openxmlformats.org/officeDocument/2006/relationships/hyperlink" Target="https://www.healthypeople.gov/2020/topics-objectives/topic/social-determinants-health/interventions-resources/social-cohesion#22" TargetMode="External"/><Relationship Id="rId32" Type="http://schemas.openxmlformats.org/officeDocument/2006/relationships/hyperlink" Target="https://www.healthypeople.gov/2020/topics-objectives/topic/social-determinants-health/interventions-resources/social-cohesion#31" TargetMode="External"/><Relationship Id="rId37" Type="http://schemas.openxmlformats.org/officeDocument/2006/relationships/hyperlink" Target="https://www.healthypeople.gov/2020/topics-objectives/topic/social-determinants-health/interventions-resources/social-cohesion#36" TargetMode="External"/><Relationship Id="rId5" Type="http://schemas.openxmlformats.org/officeDocument/2006/relationships/hyperlink" Target="https://www.healthypeople.gov/2020/topics-objectives/topic/social-determinants-health/interventions-resources/social-cohesion#3" TargetMode="External"/><Relationship Id="rId15" Type="http://schemas.openxmlformats.org/officeDocument/2006/relationships/hyperlink" Target="https://www.healthypeople.gov/2020/topics-objectives/topic/social-determinants-health/interventions-resources/social-cohesion#13" TargetMode="External"/><Relationship Id="rId23" Type="http://schemas.openxmlformats.org/officeDocument/2006/relationships/hyperlink" Target="https://www.healthypeople.gov/2020/topics-objectives/topic/social-determinants-health/interventions-resources/social-cohesion#21" TargetMode="External"/><Relationship Id="rId28" Type="http://schemas.openxmlformats.org/officeDocument/2006/relationships/hyperlink" Target="https://www.healthypeople.gov/2020/topics-objectives/topic/social-determinants-health/interventions-resources/social-cohesion#26" TargetMode="External"/><Relationship Id="rId36" Type="http://schemas.openxmlformats.org/officeDocument/2006/relationships/hyperlink" Target="https://www.healthypeople.gov/2020/topics-objectives/topic/social-determinants-health/interventions-resources/social-cohesion#35" TargetMode="External"/><Relationship Id="rId10" Type="http://schemas.openxmlformats.org/officeDocument/2006/relationships/hyperlink" Target="https://www.healthypeople.gov/2020/topics-objectives/topic/social-determinants-health/interventions-resources/social-cohesion#8" TargetMode="External"/><Relationship Id="rId19" Type="http://schemas.openxmlformats.org/officeDocument/2006/relationships/hyperlink" Target="https://www.healthypeople.gov/2020/topics-objectives/topic/social-determinants-health/interventions-resources/social-cohesion#17" TargetMode="External"/><Relationship Id="rId31" Type="http://schemas.openxmlformats.org/officeDocument/2006/relationships/hyperlink" Target="https://www.healthypeople.gov/2020/topics-objectives/topic/social-determinants-health/interventions-resources/social-cohesion#30" TargetMode="External"/><Relationship Id="rId4" Type="http://schemas.openxmlformats.org/officeDocument/2006/relationships/hyperlink" Target="https://www.healthypeople.gov/2020/topics-objectives/topic/social-determinants-health/interventions-resources/social-cohesion#2" TargetMode="External"/><Relationship Id="rId9" Type="http://schemas.openxmlformats.org/officeDocument/2006/relationships/hyperlink" Target="https://www.healthypeople.gov/2020/topics-objectives/topic/social-determinants-health/interventions-resources/social-cohesion#7" TargetMode="External"/><Relationship Id="rId14" Type="http://schemas.openxmlformats.org/officeDocument/2006/relationships/hyperlink" Target="https://www.healthypeople.gov/2020/topics-objectives/topic/social-determinants-health/interventions-resources/social-cohesion#12" TargetMode="External"/><Relationship Id="rId22" Type="http://schemas.openxmlformats.org/officeDocument/2006/relationships/hyperlink" Target="https://www.healthypeople.gov/2020/topics-objectives/topic/social-determinants-health/interventions-resources/social-cohesion#20" TargetMode="External"/><Relationship Id="rId27" Type="http://schemas.openxmlformats.org/officeDocument/2006/relationships/hyperlink" Target="https://www.healthypeople.gov/2020/topics-objectives/topic/social-determinants-health/interventions-resources/social-cohesion#25" TargetMode="External"/><Relationship Id="rId30" Type="http://schemas.openxmlformats.org/officeDocument/2006/relationships/hyperlink" Target="https://www.healthypeople.gov/2020/topics-objectives/topic/social-determinants-health/interventions-resources/social-cohesion#28" TargetMode="External"/><Relationship Id="rId35" Type="http://schemas.openxmlformats.org/officeDocument/2006/relationships/hyperlink" Target="https://www.healthypeople.gov/2020/topics-objectives/topic/social-determinants-health/interventions-resources/social-cohesion#34" TargetMode="External"/><Relationship Id="rId8" Type="http://schemas.openxmlformats.org/officeDocument/2006/relationships/hyperlink" Target="https://www.healthypeople.gov/2020/topics-objectives/topic/social-determinants-health/interventions-resources/social-cohesion#6" TargetMode="External"/><Relationship Id="rId3" Type="http://schemas.openxmlformats.org/officeDocument/2006/relationships/hyperlink" Target="https://www.healthypeople.gov/2020/topics-objectives/topic/social-determinants-health/interventions-resources/social-cohesion#1"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sz="1200" b="0" i="0" kern="1200" dirty="0">
                <a:solidFill>
                  <a:schemeClr val="tx1"/>
                </a:solidFill>
                <a:effectLst/>
                <a:latin typeface="+mn-lt"/>
                <a:ea typeface="+mn-ea"/>
                <a:cs typeface="+mn-cs"/>
              </a:rPr>
              <a:t>Relationships are important for physical health and psychosocial well-being.</a:t>
            </a:r>
            <a:r>
              <a:rPr lang="en-GB" sz="1200" b="1" i="0" u="none" strike="noStrike" kern="1200" baseline="30000" dirty="0">
                <a:solidFill>
                  <a:schemeClr val="tx1"/>
                </a:solidFill>
                <a:effectLst/>
                <a:latin typeface="+mn-lt"/>
                <a:ea typeface="+mn-ea"/>
                <a:cs typeface="+mn-cs"/>
                <a:hlinkClick r:id="rId3"/>
              </a:rPr>
              <a:t>1</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4"/>
              </a:rPr>
              <a:t>2</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5"/>
              </a:rPr>
              <a:t>3</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6"/>
              </a:rPr>
              <a:t>4</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7"/>
              </a:rPr>
              <a:t>5</a:t>
            </a:r>
            <a:r>
              <a:rPr lang="en-GB" sz="1200" b="0" i="0" kern="1200" dirty="0">
                <a:solidFill>
                  <a:schemeClr val="tx1"/>
                </a:solidFill>
                <a:effectLst/>
                <a:latin typeface="+mn-lt"/>
                <a:ea typeface="+mn-ea"/>
                <a:cs typeface="+mn-cs"/>
              </a:rPr>
              <a:t> Relationships are conceptualized through terms such as social cohesion, social capital, social networks, and social support. Social cohesion refers to the strength of relationships and the sense of solidarity among members of a community.</a:t>
            </a:r>
            <a:r>
              <a:rPr lang="en-GB" sz="1200" b="1" i="0" u="none" strike="noStrike" kern="1200" baseline="30000" dirty="0">
                <a:solidFill>
                  <a:schemeClr val="tx1"/>
                </a:solidFill>
                <a:effectLst/>
                <a:latin typeface="+mn-lt"/>
                <a:ea typeface="+mn-ea"/>
                <a:cs typeface="+mn-cs"/>
                <a:hlinkClick r:id="rId8"/>
              </a:rPr>
              <a:t>6</a:t>
            </a:r>
            <a:r>
              <a:rPr lang="en-GB" sz="1200" b="0" i="0" kern="1200" dirty="0">
                <a:solidFill>
                  <a:schemeClr val="tx1"/>
                </a:solidFill>
                <a:effectLst/>
                <a:latin typeface="+mn-lt"/>
                <a:ea typeface="+mn-ea"/>
                <a:cs typeface="+mn-cs"/>
              </a:rPr>
              <a:t> One indicator of social cohesion is the amount of social capital a community has. Social capital deals with shared group resources,</a:t>
            </a:r>
            <a:r>
              <a:rPr lang="en-GB" sz="1200" b="1" i="0" u="none" strike="noStrike" kern="1200" baseline="30000" dirty="0">
                <a:solidFill>
                  <a:schemeClr val="tx1"/>
                </a:solidFill>
                <a:effectLst/>
                <a:latin typeface="+mn-lt"/>
                <a:ea typeface="+mn-ea"/>
                <a:cs typeface="+mn-cs"/>
                <a:hlinkClick r:id="rId8"/>
              </a:rPr>
              <a:t>6</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9"/>
              </a:rPr>
              <a:t>7</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10"/>
              </a:rPr>
              <a:t>8</a:t>
            </a:r>
            <a:r>
              <a:rPr lang="en-GB" sz="1200" b="0" i="0" kern="1200" dirty="0">
                <a:solidFill>
                  <a:schemeClr val="tx1"/>
                </a:solidFill>
                <a:effectLst/>
                <a:latin typeface="+mn-lt"/>
                <a:ea typeface="+mn-ea"/>
                <a:cs typeface="+mn-cs"/>
              </a:rPr>
              <a:t> like a friend-of-a-friend’s knowledge of a job opening.</a:t>
            </a:r>
            <a:r>
              <a:rPr lang="en-GB" sz="1200" b="1" i="0" u="none" strike="noStrike" kern="1200" baseline="30000" dirty="0">
                <a:solidFill>
                  <a:schemeClr val="tx1"/>
                </a:solidFill>
                <a:effectLst/>
                <a:latin typeface="+mn-lt"/>
                <a:ea typeface="+mn-ea"/>
                <a:cs typeface="+mn-cs"/>
                <a:hlinkClick r:id="rId11"/>
              </a:rPr>
              <a:t>9</a:t>
            </a:r>
            <a:r>
              <a:rPr lang="en-GB" sz="1200" b="0" i="0" kern="1200" dirty="0">
                <a:solidFill>
                  <a:schemeClr val="tx1"/>
                </a:solidFill>
                <a:effectLst/>
                <a:latin typeface="+mn-lt"/>
                <a:ea typeface="+mn-ea"/>
                <a:cs typeface="+mn-cs"/>
              </a:rPr>
              <a:t> Individuals have access to social capital through their social networks,</a:t>
            </a:r>
            <a:r>
              <a:rPr lang="en-GB" sz="1200" b="1" i="0" u="none" strike="noStrike" kern="1200" baseline="30000" dirty="0">
                <a:solidFill>
                  <a:schemeClr val="tx1"/>
                </a:solidFill>
                <a:effectLst/>
                <a:latin typeface="+mn-lt"/>
                <a:ea typeface="+mn-ea"/>
                <a:cs typeface="+mn-cs"/>
                <a:hlinkClick r:id="rId10"/>
              </a:rPr>
              <a:t>8</a:t>
            </a:r>
            <a:r>
              <a:rPr lang="en-GB" sz="1200" b="0" i="0" kern="1200" dirty="0">
                <a:solidFill>
                  <a:schemeClr val="tx1"/>
                </a:solidFill>
                <a:effectLst/>
                <a:latin typeface="+mn-lt"/>
                <a:ea typeface="+mn-ea"/>
                <a:cs typeface="+mn-cs"/>
              </a:rPr>
              <a:t> which are webs of social relationships.</a:t>
            </a:r>
            <a:r>
              <a:rPr lang="en-GB" sz="1200" b="1" i="0" u="none" strike="noStrike" kern="1200" baseline="30000" dirty="0">
                <a:solidFill>
                  <a:schemeClr val="tx1"/>
                </a:solidFill>
                <a:effectLst/>
                <a:latin typeface="+mn-lt"/>
                <a:ea typeface="+mn-ea"/>
                <a:cs typeface="+mn-cs"/>
                <a:hlinkClick r:id="rId12"/>
              </a:rPr>
              <a:t>10</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13"/>
              </a:rPr>
              <a:t>11</a:t>
            </a:r>
            <a:r>
              <a:rPr lang="en-GB" sz="1200" b="0" i="0" kern="1200" dirty="0">
                <a:solidFill>
                  <a:schemeClr val="tx1"/>
                </a:solidFill>
                <a:effectLst/>
                <a:latin typeface="+mn-lt"/>
                <a:ea typeface="+mn-ea"/>
                <a:cs typeface="+mn-cs"/>
              </a:rPr>
              <a:t>Social networks are sources of multiple forms of social support, such as emotional support (e.g., encouragement after a setback) and instrumental support (e.g., a ride to a doctor’s appointment).</a:t>
            </a:r>
            <a:r>
              <a:rPr lang="en-GB" sz="1200" b="1" i="0" u="none" strike="noStrike" kern="1200" baseline="30000" dirty="0">
                <a:solidFill>
                  <a:schemeClr val="tx1"/>
                </a:solidFill>
                <a:effectLst/>
                <a:latin typeface="+mn-lt"/>
                <a:ea typeface="+mn-ea"/>
                <a:cs typeface="+mn-cs"/>
                <a:hlinkClick r:id="rId12"/>
              </a:rPr>
              <a:t>10</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13"/>
              </a:rPr>
              <a:t>11</a:t>
            </a:r>
            <a:r>
              <a:rPr lang="en-GB" sz="1200" b="0" i="0" kern="1200" dirty="0">
                <a:solidFill>
                  <a:schemeClr val="tx1"/>
                </a:solidFill>
                <a:effectLst/>
                <a:latin typeface="+mn-lt"/>
                <a:ea typeface="+mn-ea"/>
                <a:cs typeface="+mn-cs"/>
              </a:rPr>
              <a:t> This summary will review the positive and negative health effects social cohesion has on an individual’s life.</a:t>
            </a:r>
          </a:p>
          <a:p>
            <a:pPr fontAlgn="base"/>
            <a:r>
              <a:rPr lang="en-GB" sz="1200" b="0" i="0" kern="1200" dirty="0">
                <a:solidFill>
                  <a:schemeClr val="tx1"/>
                </a:solidFill>
                <a:effectLst/>
                <a:latin typeface="+mn-lt"/>
                <a:ea typeface="+mn-ea"/>
                <a:cs typeface="+mn-cs"/>
              </a:rPr>
              <a:t>Social capital is an important marker of social cohesion, and it has significant ramifications for health. For example, one study examined the link between 4 measures of social capital (perceived fairness, perceived helpfulness, group membership, and trust), income inequality, and mortality.</a:t>
            </a:r>
            <a:r>
              <a:rPr lang="en-GB" sz="1200" b="1" i="0" u="none" strike="noStrike" kern="1200" baseline="30000" dirty="0">
                <a:solidFill>
                  <a:schemeClr val="tx1"/>
                </a:solidFill>
                <a:effectLst/>
                <a:latin typeface="+mn-lt"/>
                <a:ea typeface="+mn-ea"/>
                <a:cs typeface="+mn-cs"/>
                <a:hlinkClick r:id="rId14"/>
              </a:rPr>
              <a:t>12</a:t>
            </a:r>
            <a:r>
              <a:rPr lang="en-GB" sz="1200" b="0" i="0" kern="1200" dirty="0">
                <a:solidFill>
                  <a:schemeClr val="tx1"/>
                </a:solidFill>
                <a:effectLst/>
                <a:latin typeface="+mn-lt"/>
                <a:ea typeface="+mn-ea"/>
                <a:cs typeface="+mn-cs"/>
              </a:rPr>
              <a:t> The authors found that all 4 measures of social capital were associated with mortality. They also found that the relationship between income inequality and mortality may be partially explained by reductions in social capital as income inequality increases.</a:t>
            </a:r>
            <a:r>
              <a:rPr lang="en-GB" sz="1200" b="1" i="0" u="none" strike="noStrike" kern="1200" baseline="30000" dirty="0">
                <a:solidFill>
                  <a:schemeClr val="tx1"/>
                </a:solidFill>
                <a:effectLst/>
                <a:latin typeface="+mn-lt"/>
                <a:ea typeface="+mn-ea"/>
                <a:cs typeface="+mn-cs"/>
                <a:hlinkClick r:id="rId14"/>
              </a:rPr>
              <a:t>12</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15"/>
              </a:rPr>
              <a:t>13</a:t>
            </a:r>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Collective efficacy, an aspect of social capital and social cohesion, is grounded on mutual trust and describes a community’s ability to create change and exercise informal social control (i.e., influence </a:t>
            </a:r>
            <a:r>
              <a:rPr lang="en-GB" sz="1200" b="0" i="0" kern="1200" dirty="0" err="1">
                <a:solidFill>
                  <a:schemeClr val="tx1"/>
                </a:solidFill>
                <a:effectLst/>
                <a:latin typeface="+mn-lt"/>
                <a:ea typeface="+mn-ea"/>
                <a:cs typeface="+mn-cs"/>
              </a:rPr>
              <a:t>behavior</a:t>
            </a:r>
            <a:r>
              <a:rPr lang="en-GB" sz="1200" b="0" i="0" kern="1200" dirty="0">
                <a:solidFill>
                  <a:schemeClr val="tx1"/>
                </a:solidFill>
                <a:effectLst/>
                <a:latin typeface="+mn-lt"/>
                <a:ea typeface="+mn-ea"/>
                <a:cs typeface="+mn-cs"/>
              </a:rPr>
              <a:t> through social norms).</a:t>
            </a:r>
            <a:r>
              <a:rPr lang="en-GB" sz="1200" b="1" i="0" u="none" strike="noStrike" kern="1200" baseline="30000" dirty="0">
                <a:solidFill>
                  <a:schemeClr val="tx1"/>
                </a:solidFill>
                <a:effectLst/>
                <a:latin typeface="+mn-lt"/>
                <a:ea typeface="+mn-ea"/>
                <a:cs typeface="+mn-cs"/>
                <a:hlinkClick r:id="rId16"/>
              </a:rPr>
              <a:t>14</a:t>
            </a:r>
            <a:r>
              <a:rPr lang="en-GB" sz="1200" b="0" i="0" kern="1200" dirty="0">
                <a:solidFill>
                  <a:schemeClr val="tx1"/>
                </a:solidFill>
                <a:effectLst/>
                <a:latin typeface="+mn-lt"/>
                <a:ea typeface="+mn-ea"/>
                <a:cs typeface="+mn-cs"/>
              </a:rPr>
              <a:t> Collective efficacy is associated with better self-rated health,</a:t>
            </a:r>
            <a:r>
              <a:rPr lang="en-GB" sz="1200" b="1" i="0" u="none" strike="noStrike" kern="1200" baseline="30000" dirty="0">
                <a:solidFill>
                  <a:schemeClr val="tx1"/>
                </a:solidFill>
                <a:effectLst/>
                <a:latin typeface="+mn-lt"/>
                <a:ea typeface="+mn-ea"/>
                <a:cs typeface="+mn-cs"/>
                <a:hlinkClick r:id="rId17"/>
              </a:rPr>
              <a:t>15</a:t>
            </a:r>
            <a:r>
              <a:rPr lang="en-GB" sz="1200" b="0" i="0" kern="1200" dirty="0">
                <a:solidFill>
                  <a:schemeClr val="tx1"/>
                </a:solidFill>
                <a:effectLst/>
                <a:latin typeface="+mn-lt"/>
                <a:ea typeface="+mn-ea"/>
                <a:cs typeface="+mn-cs"/>
              </a:rPr>
              <a:t> lower rates of </a:t>
            </a:r>
            <a:r>
              <a:rPr lang="en-GB" sz="1200" b="0" i="0" kern="1200" dirty="0" err="1">
                <a:solidFill>
                  <a:schemeClr val="tx1"/>
                </a:solidFill>
                <a:effectLst/>
                <a:latin typeface="+mn-lt"/>
                <a:ea typeface="+mn-ea"/>
                <a:cs typeface="+mn-cs"/>
              </a:rPr>
              <a:t>neighborhood</a:t>
            </a:r>
            <a:r>
              <a:rPr lang="en-GB" sz="1200" b="0" i="0" kern="1200" dirty="0">
                <a:solidFill>
                  <a:schemeClr val="tx1"/>
                </a:solidFill>
                <a:effectLst/>
                <a:latin typeface="+mn-lt"/>
                <a:ea typeface="+mn-ea"/>
                <a:cs typeface="+mn-cs"/>
              </a:rPr>
              <a:t> violence,</a:t>
            </a:r>
            <a:r>
              <a:rPr lang="en-GB" sz="1200" b="1" i="0" u="none" strike="noStrike" kern="1200" baseline="30000" dirty="0">
                <a:solidFill>
                  <a:schemeClr val="tx1"/>
                </a:solidFill>
                <a:effectLst/>
                <a:latin typeface="+mn-lt"/>
                <a:ea typeface="+mn-ea"/>
                <a:cs typeface="+mn-cs"/>
                <a:hlinkClick r:id="rId16"/>
              </a:rPr>
              <a:t>14</a:t>
            </a:r>
            <a:r>
              <a:rPr lang="en-GB" sz="1200" b="0" i="0" kern="1200" dirty="0">
                <a:solidFill>
                  <a:schemeClr val="tx1"/>
                </a:solidFill>
                <a:effectLst/>
                <a:latin typeface="+mn-lt"/>
                <a:ea typeface="+mn-ea"/>
                <a:cs typeface="+mn-cs"/>
              </a:rPr>
              <a:t> and better access to health-enhancing resources like medical care, healthy food options, and places to exercise.</a:t>
            </a:r>
            <a:r>
              <a:rPr lang="en-GB" sz="1200" b="1" i="0" u="none" strike="noStrike" kern="1200" baseline="30000" dirty="0">
                <a:solidFill>
                  <a:schemeClr val="tx1"/>
                </a:solidFill>
                <a:effectLst/>
                <a:latin typeface="+mn-lt"/>
                <a:ea typeface="+mn-ea"/>
                <a:cs typeface="+mn-cs"/>
                <a:hlinkClick r:id="rId18"/>
              </a:rPr>
              <a:t>16</a:t>
            </a:r>
            <a:r>
              <a:rPr lang="en-GB" sz="1200" b="0" i="0" kern="1200" dirty="0">
                <a:solidFill>
                  <a:schemeClr val="tx1"/>
                </a:solidFill>
                <a:effectLst/>
                <a:latin typeface="+mn-lt"/>
                <a:ea typeface="+mn-ea"/>
                <a:cs typeface="+mn-cs"/>
              </a:rPr>
              <a:t> Social institutions like religion and the family are common sources of social capital and social control, as well as social networks and social support.</a:t>
            </a:r>
            <a:r>
              <a:rPr lang="en-GB" sz="1200" b="1" i="0" u="none" strike="noStrike" kern="1200" baseline="30000" dirty="0">
                <a:solidFill>
                  <a:schemeClr val="tx1"/>
                </a:solidFill>
                <a:effectLst/>
                <a:latin typeface="+mn-lt"/>
                <a:ea typeface="+mn-ea"/>
                <a:cs typeface="+mn-cs"/>
                <a:hlinkClick r:id="rId9"/>
              </a:rPr>
              <a:t>7</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19"/>
              </a:rPr>
              <a:t>17</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20"/>
              </a:rPr>
              <a:t>18</a:t>
            </a:r>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Social networks spread social capital, </a:t>
            </a:r>
            <a:r>
              <a:rPr lang="en-GB" sz="1200" b="1" i="0" u="none" strike="noStrike" kern="1200" baseline="30000" dirty="0">
                <a:solidFill>
                  <a:schemeClr val="tx1"/>
                </a:solidFill>
                <a:effectLst/>
                <a:latin typeface="+mn-lt"/>
                <a:ea typeface="+mn-ea"/>
                <a:cs typeface="+mn-cs"/>
                <a:hlinkClick r:id="rId10"/>
              </a:rPr>
              <a:t>8</a:t>
            </a:r>
            <a:r>
              <a:rPr lang="en-GB" sz="1200" b="0" i="0" kern="1200" dirty="0">
                <a:solidFill>
                  <a:schemeClr val="tx1"/>
                </a:solidFill>
                <a:effectLst/>
                <a:latin typeface="+mn-lt"/>
                <a:ea typeface="+mn-ea"/>
                <a:cs typeface="+mn-cs"/>
              </a:rPr>
              <a:t> but they can also spread health </a:t>
            </a:r>
            <a:r>
              <a:rPr lang="en-GB" sz="1200" b="0" i="0" kern="1200" dirty="0" err="1">
                <a:solidFill>
                  <a:schemeClr val="tx1"/>
                </a:solidFill>
                <a:effectLst/>
                <a:latin typeface="+mn-lt"/>
                <a:ea typeface="+mn-ea"/>
                <a:cs typeface="+mn-cs"/>
              </a:rPr>
              <a:t>behaviors</a:t>
            </a:r>
            <a:r>
              <a:rPr lang="en-GB" sz="1200" b="0" i="0" kern="1200" dirty="0">
                <a:solidFill>
                  <a:schemeClr val="tx1"/>
                </a:solidFill>
                <a:effectLst/>
                <a:latin typeface="+mn-lt"/>
                <a:ea typeface="+mn-ea"/>
                <a:cs typeface="+mn-cs"/>
              </a:rPr>
              <a:t> and outcomes, a phenomenon known as “social contagion.”</a:t>
            </a:r>
            <a:r>
              <a:rPr lang="en-GB" sz="1200" b="1" i="0" u="none" strike="noStrike" kern="1200" baseline="30000" dirty="0">
                <a:solidFill>
                  <a:schemeClr val="tx1"/>
                </a:solidFill>
                <a:effectLst/>
                <a:latin typeface="+mn-lt"/>
                <a:ea typeface="+mn-ea"/>
                <a:cs typeface="+mn-cs"/>
                <a:hlinkClick r:id="rId21"/>
              </a:rPr>
              <a:t>19</a:t>
            </a:r>
            <a:r>
              <a:rPr lang="en-GB" sz="1200" b="0" i="0" kern="1200" dirty="0">
                <a:solidFill>
                  <a:schemeClr val="tx1"/>
                </a:solidFill>
                <a:effectLst/>
                <a:latin typeface="+mn-lt"/>
                <a:ea typeface="+mn-ea"/>
                <a:cs typeface="+mn-cs"/>
              </a:rPr>
              <a:t> For example, if an individual’s friend, sibling, or spouse is obese, the individual’s likelihood of also becoming obese increases.</a:t>
            </a:r>
            <a:r>
              <a:rPr lang="en-GB" sz="1200" b="1" i="0" u="none" strike="noStrike" kern="1200" baseline="30000" dirty="0">
                <a:solidFill>
                  <a:schemeClr val="tx1"/>
                </a:solidFill>
                <a:effectLst/>
                <a:latin typeface="+mn-lt"/>
                <a:ea typeface="+mn-ea"/>
                <a:cs typeface="+mn-cs"/>
                <a:hlinkClick r:id="rId22"/>
              </a:rPr>
              <a:t>20</a:t>
            </a:r>
            <a:r>
              <a:rPr lang="en-GB" sz="1200" b="0" i="0" kern="1200" dirty="0">
                <a:solidFill>
                  <a:schemeClr val="tx1"/>
                </a:solidFill>
                <a:effectLst/>
                <a:latin typeface="+mn-lt"/>
                <a:ea typeface="+mn-ea"/>
                <a:cs typeface="+mn-cs"/>
              </a:rPr>
              <a:t> Similar patterns are seen for smoking</a:t>
            </a:r>
            <a:r>
              <a:rPr lang="en-GB" sz="1200" b="1" i="0" u="none" strike="noStrike" kern="1200" baseline="30000" dirty="0">
                <a:solidFill>
                  <a:schemeClr val="tx1"/>
                </a:solidFill>
                <a:effectLst/>
                <a:latin typeface="+mn-lt"/>
                <a:ea typeface="+mn-ea"/>
                <a:cs typeface="+mn-cs"/>
                <a:hlinkClick r:id="rId23"/>
              </a:rPr>
              <a:t>21</a:t>
            </a:r>
            <a:r>
              <a:rPr lang="en-GB" sz="1200" b="0" i="0" kern="1200" dirty="0">
                <a:solidFill>
                  <a:schemeClr val="tx1"/>
                </a:solidFill>
                <a:effectLst/>
                <a:latin typeface="+mn-lt"/>
                <a:ea typeface="+mn-ea"/>
                <a:cs typeface="+mn-cs"/>
              </a:rPr>
              <a:t> and drinking</a:t>
            </a:r>
            <a:r>
              <a:rPr lang="en-GB" sz="1200" b="1" i="0" u="none" strike="noStrike" kern="1200" baseline="30000" dirty="0">
                <a:solidFill>
                  <a:schemeClr val="tx1"/>
                </a:solidFill>
                <a:effectLst/>
                <a:latin typeface="+mn-lt"/>
                <a:ea typeface="+mn-ea"/>
                <a:cs typeface="+mn-cs"/>
                <a:hlinkClick r:id="rId24"/>
              </a:rPr>
              <a:t>22</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behaviors</a:t>
            </a:r>
            <a:r>
              <a:rPr lang="en-GB" sz="1200" b="0" i="0" kern="1200" dirty="0">
                <a:solidFill>
                  <a:schemeClr val="tx1"/>
                </a:solidFill>
                <a:effectLst/>
                <a:latin typeface="+mn-lt"/>
                <a:ea typeface="+mn-ea"/>
                <a:cs typeface="+mn-cs"/>
              </a:rPr>
              <a:t>.</a:t>
            </a:r>
          </a:p>
          <a:p>
            <a:pPr fontAlgn="base"/>
            <a:r>
              <a:rPr lang="en-GB" sz="1200" b="0" i="0" kern="1200" dirty="0">
                <a:solidFill>
                  <a:schemeClr val="tx1"/>
                </a:solidFill>
                <a:effectLst/>
                <a:latin typeface="+mn-lt"/>
                <a:ea typeface="+mn-ea"/>
                <a:cs typeface="+mn-cs"/>
              </a:rPr>
              <a:t>High levels of social support can positively influence health outcomes through </a:t>
            </a:r>
            <a:r>
              <a:rPr lang="en-GB" sz="1200" b="0" i="0" kern="1200" dirty="0" err="1">
                <a:solidFill>
                  <a:schemeClr val="tx1"/>
                </a:solidFill>
                <a:effectLst/>
                <a:latin typeface="+mn-lt"/>
                <a:ea typeface="+mn-ea"/>
                <a:cs typeface="+mn-cs"/>
              </a:rPr>
              <a:t>behavioral</a:t>
            </a:r>
            <a:r>
              <a:rPr lang="en-GB" sz="1200" b="0" i="0" kern="1200" dirty="0">
                <a:solidFill>
                  <a:schemeClr val="tx1"/>
                </a:solidFill>
                <a:effectLst/>
                <a:latin typeface="+mn-lt"/>
                <a:ea typeface="+mn-ea"/>
                <a:cs typeface="+mn-cs"/>
              </a:rPr>
              <a:t> and psychological pathways.</a:t>
            </a:r>
            <a:r>
              <a:rPr lang="en-GB" sz="1200" b="1" i="0" u="none" strike="noStrike" kern="1200" baseline="30000" dirty="0">
                <a:solidFill>
                  <a:schemeClr val="tx1"/>
                </a:solidFill>
                <a:effectLst/>
                <a:latin typeface="+mn-lt"/>
                <a:ea typeface="+mn-ea"/>
                <a:cs typeface="+mn-cs"/>
                <a:hlinkClick r:id="rId13"/>
              </a:rPr>
              <a:t>11</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25"/>
              </a:rPr>
              <a:t>23</a:t>
            </a:r>
            <a:r>
              <a:rPr lang="en-GB" sz="1200" b="0" i="0" kern="1200" dirty="0">
                <a:solidFill>
                  <a:schemeClr val="tx1"/>
                </a:solidFill>
                <a:effectLst/>
                <a:latin typeface="+mn-lt"/>
                <a:ea typeface="+mn-ea"/>
                <a:cs typeface="+mn-cs"/>
              </a:rPr>
              <a:t> For example, social support may help people stick to healthier diets </a:t>
            </a:r>
            <a:r>
              <a:rPr lang="en-GB" sz="1200" b="1" i="0" u="none" strike="noStrike" kern="1200" baseline="30000" dirty="0">
                <a:solidFill>
                  <a:schemeClr val="tx1"/>
                </a:solidFill>
                <a:effectLst/>
                <a:latin typeface="+mn-lt"/>
                <a:ea typeface="+mn-ea"/>
                <a:cs typeface="+mn-cs"/>
                <a:hlinkClick r:id="rId25"/>
              </a:rPr>
              <a:t>23</a:t>
            </a:r>
            <a:r>
              <a:rPr lang="en-GB" sz="1200" b="0" i="0" kern="1200" dirty="0">
                <a:solidFill>
                  <a:schemeClr val="tx1"/>
                </a:solidFill>
                <a:effectLst/>
                <a:latin typeface="+mn-lt"/>
                <a:ea typeface="+mn-ea"/>
                <a:cs typeface="+mn-cs"/>
              </a:rPr>
              <a:t> and reduce emotional stress.</a:t>
            </a:r>
            <a:r>
              <a:rPr lang="en-GB" sz="1200" b="1" i="0" u="none" strike="noStrike" kern="1200" baseline="30000" dirty="0">
                <a:solidFill>
                  <a:schemeClr val="tx1"/>
                </a:solidFill>
                <a:effectLst/>
                <a:latin typeface="+mn-lt"/>
                <a:ea typeface="+mn-ea"/>
                <a:cs typeface="+mn-cs"/>
                <a:hlinkClick r:id="rId3"/>
              </a:rPr>
              <a:t>1</a:t>
            </a:r>
            <a:r>
              <a:rPr lang="en-GB" sz="1200" b="0" i="0" kern="1200" dirty="0">
                <a:solidFill>
                  <a:schemeClr val="tx1"/>
                </a:solidFill>
                <a:effectLst/>
                <a:latin typeface="+mn-lt"/>
                <a:ea typeface="+mn-ea"/>
                <a:cs typeface="+mn-cs"/>
              </a:rPr>
              <a:t> Both of these pathways can affect biological functioning in the cardiovascular, neuroendocrine, and immune systems.</a:t>
            </a:r>
            <a:r>
              <a:rPr lang="en-GB" sz="1200" b="1" i="0" u="none" strike="noStrike" kern="1200" baseline="30000" dirty="0">
                <a:solidFill>
                  <a:schemeClr val="tx1"/>
                </a:solidFill>
                <a:effectLst/>
                <a:latin typeface="+mn-lt"/>
                <a:ea typeface="+mn-ea"/>
                <a:cs typeface="+mn-cs"/>
                <a:hlinkClick r:id="rId13"/>
              </a:rPr>
              <a:t>11</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25"/>
              </a:rPr>
              <a:t>23</a:t>
            </a:r>
            <a:r>
              <a:rPr lang="en-GB" sz="1200" b="0" i="0" kern="1200" dirty="0">
                <a:solidFill>
                  <a:schemeClr val="tx1"/>
                </a:solidFill>
                <a:effectLst/>
                <a:latin typeface="+mn-lt"/>
                <a:ea typeface="+mn-ea"/>
                <a:cs typeface="+mn-cs"/>
              </a:rPr>
              <a:t> Social support can therefore both directly benefit people and indirectly buffer them from risk factors that might otherwise damage health.</a:t>
            </a:r>
            <a:r>
              <a:rPr lang="en-GB" sz="1200" b="1" i="0" u="none" strike="noStrike" kern="1200" baseline="30000" dirty="0">
                <a:solidFill>
                  <a:schemeClr val="tx1"/>
                </a:solidFill>
                <a:effectLst/>
                <a:latin typeface="+mn-lt"/>
                <a:ea typeface="+mn-ea"/>
                <a:cs typeface="+mn-cs"/>
                <a:hlinkClick r:id="rId26"/>
              </a:rPr>
              <a:t>24</a:t>
            </a:r>
            <a:r>
              <a:rPr lang="en-GB" sz="1200" b="0" i="0" kern="1200" dirty="0">
                <a:solidFill>
                  <a:schemeClr val="tx1"/>
                </a:solidFill>
                <a:effectLst/>
                <a:latin typeface="+mn-lt"/>
                <a:ea typeface="+mn-ea"/>
                <a:cs typeface="+mn-cs"/>
              </a:rPr>
              <a:t> In a study conducted on the relationship between social support and atherosclerosis (plaque in the arteries), social support contributed to lower atherosclerosis levels in women at high risk for heart disease.</a:t>
            </a:r>
            <a:r>
              <a:rPr lang="en-GB" sz="1200" b="1" i="0" u="none" strike="noStrike" kern="1200" baseline="30000" dirty="0">
                <a:solidFill>
                  <a:schemeClr val="tx1"/>
                </a:solidFill>
                <a:effectLst/>
                <a:latin typeface="+mn-lt"/>
                <a:ea typeface="+mn-ea"/>
                <a:cs typeface="+mn-cs"/>
                <a:hlinkClick r:id="rId27"/>
              </a:rPr>
              <a:t>25</a:t>
            </a:r>
            <a:r>
              <a:rPr lang="en-GB" sz="1200" b="0" i="0" kern="1200" dirty="0">
                <a:solidFill>
                  <a:schemeClr val="tx1"/>
                </a:solidFill>
                <a:effectLst/>
                <a:latin typeface="+mn-lt"/>
                <a:ea typeface="+mn-ea"/>
                <a:cs typeface="+mn-cs"/>
              </a:rPr>
              <a:t> The protective nature of social support may be especially important for minority populations. One study of Mexican-origin adults in California found that social support acted as a barrier against the harmful health effects of discrimination.</a:t>
            </a:r>
            <a:r>
              <a:rPr lang="en-GB" sz="1200" b="1" i="0" u="none" strike="noStrike" kern="1200" baseline="30000" dirty="0">
                <a:solidFill>
                  <a:schemeClr val="tx1"/>
                </a:solidFill>
                <a:effectLst/>
                <a:latin typeface="+mn-lt"/>
                <a:ea typeface="+mn-ea"/>
                <a:cs typeface="+mn-cs"/>
                <a:hlinkClick r:id="rId28"/>
              </a:rPr>
              <a:t>26</a:t>
            </a:r>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While social ties sometimes transmit negative health </a:t>
            </a:r>
            <a:r>
              <a:rPr lang="en-GB" sz="1200" b="0" i="0" kern="1200" dirty="0" err="1">
                <a:solidFill>
                  <a:schemeClr val="tx1"/>
                </a:solidFill>
                <a:effectLst/>
                <a:latin typeface="+mn-lt"/>
                <a:ea typeface="+mn-ea"/>
                <a:cs typeface="+mn-cs"/>
              </a:rPr>
              <a:t>behaviors</a:t>
            </a:r>
            <a:r>
              <a:rPr lang="en-GB" sz="1200" b="0" i="0" kern="1200" dirty="0">
                <a:solidFill>
                  <a:schemeClr val="tx1"/>
                </a:solidFill>
                <a:effectLst/>
                <a:latin typeface="+mn-lt"/>
                <a:ea typeface="+mn-ea"/>
                <a:cs typeface="+mn-cs"/>
              </a:rPr>
              <a:t> or add stress,</a:t>
            </a:r>
            <a:r>
              <a:rPr lang="en-GB" sz="1200" b="1" i="0" u="none" strike="noStrike" kern="1200" baseline="30000" dirty="0">
                <a:solidFill>
                  <a:schemeClr val="tx1"/>
                </a:solidFill>
                <a:effectLst/>
                <a:latin typeface="+mn-lt"/>
                <a:ea typeface="+mn-ea"/>
                <a:cs typeface="+mn-cs"/>
                <a:hlinkClick r:id="rId7"/>
              </a:rPr>
              <a:t>5</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29"/>
              </a:rPr>
              <a:t>27</a:t>
            </a:r>
            <a:r>
              <a:rPr lang="en-GB" sz="1200" b="0" i="0" kern="1200" dirty="0">
                <a:solidFill>
                  <a:schemeClr val="tx1"/>
                </a:solidFill>
                <a:effectLst/>
                <a:latin typeface="+mn-lt"/>
                <a:ea typeface="+mn-ea"/>
                <a:cs typeface="+mn-cs"/>
              </a:rPr>
              <a:t> social isolation is usually detrimental to health and increases mortality.</a:t>
            </a:r>
            <a:r>
              <a:rPr lang="en-GB" sz="1200" b="1" i="0" u="none" strike="noStrike" kern="1200" baseline="30000" dirty="0">
                <a:solidFill>
                  <a:schemeClr val="tx1"/>
                </a:solidFill>
                <a:effectLst/>
                <a:latin typeface="+mn-lt"/>
                <a:ea typeface="+mn-ea"/>
                <a:cs typeface="+mn-cs"/>
                <a:hlinkClick r:id="rId6"/>
              </a:rPr>
              <a:t>4</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30"/>
              </a:rPr>
              <a:t>28</a:t>
            </a:r>
            <a:r>
              <a:rPr lang="en-GB" sz="1200" b="0" i="0" kern="1200" dirty="0">
                <a:solidFill>
                  <a:schemeClr val="tx1"/>
                </a:solidFill>
                <a:effectLst/>
                <a:latin typeface="+mn-lt"/>
                <a:ea typeface="+mn-ea"/>
                <a:cs typeface="+mn-cs"/>
              </a:rPr>
              <a:t> Social isolation is a special concern for older adults, as contact with friends decreases with age.29 Older individuals in long-term care facilities or with conditions that interfere with daily activities, like arthritis, may suffer from loneliness and a lack of social cohesion,</a:t>
            </a:r>
            <a:r>
              <a:rPr lang="en-GB" sz="1200" b="1" i="0" u="none" strike="noStrike" kern="1200" baseline="30000" dirty="0">
                <a:solidFill>
                  <a:schemeClr val="tx1"/>
                </a:solidFill>
                <a:effectLst/>
                <a:latin typeface="+mn-lt"/>
                <a:ea typeface="+mn-ea"/>
                <a:cs typeface="+mn-cs"/>
                <a:hlinkClick r:id="rId31"/>
              </a:rPr>
              <a:t>30</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32"/>
              </a:rPr>
              <a:t>31</a:t>
            </a:r>
            <a:r>
              <a:rPr lang="en-GB" sz="1200" b="0" i="0" kern="1200" dirty="0">
                <a:solidFill>
                  <a:schemeClr val="tx1"/>
                </a:solidFill>
                <a:effectLst/>
                <a:latin typeface="+mn-lt"/>
                <a:ea typeface="+mn-ea"/>
                <a:cs typeface="+mn-cs"/>
              </a:rPr>
              <a:t> which may negatively impact health. For example, one study conducted among older adults found an association between reduced </a:t>
            </a:r>
            <a:r>
              <a:rPr lang="en-GB" sz="1200" b="0" i="0" kern="1200" dirty="0" err="1">
                <a:solidFill>
                  <a:schemeClr val="tx1"/>
                </a:solidFill>
                <a:effectLst/>
                <a:latin typeface="+mn-lt"/>
                <a:ea typeface="+mn-ea"/>
                <a:cs typeface="+mn-cs"/>
              </a:rPr>
              <a:t>neighborhood</a:t>
            </a:r>
            <a:r>
              <a:rPr lang="en-GB" sz="1200" b="0" i="0" kern="1200" dirty="0">
                <a:solidFill>
                  <a:schemeClr val="tx1"/>
                </a:solidFill>
                <a:effectLst/>
                <a:latin typeface="+mn-lt"/>
                <a:ea typeface="+mn-ea"/>
                <a:cs typeface="+mn-cs"/>
              </a:rPr>
              <a:t> social cohesion and a heightened likelihood of insomnia, which can have negative health effects.</a:t>
            </a:r>
            <a:r>
              <a:rPr lang="en-GB" sz="1200" b="1" i="0" u="none" strike="noStrike" kern="1200" baseline="30000" dirty="0">
                <a:solidFill>
                  <a:schemeClr val="tx1"/>
                </a:solidFill>
                <a:effectLst/>
                <a:latin typeface="+mn-lt"/>
                <a:ea typeface="+mn-ea"/>
                <a:cs typeface="+mn-cs"/>
                <a:hlinkClick r:id="rId33"/>
              </a:rPr>
              <a:t>32</a:t>
            </a:r>
            <a:r>
              <a:rPr lang="en-GB" sz="1200" b="0" i="0" kern="1200" dirty="0">
                <a:solidFill>
                  <a:schemeClr val="tx1"/>
                </a:solidFill>
                <a:effectLst/>
                <a:latin typeface="+mn-lt"/>
                <a:ea typeface="+mn-ea"/>
                <a:cs typeface="+mn-cs"/>
              </a:rPr>
              <a:t> Similarly, during natural disasters like heat waves, elderly individuals living in </a:t>
            </a:r>
            <a:r>
              <a:rPr lang="en-GB" sz="1200" b="0" i="0" kern="1200" dirty="0" err="1">
                <a:solidFill>
                  <a:schemeClr val="tx1"/>
                </a:solidFill>
                <a:effectLst/>
                <a:latin typeface="+mn-lt"/>
                <a:ea typeface="+mn-ea"/>
                <a:cs typeface="+mn-cs"/>
              </a:rPr>
              <a:t>neighborhoods</a:t>
            </a:r>
            <a:r>
              <a:rPr lang="en-GB" sz="1200" b="0" i="0" kern="1200" dirty="0">
                <a:solidFill>
                  <a:schemeClr val="tx1"/>
                </a:solidFill>
                <a:effectLst/>
                <a:latin typeface="+mn-lt"/>
                <a:ea typeface="+mn-ea"/>
                <a:cs typeface="+mn-cs"/>
              </a:rPr>
              <a:t> with low social cohesion may lack social support from concerned </a:t>
            </a:r>
            <a:r>
              <a:rPr lang="en-GB" sz="1200" b="0" i="0" kern="1200" dirty="0" err="1">
                <a:solidFill>
                  <a:schemeClr val="tx1"/>
                </a:solidFill>
                <a:effectLst/>
                <a:latin typeface="+mn-lt"/>
                <a:ea typeface="+mn-ea"/>
                <a:cs typeface="+mn-cs"/>
              </a:rPr>
              <a:t>neighbors</a:t>
            </a:r>
            <a:r>
              <a:rPr lang="en-GB" sz="1200" b="0" i="0" kern="1200" dirty="0">
                <a:solidFill>
                  <a:schemeClr val="tx1"/>
                </a:solidFill>
                <a:effectLst/>
                <a:latin typeface="+mn-lt"/>
                <a:ea typeface="+mn-ea"/>
                <a:cs typeface="+mn-cs"/>
              </a:rPr>
              <a:t> who will check on them, and they have fewer safe communal areas where they can seek refuge.</a:t>
            </a:r>
            <a:r>
              <a:rPr lang="en-GB" sz="1200" b="1" i="0" u="none" strike="noStrike" kern="1200" baseline="30000" dirty="0">
                <a:solidFill>
                  <a:schemeClr val="tx1"/>
                </a:solidFill>
                <a:effectLst/>
                <a:latin typeface="+mn-lt"/>
                <a:ea typeface="+mn-ea"/>
                <a:cs typeface="+mn-cs"/>
                <a:hlinkClick r:id="rId34"/>
              </a:rPr>
              <a:t>33</a:t>
            </a:r>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Given the complex nature of the association between social ties and health,</a:t>
            </a:r>
            <a:r>
              <a:rPr lang="en-GB" sz="1200" b="1" i="0" u="none" strike="noStrike" kern="1200" baseline="30000" dirty="0">
                <a:solidFill>
                  <a:schemeClr val="tx1"/>
                </a:solidFill>
                <a:effectLst/>
                <a:latin typeface="+mn-lt"/>
                <a:ea typeface="+mn-ea"/>
                <a:cs typeface="+mn-cs"/>
                <a:hlinkClick r:id="rId3"/>
              </a:rPr>
              <a:t>1</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13"/>
              </a:rPr>
              <a:t>11</a:t>
            </a:r>
            <a:r>
              <a:rPr lang="en-GB" sz="1200" b="0" i="0" kern="1200" dirty="0">
                <a:solidFill>
                  <a:schemeClr val="tx1"/>
                </a:solidFill>
                <a:effectLst/>
                <a:latin typeface="+mn-lt"/>
                <a:ea typeface="+mn-ea"/>
                <a:cs typeface="+mn-cs"/>
              </a:rPr>
              <a:t> social interventions designed to improve health vary significantly. These interventions can occur at multiple levels (e.g., family, group, </a:t>
            </a:r>
            <a:r>
              <a:rPr lang="en-GB" sz="1200" b="0" i="0" kern="1200" dirty="0" err="1">
                <a:solidFill>
                  <a:schemeClr val="tx1"/>
                </a:solidFill>
                <a:effectLst/>
                <a:latin typeface="+mn-lt"/>
                <a:ea typeface="+mn-ea"/>
                <a:cs typeface="+mn-cs"/>
              </a:rPr>
              <a:t>neighborhood</a:t>
            </a:r>
            <a:r>
              <a:rPr lang="en-GB" sz="1200" b="0" i="0" kern="1200" dirty="0">
                <a:solidFill>
                  <a:schemeClr val="tx1"/>
                </a:solidFill>
                <a:effectLst/>
                <a:latin typeface="+mn-lt"/>
                <a:ea typeface="+mn-ea"/>
                <a:cs typeface="+mn-cs"/>
              </a:rPr>
              <a:t>) and sometimes require cross-sector collaboration (e.g., education, public health, housing) to foster community building and improve health.</a:t>
            </a:r>
            <a:r>
              <a:rPr lang="en-GB" sz="1200" b="1" i="0" u="none" strike="noStrike" kern="1200" baseline="30000" dirty="0">
                <a:solidFill>
                  <a:schemeClr val="tx1"/>
                </a:solidFill>
                <a:effectLst/>
                <a:latin typeface="+mn-lt"/>
                <a:ea typeface="+mn-ea"/>
                <a:cs typeface="+mn-cs"/>
                <a:hlinkClick r:id="rId35"/>
              </a:rPr>
              <a:t>34</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36"/>
              </a:rPr>
              <a:t>35</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37"/>
              </a:rPr>
              <a:t>36</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38"/>
              </a:rPr>
              <a:t>37</a:t>
            </a:r>
            <a:r>
              <a:rPr lang="en-GB" sz="1200" b="0" i="0" kern="1200" dirty="0">
                <a:solidFill>
                  <a:schemeClr val="tx1"/>
                </a:solidFill>
                <a:effectLst/>
                <a:latin typeface="+mn-lt"/>
                <a:ea typeface="+mn-ea"/>
                <a:cs typeface="+mn-cs"/>
              </a:rPr>
              <a:t> Further research is needed to better understand how social cohesion affects health, as well as how it can be used to reduce health disparities. This evidence will facilitate public health efforts to address social cohesion as a social determinant of health.</a:t>
            </a:r>
          </a:p>
          <a:p>
            <a:pPr fontAlgn="base"/>
            <a:r>
              <a:rPr lang="en-GB" sz="1200" b="1" i="0" kern="1200" dirty="0">
                <a:solidFill>
                  <a:schemeClr val="tx1"/>
                </a:solidFill>
                <a:effectLst/>
                <a:latin typeface="+mn-lt"/>
                <a:ea typeface="+mn-ea"/>
                <a:cs typeface="+mn-cs"/>
              </a:rPr>
              <a:t>Disclaimer:</a:t>
            </a:r>
            <a:r>
              <a:rPr lang="en-GB" sz="1200" b="0" i="0" kern="1200" dirty="0">
                <a:solidFill>
                  <a:schemeClr val="tx1"/>
                </a:solidFill>
                <a:effectLst/>
                <a:latin typeface="+mn-lt"/>
                <a:ea typeface="+mn-ea"/>
                <a:cs typeface="+mn-cs"/>
              </a:rPr>
              <a:t> This summary of the literature on social cohesion as a social determinant of health is a narrowly defined examination that is not intended to be exhaustive and may not address all dimensions of the issue.</a:t>
            </a:r>
            <a:r>
              <a:rPr lang="en-GB" sz="1200" b="1" i="0" u="none" strike="noStrike" kern="1200" baseline="30000" dirty="0">
                <a:solidFill>
                  <a:schemeClr val="tx1"/>
                </a:solidFill>
                <a:effectLst/>
                <a:latin typeface="+mn-lt"/>
                <a:ea typeface="+mn-ea"/>
                <a:cs typeface="+mn-cs"/>
                <a:hlinkClick r:id="rId3"/>
              </a:rPr>
              <a:t>1</a:t>
            </a:r>
            <a:r>
              <a:rPr lang="en-GB" sz="1200" b="1" i="0" u="none" strike="noStrike" kern="1200" baseline="30000" dirty="0">
                <a:solidFill>
                  <a:schemeClr val="tx1"/>
                </a:solidFill>
                <a:effectLst/>
                <a:latin typeface="+mn-lt"/>
                <a:ea typeface="+mn-ea"/>
                <a:cs typeface="+mn-cs"/>
              </a:rPr>
              <a:t>, </a:t>
            </a:r>
            <a:r>
              <a:rPr lang="en-GB" sz="1200" b="1" i="0" u="none" strike="noStrike" kern="1200" baseline="30000" dirty="0">
                <a:solidFill>
                  <a:schemeClr val="tx1"/>
                </a:solidFill>
                <a:effectLst/>
                <a:latin typeface="+mn-lt"/>
                <a:ea typeface="+mn-ea"/>
                <a:cs typeface="+mn-cs"/>
                <a:hlinkClick r:id="rId4"/>
              </a:rPr>
              <a:t>2</a:t>
            </a:r>
            <a:r>
              <a:rPr lang="en-GB" sz="1200" b="0" i="0" kern="1200" dirty="0">
                <a:solidFill>
                  <a:schemeClr val="tx1"/>
                </a:solidFill>
                <a:effectLst/>
                <a:latin typeface="+mn-lt"/>
                <a:ea typeface="+mn-ea"/>
                <a:cs typeface="+mn-cs"/>
              </a:rPr>
              <a:t>Please keep in mind that the summary is likely to evolve as new evidence emerges.</a:t>
            </a:r>
          </a:p>
          <a:p>
            <a:pPr fontAlgn="base"/>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9CAD2F5-73E9-8948-B85A-C20586D5C627}" type="slidenum">
              <a:rPr lang="en-US" smtClean="0"/>
              <a:t>4</a:t>
            </a:fld>
            <a:endParaRPr lang="en-US"/>
          </a:p>
        </p:txBody>
      </p:sp>
    </p:spTree>
    <p:extLst>
      <p:ext uri="{BB962C8B-B14F-4D97-AF65-F5344CB8AC3E}">
        <p14:creationId xmlns:p14="http://schemas.microsoft.com/office/powerpoint/2010/main" val="4030459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499D1-BB78-5540-8AE1-5F3BF8C1DD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C9CBA9-ADA7-9549-B7B3-458CEBDF1F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D584AD-C750-0648-A74C-1AB56E37BA7F}"/>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5" name="Footer Placeholder 4">
            <a:extLst>
              <a:ext uri="{FF2B5EF4-FFF2-40B4-BE49-F238E27FC236}">
                <a16:creationId xmlns:a16="http://schemas.microsoft.com/office/drawing/2014/main" id="{D5F24F16-A488-EE4B-94CC-9095C90DB2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FB3854-7E86-8841-A381-B8EFB7CD7ECC}"/>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273287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75866-0F11-6C47-A768-CD408FC5AC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E2A119-DF58-2349-A0C9-C191CBF728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AE342A-91A3-F640-BAC1-14AAA6C684F7}"/>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5" name="Footer Placeholder 4">
            <a:extLst>
              <a:ext uri="{FF2B5EF4-FFF2-40B4-BE49-F238E27FC236}">
                <a16:creationId xmlns:a16="http://schemas.microsoft.com/office/drawing/2014/main" id="{61D5EE07-B8A8-B34B-8A6A-C480C7E00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61D05-9B72-8046-83CB-A4C08EE4DE76}"/>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3676541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85F093-623B-9A40-AB88-2F64ABFFA9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8C1F12-8E5E-0644-ADD0-2EF053B7DC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B06DBC-6F6E-D347-B3B7-821186B7B32E}"/>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5" name="Footer Placeholder 4">
            <a:extLst>
              <a:ext uri="{FF2B5EF4-FFF2-40B4-BE49-F238E27FC236}">
                <a16:creationId xmlns:a16="http://schemas.microsoft.com/office/drawing/2014/main" id="{6E9300D8-3D33-8F4E-A0F4-64B6B286C4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D80A4E-AB93-6246-ACD8-B960DA94A1A4}"/>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1549725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9EB58-9405-E842-A1BD-1A4DD9EBF4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67BE74-C401-2440-A79C-8910258EF1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52E730-3ABA-014D-9F0D-1CF1213B49F2}"/>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5" name="Footer Placeholder 4">
            <a:extLst>
              <a:ext uri="{FF2B5EF4-FFF2-40B4-BE49-F238E27FC236}">
                <a16:creationId xmlns:a16="http://schemas.microsoft.com/office/drawing/2014/main" id="{94588329-955E-B643-89D5-19C1806464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0D794C-48FA-3542-ADBF-A2196A61C3F5}"/>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83292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2F919-0741-BE48-ABB7-B4F59A3ECB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B5F193-FC13-734B-AF41-781711B42F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9A88EE-0B82-D947-9796-21ADA25497A1}"/>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5" name="Footer Placeholder 4">
            <a:extLst>
              <a:ext uri="{FF2B5EF4-FFF2-40B4-BE49-F238E27FC236}">
                <a16:creationId xmlns:a16="http://schemas.microsoft.com/office/drawing/2014/main" id="{E8989240-0A7D-5D4C-B3C3-F71FF2AE7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D81C7C-B5ED-3E44-ADA6-BC0F0299D11B}"/>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2353414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7788-9D04-9748-9132-334C684B57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5E831D-AA1E-D842-B4F3-1603EDCC1C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AF2C65-735B-B44C-AD39-3CB57187CA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E8F9DC-61AB-0E48-8DC8-C962DF6D11D8}"/>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6" name="Footer Placeholder 5">
            <a:extLst>
              <a:ext uri="{FF2B5EF4-FFF2-40B4-BE49-F238E27FC236}">
                <a16:creationId xmlns:a16="http://schemas.microsoft.com/office/drawing/2014/main" id="{5DFFC4FE-878A-6A4F-B996-AB5CCF4188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315CC-E887-7040-B1DF-87F9A1F52B26}"/>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326251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186AD-DAF6-0748-B85E-C8A157B09A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85DCBC-5360-1348-AD46-9E76314B45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FF01CD-B13B-7C48-95B8-882561BEF1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659E74-4941-F74A-AA9D-A12B175108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D1AB8E-572A-914C-A283-48CC7A9638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C67700-8B5F-6A47-BCD1-C54E6853F151}"/>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8" name="Footer Placeholder 7">
            <a:extLst>
              <a:ext uri="{FF2B5EF4-FFF2-40B4-BE49-F238E27FC236}">
                <a16:creationId xmlns:a16="http://schemas.microsoft.com/office/drawing/2014/main" id="{B598FF0F-F493-FB42-AC33-8DE004B63A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9830FC-D291-5842-81B2-7C0E6CAC5AC8}"/>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3735109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72A92-BBF6-BB44-B79E-E2F917FDAEE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38A1384-C5AA-B54A-A6AF-746774CF51A8}"/>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4" name="Footer Placeholder 3">
            <a:extLst>
              <a:ext uri="{FF2B5EF4-FFF2-40B4-BE49-F238E27FC236}">
                <a16:creationId xmlns:a16="http://schemas.microsoft.com/office/drawing/2014/main" id="{2137EDA6-D0A2-5944-A6C5-64D81843C2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9EF1F7-9434-4A45-BC26-79B58BF20460}"/>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3760185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DD14A5-B156-5D41-BE7D-1A782D039A26}"/>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3" name="Footer Placeholder 2">
            <a:extLst>
              <a:ext uri="{FF2B5EF4-FFF2-40B4-BE49-F238E27FC236}">
                <a16:creationId xmlns:a16="http://schemas.microsoft.com/office/drawing/2014/main" id="{BB117A15-8827-1B45-888E-7C7C49FF8B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2D3DE7C-B975-E444-82D7-6C8DD8BD236B}"/>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1795020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F3EC9-568B-5F44-9309-B2405D36C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29C4F7-7E1A-734C-B2A0-91107031ED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70DF1-2160-B04D-8F5D-9FC273B6E4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EF8E44-0D2F-4E4E-99A2-C29D29057B4F}"/>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6" name="Footer Placeholder 5">
            <a:extLst>
              <a:ext uri="{FF2B5EF4-FFF2-40B4-BE49-F238E27FC236}">
                <a16:creationId xmlns:a16="http://schemas.microsoft.com/office/drawing/2014/main" id="{2BB2E070-9742-DD45-979D-D6DE20053A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91BFD4-7B99-6F4D-8320-D42A2BF179FB}"/>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395876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9C9C-26F8-484E-BD03-12B36579A2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60619B-1F69-2043-9850-6DF8E45E17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AD05DA-7930-9445-94B3-BDDD35ABBE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83C8E1-CE71-5C4B-8E18-E6FF17488D29}"/>
              </a:ext>
            </a:extLst>
          </p:cNvPr>
          <p:cNvSpPr>
            <a:spLocks noGrp="1"/>
          </p:cNvSpPr>
          <p:nvPr>
            <p:ph type="dt" sz="half" idx="10"/>
          </p:nvPr>
        </p:nvSpPr>
        <p:spPr/>
        <p:txBody>
          <a:bodyPr/>
          <a:lstStyle/>
          <a:p>
            <a:fld id="{A1D4C61B-D258-9C45-A89C-895C9C4AC41C}" type="datetimeFigureOut">
              <a:rPr lang="en-US" smtClean="0"/>
              <a:t>4/7/19</a:t>
            </a:fld>
            <a:endParaRPr lang="en-US"/>
          </a:p>
        </p:txBody>
      </p:sp>
      <p:sp>
        <p:nvSpPr>
          <p:cNvPr id="6" name="Footer Placeholder 5">
            <a:extLst>
              <a:ext uri="{FF2B5EF4-FFF2-40B4-BE49-F238E27FC236}">
                <a16:creationId xmlns:a16="http://schemas.microsoft.com/office/drawing/2014/main" id="{78E149EA-488B-4341-87B0-09CDA01B23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C63284-D381-1841-90C9-96FAC7D8F6A5}"/>
              </a:ext>
            </a:extLst>
          </p:cNvPr>
          <p:cNvSpPr>
            <a:spLocks noGrp="1"/>
          </p:cNvSpPr>
          <p:nvPr>
            <p:ph type="sldNum" sz="quarter" idx="12"/>
          </p:nvPr>
        </p:nvSpPr>
        <p:spPr/>
        <p:txBody>
          <a:bodyPr/>
          <a:lstStyle/>
          <a:p>
            <a:fld id="{9AF93D28-71F9-9844-8520-60EEA5BC52FF}" type="slidenum">
              <a:rPr lang="en-US" smtClean="0"/>
              <a:t>‹#›</a:t>
            </a:fld>
            <a:endParaRPr lang="en-US"/>
          </a:p>
        </p:txBody>
      </p:sp>
    </p:spTree>
    <p:extLst>
      <p:ext uri="{BB962C8B-B14F-4D97-AF65-F5344CB8AC3E}">
        <p14:creationId xmlns:p14="http://schemas.microsoft.com/office/powerpoint/2010/main" val="3145321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471375-A3A2-4240-AAD5-AB366E49FC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F862D8-6CFF-4948-8422-CD6E55CAF8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83340E-E89F-704F-B07F-651A088A24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4C61B-D258-9C45-A89C-895C9C4AC41C}" type="datetimeFigureOut">
              <a:rPr lang="en-US" smtClean="0"/>
              <a:t>4/7/19</a:t>
            </a:fld>
            <a:endParaRPr lang="en-US"/>
          </a:p>
        </p:txBody>
      </p:sp>
      <p:sp>
        <p:nvSpPr>
          <p:cNvPr id="5" name="Footer Placeholder 4">
            <a:extLst>
              <a:ext uri="{FF2B5EF4-FFF2-40B4-BE49-F238E27FC236}">
                <a16:creationId xmlns:a16="http://schemas.microsoft.com/office/drawing/2014/main" id="{1C9A0661-8AFB-8947-9C69-3A55889D48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9B87E2-D15D-6246-A716-248A3173AB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F93D28-71F9-9844-8520-60EEA5BC52FF}" type="slidenum">
              <a:rPr lang="en-US" smtClean="0"/>
              <a:t>‹#›</a:t>
            </a:fld>
            <a:endParaRPr lang="en-US"/>
          </a:p>
        </p:txBody>
      </p:sp>
    </p:spTree>
    <p:extLst>
      <p:ext uri="{BB962C8B-B14F-4D97-AF65-F5344CB8AC3E}">
        <p14:creationId xmlns:p14="http://schemas.microsoft.com/office/powerpoint/2010/main" val="2264616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3" Type="http://schemas.openxmlformats.org/officeDocument/2006/relationships/hyperlink" Target="https://www.healthypeople.gov/2020/topics-objectives/topic/social-determinants-health/interventions-resources/social-cohesion#12" TargetMode="External"/><Relationship Id="rId18" Type="http://schemas.openxmlformats.org/officeDocument/2006/relationships/hyperlink" Target="https://www.healthypeople.gov/2020/topics-objectives/topic/social-determinants-health/interventions-resources/social-cohesion#17" TargetMode="External"/><Relationship Id="rId26" Type="http://schemas.openxmlformats.org/officeDocument/2006/relationships/hyperlink" Target="https://www.healthypeople.gov/2020/topics-objectives/topic/social-determinants-health/interventions-resources/social-cohesion#25" TargetMode="External"/><Relationship Id="rId21" Type="http://schemas.openxmlformats.org/officeDocument/2006/relationships/hyperlink" Target="https://www.healthypeople.gov/2020/topics-objectives/topic/social-determinants-health/interventions-resources/social-cohesion#20" TargetMode="External"/><Relationship Id="rId34" Type="http://schemas.openxmlformats.org/officeDocument/2006/relationships/hyperlink" Target="https://www.healthypeople.gov/2020/topics-objectives/topic/social-determinants-health/interventions-resources/social-cohesion#34" TargetMode="External"/><Relationship Id="rId7" Type="http://schemas.openxmlformats.org/officeDocument/2006/relationships/hyperlink" Target="https://www.healthypeople.gov/2020/topics-objectives/topic/social-determinants-health/interventions-resources/social-cohesion#6" TargetMode="External"/><Relationship Id="rId12" Type="http://schemas.openxmlformats.org/officeDocument/2006/relationships/hyperlink" Target="https://www.healthypeople.gov/2020/topics-objectives/topic/social-determinants-health/interventions-resources/social-cohesion#11" TargetMode="External"/><Relationship Id="rId17" Type="http://schemas.openxmlformats.org/officeDocument/2006/relationships/hyperlink" Target="https://www.healthypeople.gov/2020/topics-objectives/topic/social-determinants-health/interventions-resources/social-cohesion#16" TargetMode="External"/><Relationship Id="rId25" Type="http://schemas.openxmlformats.org/officeDocument/2006/relationships/hyperlink" Target="https://www.healthypeople.gov/2020/topics-objectives/topic/social-determinants-health/interventions-resources/social-cohesion#24" TargetMode="External"/><Relationship Id="rId33" Type="http://schemas.openxmlformats.org/officeDocument/2006/relationships/hyperlink" Target="https://www.healthypeople.gov/2020/topics-objectives/topic/social-determinants-health/interventions-resources/social-cohesion#33" TargetMode="External"/><Relationship Id="rId2" Type="http://schemas.openxmlformats.org/officeDocument/2006/relationships/hyperlink" Target="https://www.healthypeople.gov/2020/topics-objectives/topic/social-determinants-health/interventions-resources/social-cohesion#1" TargetMode="External"/><Relationship Id="rId16" Type="http://schemas.openxmlformats.org/officeDocument/2006/relationships/hyperlink" Target="https://www.healthypeople.gov/2020/topics-objectives/topic/social-determinants-health/interventions-resources/social-cohesion#15" TargetMode="External"/><Relationship Id="rId20" Type="http://schemas.openxmlformats.org/officeDocument/2006/relationships/hyperlink" Target="https://www.healthypeople.gov/2020/topics-objectives/topic/social-determinants-health/interventions-resources/social-cohesion#19" TargetMode="External"/><Relationship Id="rId29" Type="http://schemas.openxmlformats.org/officeDocument/2006/relationships/hyperlink" Target="https://www.healthypeople.gov/2020/topics-objectives/topic/social-determinants-health/interventions-resources/social-cohesion#28" TargetMode="External"/><Relationship Id="rId1" Type="http://schemas.openxmlformats.org/officeDocument/2006/relationships/slideLayout" Target="../slideLayouts/slideLayout7.xml"/><Relationship Id="rId6" Type="http://schemas.openxmlformats.org/officeDocument/2006/relationships/hyperlink" Target="https://www.healthypeople.gov/2020/topics-objectives/topic/social-determinants-health/interventions-resources/social-cohesion#5" TargetMode="External"/><Relationship Id="rId11" Type="http://schemas.openxmlformats.org/officeDocument/2006/relationships/hyperlink" Target="https://www.healthypeople.gov/2020/topics-objectives/topic/social-determinants-health/interventions-resources/social-cohesion#10" TargetMode="External"/><Relationship Id="rId24" Type="http://schemas.openxmlformats.org/officeDocument/2006/relationships/hyperlink" Target="https://www.healthypeople.gov/2020/topics-objectives/topic/social-determinants-health/interventions-resources/social-cohesion#23" TargetMode="External"/><Relationship Id="rId32" Type="http://schemas.openxmlformats.org/officeDocument/2006/relationships/hyperlink" Target="https://www.healthypeople.gov/2020/topics-objectives/topic/social-determinants-health/interventions-resources/social-cohesion#32" TargetMode="External"/><Relationship Id="rId37" Type="http://schemas.openxmlformats.org/officeDocument/2006/relationships/hyperlink" Target="https://www.healthypeople.gov/2020/topics-objectives/topic/social-determinants-health/interventions-resources/social-cohesion#37" TargetMode="External"/><Relationship Id="rId5" Type="http://schemas.openxmlformats.org/officeDocument/2006/relationships/hyperlink" Target="https://www.healthypeople.gov/2020/topics-objectives/topic/social-determinants-health/interventions-resources/social-cohesion#4" TargetMode="External"/><Relationship Id="rId15" Type="http://schemas.openxmlformats.org/officeDocument/2006/relationships/hyperlink" Target="https://www.healthypeople.gov/2020/topics-objectives/topic/social-determinants-health/interventions-resources/social-cohesion#14" TargetMode="External"/><Relationship Id="rId23" Type="http://schemas.openxmlformats.org/officeDocument/2006/relationships/hyperlink" Target="https://www.healthypeople.gov/2020/topics-objectives/topic/social-determinants-health/interventions-resources/social-cohesion#22" TargetMode="External"/><Relationship Id="rId28" Type="http://schemas.openxmlformats.org/officeDocument/2006/relationships/hyperlink" Target="https://www.healthypeople.gov/2020/topics-objectives/topic/social-determinants-health/interventions-resources/social-cohesion#27" TargetMode="External"/><Relationship Id="rId36" Type="http://schemas.openxmlformats.org/officeDocument/2006/relationships/hyperlink" Target="https://www.healthypeople.gov/2020/topics-objectives/topic/social-determinants-health/interventions-resources/social-cohesion#36" TargetMode="External"/><Relationship Id="rId10" Type="http://schemas.openxmlformats.org/officeDocument/2006/relationships/hyperlink" Target="https://www.healthypeople.gov/2020/topics-objectives/topic/social-determinants-health/interventions-resources/social-cohesion#9" TargetMode="External"/><Relationship Id="rId19" Type="http://schemas.openxmlformats.org/officeDocument/2006/relationships/hyperlink" Target="https://www.healthypeople.gov/2020/topics-objectives/topic/social-determinants-health/interventions-resources/social-cohesion#18" TargetMode="External"/><Relationship Id="rId31" Type="http://schemas.openxmlformats.org/officeDocument/2006/relationships/hyperlink" Target="https://www.healthypeople.gov/2020/topics-objectives/topic/social-determinants-health/interventions-resources/social-cohesion#31" TargetMode="External"/><Relationship Id="rId4" Type="http://schemas.openxmlformats.org/officeDocument/2006/relationships/hyperlink" Target="https://www.healthypeople.gov/2020/topics-objectives/topic/social-determinants-health/interventions-resources/social-cohesion#3" TargetMode="External"/><Relationship Id="rId9" Type="http://schemas.openxmlformats.org/officeDocument/2006/relationships/hyperlink" Target="https://www.healthypeople.gov/2020/topics-objectives/topic/social-determinants-health/interventions-resources/social-cohesion#8" TargetMode="External"/><Relationship Id="rId14" Type="http://schemas.openxmlformats.org/officeDocument/2006/relationships/hyperlink" Target="https://www.healthypeople.gov/2020/topics-objectives/topic/social-determinants-health/interventions-resources/social-cohesion#13" TargetMode="External"/><Relationship Id="rId22" Type="http://schemas.openxmlformats.org/officeDocument/2006/relationships/hyperlink" Target="https://www.healthypeople.gov/2020/topics-objectives/topic/social-determinants-health/interventions-resources/social-cohesion#21" TargetMode="External"/><Relationship Id="rId27" Type="http://schemas.openxmlformats.org/officeDocument/2006/relationships/hyperlink" Target="https://www.healthypeople.gov/2020/topics-objectives/topic/social-determinants-health/interventions-resources/social-cohesion#26" TargetMode="External"/><Relationship Id="rId30" Type="http://schemas.openxmlformats.org/officeDocument/2006/relationships/hyperlink" Target="https://www.healthypeople.gov/2020/topics-objectives/topic/social-determinants-health/interventions-resources/social-cohesion#30" TargetMode="External"/><Relationship Id="rId35" Type="http://schemas.openxmlformats.org/officeDocument/2006/relationships/hyperlink" Target="https://www.healthypeople.gov/2020/topics-objectives/topic/social-determinants-health/interventions-resources/social-cohesion#35" TargetMode="External"/><Relationship Id="rId8" Type="http://schemas.openxmlformats.org/officeDocument/2006/relationships/hyperlink" Target="https://www.healthypeople.gov/2020/topics-objectives/topic/social-determinants-health/interventions-resources/social-cohesion#7" TargetMode="External"/><Relationship Id="rId3" Type="http://schemas.openxmlformats.org/officeDocument/2006/relationships/hyperlink" Target="https://www.healthypeople.gov/2020/topics-objectives/topic/social-determinants-health/interventions-resources/social-cohesion#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FB9A7-D1F6-7D43-B961-171F1AC4BBA4}"/>
              </a:ext>
            </a:extLst>
          </p:cNvPr>
          <p:cNvSpPr>
            <a:spLocks noGrp="1"/>
          </p:cNvSpPr>
          <p:nvPr>
            <p:ph type="ctrTitle"/>
          </p:nvPr>
        </p:nvSpPr>
        <p:spPr/>
        <p:txBody>
          <a:bodyPr/>
          <a:lstStyle/>
          <a:p>
            <a:r>
              <a:rPr lang="en-US" dirty="0"/>
              <a:t>Social determinants of Health Disparity</a:t>
            </a:r>
          </a:p>
        </p:txBody>
      </p:sp>
      <p:sp>
        <p:nvSpPr>
          <p:cNvPr id="3" name="Subtitle 2">
            <a:extLst>
              <a:ext uri="{FF2B5EF4-FFF2-40B4-BE49-F238E27FC236}">
                <a16:creationId xmlns:a16="http://schemas.microsoft.com/office/drawing/2014/main" id="{2C4EAA22-540E-7B46-804F-73D8CA8F9EB9}"/>
              </a:ext>
            </a:extLst>
          </p:cNvPr>
          <p:cNvSpPr>
            <a:spLocks noGrp="1"/>
          </p:cNvSpPr>
          <p:nvPr>
            <p:ph type="subTitle" idx="1"/>
          </p:nvPr>
        </p:nvSpPr>
        <p:spPr/>
        <p:txBody>
          <a:bodyPr/>
          <a:lstStyle/>
          <a:p>
            <a:r>
              <a:rPr lang="en-US" dirty="0"/>
              <a:t>Professor Frank Chinegwundoh MBE</a:t>
            </a:r>
          </a:p>
          <a:p>
            <a:r>
              <a:rPr lang="en-US" dirty="0"/>
              <a:t>Consultant Urological Surgeon, London, UK</a:t>
            </a:r>
          </a:p>
          <a:p>
            <a:r>
              <a:rPr lang="en-US" dirty="0"/>
              <a:t>Disparities symposium Barcelona 10-11 April 2019</a:t>
            </a:r>
          </a:p>
        </p:txBody>
      </p:sp>
    </p:spTree>
    <p:extLst>
      <p:ext uri="{BB962C8B-B14F-4D97-AF65-F5344CB8AC3E}">
        <p14:creationId xmlns:p14="http://schemas.microsoft.com/office/powerpoint/2010/main" val="299568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9BFCD-E397-7F42-8FD9-195FCBB44127}"/>
              </a:ext>
            </a:extLst>
          </p:cNvPr>
          <p:cNvSpPr>
            <a:spLocks noGrp="1"/>
          </p:cNvSpPr>
          <p:nvPr>
            <p:ph type="title"/>
          </p:nvPr>
        </p:nvSpPr>
        <p:spPr/>
        <p:txBody>
          <a:bodyPr>
            <a:normAutofit/>
          </a:bodyPr>
          <a:lstStyle/>
          <a:p>
            <a:r>
              <a:rPr lang="en-US" dirty="0"/>
              <a:t>Social &amp; economic determinants of health</a:t>
            </a:r>
            <a:br>
              <a:rPr lang="en-US" dirty="0"/>
            </a:br>
            <a:r>
              <a:rPr lang="en-US" dirty="0"/>
              <a:t>					</a:t>
            </a:r>
            <a:r>
              <a:rPr lang="en-US" sz="2200" dirty="0"/>
              <a:t>Dahlgren &amp; Whitehead 1991</a:t>
            </a:r>
          </a:p>
        </p:txBody>
      </p:sp>
      <p:pic>
        <p:nvPicPr>
          <p:cNvPr id="5" name="Content Placeholder 4">
            <a:extLst>
              <a:ext uri="{FF2B5EF4-FFF2-40B4-BE49-F238E27FC236}">
                <a16:creationId xmlns:a16="http://schemas.microsoft.com/office/drawing/2014/main" id="{452DEE6E-3755-904F-882D-DD244B699AB4}"/>
              </a:ext>
            </a:extLst>
          </p:cNvPr>
          <p:cNvPicPr>
            <a:picLocks noGrp="1" noChangeAspect="1"/>
          </p:cNvPicPr>
          <p:nvPr>
            <p:ph idx="1"/>
          </p:nvPr>
        </p:nvPicPr>
        <p:blipFill>
          <a:blip r:embed="rId2"/>
          <a:stretch>
            <a:fillRect/>
          </a:stretch>
        </p:blipFill>
        <p:spPr>
          <a:xfrm>
            <a:off x="3175000" y="2051844"/>
            <a:ext cx="5842000" cy="3898900"/>
          </a:xfrm>
        </p:spPr>
      </p:pic>
    </p:spTree>
    <p:extLst>
      <p:ext uri="{BB962C8B-B14F-4D97-AF65-F5344CB8AC3E}">
        <p14:creationId xmlns:p14="http://schemas.microsoft.com/office/powerpoint/2010/main" val="2331796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56AC6-EC88-8A44-B266-3C2D05E0496B}"/>
              </a:ext>
            </a:extLst>
          </p:cNvPr>
          <p:cNvSpPr>
            <a:spLocks noGrp="1"/>
          </p:cNvSpPr>
          <p:nvPr>
            <p:ph type="title"/>
          </p:nvPr>
        </p:nvSpPr>
        <p:spPr/>
        <p:txBody>
          <a:bodyPr/>
          <a:lstStyle/>
          <a:p>
            <a:r>
              <a:rPr lang="en-US" dirty="0"/>
              <a:t>Social determinants          </a:t>
            </a:r>
            <a:r>
              <a:rPr lang="en-US" sz="2000" dirty="0"/>
              <a:t>Healthy people 2020</a:t>
            </a:r>
          </a:p>
        </p:txBody>
      </p:sp>
      <p:sp>
        <p:nvSpPr>
          <p:cNvPr id="3" name="Content Placeholder 2">
            <a:extLst>
              <a:ext uri="{FF2B5EF4-FFF2-40B4-BE49-F238E27FC236}">
                <a16:creationId xmlns:a16="http://schemas.microsoft.com/office/drawing/2014/main" id="{9FF9382B-6971-2C4C-875B-AAB87F6135BF}"/>
              </a:ext>
            </a:extLst>
          </p:cNvPr>
          <p:cNvSpPr>
            <a:spLocks noGrp="1"/>
          </p:cNvSpPr>
          <p:nvPr>
            <p:ph idx="1"/>
          </p:nvPr>
        </p:nvSpPr>
        <p:spPr/>
        <p:txBody>
          <a:bodyPr>
            <a:normAutofit fontScale="40000" lnSpcReduction="20000"/>
          </a:bodyPr>
          <a:lstStyle/>
          <a:p>
            <a:pPr marL="0" indent="0" fontAlgn="base">
              <a:buNone/>
            </a:pPr>
            <a:endParaRPr lang="en-GB" dirty="0"/>
          </a:p>
          <a:p>
            <a:pPr fontAlgn="base"/>
            <a:r>
              <a:rPr lang="en-GB" dirty="0"/>
              <a:t>Availability of resources to meet daily needs (e.g., safe housing and local food markets)</a:t>
            </a:r>
          </a:p>
          <a:p>
            <a:pPr fontAlgn="base"/>
            <a:r>
              <a:rPr lang="en-GB" dirty="0"/>
              <a:t>Access to educational, economic, and job opportunities</a:t>
            </a:r>
          </a:p>
          <a:p>
            <a:pPr fontAlgn="base"/>
            <a:r>
              <a:rPr lang="en-GB" dirty="0"/>
              <a:t>Access to health care services</a:t>
            </a:r>
          </a:p>
          <a:p>
            <a:pPr fontAlgn="base"/>
            <a:r>
              <a:rPr lang="en-GB" dirty="0"/>
              <a:t>Quality of education and job training</a:t>
            </a:r>
          </a:p>
          <a:p>
            <a:pPr fontAlgn="base"/>
            <a:r>
              <a:rPr lang="en-GB" dirty="0">
                <a:solidFill>
                  <a:srgbClr val="FF0000"/>
                </a:solidFill>
              </a:rPr>
              <a:t>Availability of community-based resources </a:t>
            </a:r>
            <a:r>
              <a:rPr lang="en-GB" dirty="0"/>
              <a:t>in support of community living and opportunities for recreational and leisure-time activities</a:t>
            </a:r>
          </a:p>
          <a:p>
            <a:pPr fontAlgn="base"/>
            <a:r>
              <a:rPr lang="en-GB" dirty="0"/>
              <a:t>Transportation options</a:t>
            </a:r>
          </a:p>
          <a:p>
            <a:pPr fontAlgn="base"/>
            <a:r>
              <a:rPr lang="en-GB" dirty="0"/>
              <a:t>Public safety</a:t>
            </a:r>
          </a:p>
          <a:p>
            <a:pPr fontAlgn="base"/>
            <a:r>
              <a:rPr lang="en-GB" dirty="0">
                <a:solidFill>
                  <a:srgbClr val="FF0000"/>
                </a:solidFill>
              </a:rPr>
              <a:t>Social support</a:t>
            </a:r>
          </a:p>
          <a:p>
            <a:pPr fontAlgn="base"/>
            <a:r>
              <a:rPr lang="en-GB" dirty="0">
                <a:solidFill>
                  <a:srgbClr val="FF0000"/>
                </a:solidFill>
              </a:rPr>
              <a:t>Social norms and attitudes </a:t>
            </a:r>
            <a:r>
              <a:rPr lang="en-GB" dirty="0"/>
              <a:t>(e.g., discrimination, racism, and distrust of government)</a:t>
            </a:r>
          </a:p>
          <a:p>
            <a:pPr fontAlgn="base"/>
            <a:r>
              <a:rPr lang="en-GB" dirty="0"/>
              <a:t>Exposure to crime, violence, and social disorder (e.g., presence of trash and lack of cooperation in a community)</a:t>
            </a:r>
          </a:p>
          <a:p>
            <a:pPr fontAlgn="base"/>
            <a:r>
              <a:rPr lang="en-GB" dirty="0"/>
              <a:t>Socioeconomic conditions (e.g., concentrated poverty and the stressful conditions that accompany it)</a:t>
            </a:r>
          </a:p>
          <a:p>
            <a:pPr fontAlgn="base"/>
            <a:r>
              <a:rPr lang="en-GB" dirty="0"/>
              <a:t>Residential segregation</a:t>
            </a:r>
          </a:p>
          <a:p>
            <a:pPr fontAlgn="base"/>
            <a:r>
              <a:rPr lang="en-GB" dirty="0"/>
              <a:t>Language/Literacy</a:t>
            </a:r>
          </a:p>
          <a:p>
            <a:pPr fontAlgn="base"/>
            <a:r>
              <a:rPr lang="en-GB" dirty="0"/>
              <a:t>Access to mass media and emerging technologies (e.g., cell phones, the Internet, and social media)</a:t>
            </a:r>
          </a:p>
          <a:p>
            <a:pPr fontAlgn="base"/>
            <a:r>
              <a:rPr lang="en-GB" dirty="0">
                <a:solidFill>
                  <a:srgbClr val="FF0000"/>
                </a:solidFill>
              </a:rPr>
              <a:t>Culture</a:t>
            </a:r>
            <a:br>
              <a:rPr lang="en-GB" dirty="0"/>
            </a:br>
            <a:endParaRPr lang="en-US" dirty="0"/>
          </a:p>
        </p:txBody>
      </p:sp>
    </p:spTree>
    <p:extLst>
      <p:ext uri="{BB962C8B-B14F-4D97-AF65-F5344CB8AC3E}">
        <p14:creationId xmlns:p14="http://schemas.microsoft.com/office/powerpoint/2010/main" val="1768842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6FD32-A382-BF4A-85B9-1A95C481D6AE}"/>
              </a:ext>
            </a:extLst>
          </p:cNvPr>
          <p:cNvSpPr>
            <a:spLocks noGrp="1"/>
          </p:cNvSpPr>
          <p:nvPr>
            <p:ph type="title"/>
          </p:nvPr>
        </p:nvSpPr>
        <p:spPr/>
        <p:txBody>
          <a:bodyPr/>
          <a:lstStyle/>
          <a:p>
            <a:r>
              <a:rPr lang="en-US" dirty="0"/>
              <a:t>Socialness</a:t>
            </a:r>
          </a:p>
        </p:txBody>
      </p:sp>
      <p:sp>
        <p:nvSpPr>
          <p:cNvPr id="3" name="Content Placeholder 2">
            <a:extLst>
              <a:ext uri="{FF2B5EF4-FFF2-40B4-BE49-F238E27FC236}">
                <a16:creationId xmlns:a16="http://schemas.microsoft.com/office/drawing/2014/main" id="{5E4FC6CC-85AC-7E48-A12F-88E808F69768}"/>
              </a:ext>
            </a:extLst>
          </p:cNvPr>
          <p:cNvSpPr>
            <a:spLocks noGrp="1"/>
          </p:cNvSpPr>
          <p:nvPr>
            <p:ph idx="1"/>
          </p:nvPr>
        </p:nvSpPr>
        <p:spPr/>
        <p:txBody>
          <a:bodyPr/>
          <a:lstStyle/>
          <a:p>
            <a:r>
              <a:rPr lang="en-US" dirty="0"/>
              <a:t>Relationships are important</a:t>
            </a:r>
          </a:p>
          <a:p>
            <a:r>
              <a:rPr lang="en-US" dirty="0"/>
              <a:t>Social cohesion</a:t>
            </a:r>
          </a:p>
          <a:p>
            <a:r>
              <a:rPr lang="en-US" dirty="0"/>
              <a:t>Social capital       …….. Religion    Family</a:t>
            </a:r>
          </a:p>
          <a:p>
            <a:r>
              <a:rPr lang="en-US" dirty="0"/>
              <a:t>Social networks     …….. Spread health </a:t>
            </a:r>
            <a:r>
              <a:rPr lang="en-US" dirty="0" err="1"/>
              <a:t>behaviours</a:t>
            </a:r>
            <a:endParaRPr lang="en-US" dirty="0"/>
          </a:p>
          <a:p>
            <a:r>
              <a:rPr lang="en-US" dirty="0"/>
              <a:t>Social support</a:t>
            </a:r>
          </a:p>
          <a:p>
            <a:r>
              <a:rPr lang="en-US" dirty="0"/>
              <a:t>Social isolation</a:t>
            </a:r>
          </a:p>
        </p:txBody>
      </p:sp>
    </p:spTree>
    <p:extLst>
      <p:ext uri="{BB962C8B-B14F-4D97-AF65-F5344CB8AC3E}">
        <p14:creationId xmlns:p14="http://schemas.microsoft.com/office/powerpoint/2010/main" val="166594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35FA5-6100-A042-9C3C-F41C304868E1}"/>
              </a:ext>
            </a:extLst>
          </p:cNvPr>
          <p:cNvSpPr>
            <a:spLocks noGrp="1"/>
          </p:cNvSpPr>
          <p:nvPr>
            <p:ph type="title"/>
          </p:nvPr>
        </p:nvSpPr>
        <p:spPr/>
        <p:txBody>
          <a:bodyPr/>
          <a:lstStyle/>
          <a:p>
            <a:r>
              <a:rPr lang="en-US" dirty="0"/>
              <a:t>The End</a:t>
            </a:r>
          </a:p>
        </p:txBody>
      </p:sp>
      <p:sp>
        <p:nvSpPr>
          <p:cNvPr id="3" name="Content Placeholder 2">
            <a:extLst>
              <a:ext uri="{FF2B5EF4-FFF2-40B4-BE49-F238E27FC236}">
                <a16:creationId xmlns:a16="http://schemas.microsoft.com/office/drawing/2014/main" id="{F04324FF-2DC0-DA4B-8F78-B11AE6B9143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46727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DFC21D-0131-454D-A6CB-49EAF6C16446}"/>
              </a:ext>
            </a:extLst>
          </p:cNvPr>
          <p:cNvSpPr/>
          <p:nvPr/>
        </p:nvSpPr>
        <p:spPr>
          <a:xfrm>
            <a:off x="3048000" y="-10605611"/>
            <a:ext cx="6096000" cy="28069223"/>
          </a:xfrm>
          <a:prstGeom prst="rect">
            <a:avLst/>
          </a:prstGeom>
        </p:spPr>
        <p:txBody>
          <a:bodyPr>
            <a:spAutoFit/>
          </a:bodyPr>
          <a:lstStyle/>
          <a:p>
            <a:pPr fontAlgn="base"/>
            <a:r>
              <a:rPr lang="en-GB" b="0" i="0" dirty="0">
                <a:solidFill>
                  <a:srgbClr val="000000"/>
                </a:solidFill>
                <a:effectLst/>
                <a:latin typeface="Arial" panose="020B0604020202020204" pitchFamily="34" charset="0"/>
              </a:rPr>
              <a:t>Relationships are important for physical health and psychosocial well-being.</a:t>
            </a:r>
            <a:r>
              <a:rPr lang="en-GB" b="1" i="0" u="none" strike="noStrike" baseline="30000" dirty="0">
                <a:solidFill>
                  <a:srgbClr val="006C9F"/>
                </a:solidFill>
                <a:effectLst/>
                <a:latin typeface="Arial" panose="020B0604020202020204" pitchFamily="34" charset="0"/>
                <a:hlinkClick r:id="rId2"/>
              </a:rPr>
              <a:t>1</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3"/>
              </a:rPr>
              <a:t>2</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4"/>
              </a:rPr>
              <a:t>3</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5"/>
              </a:rPr>
              <a:t>4</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6"/>
              </a:rPr>
              <a:t>5</a:t>
            </a:r>
            <a:r>
              <a:rPr lang="en-GB" b="0" i="0" dirty="0">
                <a:solidFill>
                  <a:srgbClr val="000000"/>
                </a:solidFill>
                <a:effectLst/>
                <a:latin typeface="Arial" panose="020B0604020202020204" pitchFamily="34" charset="0"/>
              </a:rPr>
              <a:t> Relationships are conceptualized through terms such as social cohesion, social capital, social networks, and social support. Social cohesion refers to the strength of relationships and the sense of solidarity among members of a community.</a:t>
            </a:r>
            <a:r>
              <a:rPr lang="en-GB" b="1" i="0" u="none" strike="noStrike" baseline="30000" dirty="0">
                <a:solidFill>
                  <a:srgbClr val="006C9F"/>
                </a:solidFill>
                <a:effectLst/>
                <a:latin typeface="Arial" panose="020B0604020202020204" pitchFamily="34" charset="0"/>
                <a:hlinkClick r:id="rId7"/>
              </a:rPr>
              <a:t>6</a:t>
            </a:r>
            <a:r>
              <a:rPr lang="en-GB" b="0" i="0" dirty="0">
                <a:solidFill>
                  <a:srgbClr val="000000"/>
                </a:solidFill>
                <a:effectLst/>
                <a:latin typeface="Arial" panose="020B0604020202020204" pitchFamily="34" charset="0"/>
              </a:rPr>
              <a:t> One indicator of social cohesion is the amount of social capital a community has. Social capital deals with shared group resources,</a:t>
            </a:r>
            <a:r>
              <a:rPr lang="en-GB" b="1" i="0" u="none" strike="noStrike" baseline="30000" dirty="0">
                <a:solidFill>
                  <a:srgbClr val="006C9F"/>
                </a:solidFill>
                <a:effectLst/>
                <a:latin typeface="Arial" panose="020B0604020202020204" pitchFamily="34" charset="0"/>
                <a:hlinkClick r:id="rId7"/>
              </a:rPr>
              <a:t>6</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8"/>
              </a:rPr>
              <a:t>7</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9"/>
              </a:rPr>
              <a:t>8</a:t>
            </a:r>
            <a:r>
              <a:rPr lang="en-GB" b="0" i="0" dirty="0">
                <a:solidFill>
                  <a:srgbClr val="000000"/>
                </a:solidFill>
                <a:effectLst/>
                <a:latin typeface="Arial" panose="020B0604020202020204" pitchFamily="34" charset="0"/>
              </a:rPr>
              <a:t> like a friend-of-a-friend’s knowledge of a job opening.</a:t>
            </a:r>
            <a:r>
              <a:rPr lang="en-GB" b="1" i="0" u="none" strike="noStrike" baseline="30000" dirty="0">
                <a:solidFill>
                  <a:srgbClr val="006C9F"/>
                </a:solidFill>
                <a:effectLst/>
                <a:latin typeface="Arial" panose="020B0604020202020204" pitchFamily="34" charset="0"/>
                <a:hlinkClick r:id="rId10"/>
              </a:rPr>
              <a:t>9</a:t>
            </a:r>
            <a:r>
              <a:rPr lang="en-GB" b="0" i="0" dirty="0">
                <a:solidFill>
                  <a:srgbClr val="000000"/>
                </a:solidFill>
                <a:effectLst/>
                <a:latin typeface="Arial" panose="020B0604020202020204" pitchFamily="34" charset="0"/>
              </a:rPr>
              <a:t> Individuals have access to social capital through their social networks,</a:t>
            </a:r>
            <a:r>
              <a:rPr lang="en-GB" b="1" i="0" u="none" strike="noStrike" baseline="30000" dirty="0">
                <a:solidFill>
                  <a:srgbClr val="006C9F"/>
                </a:solidFill>
                <a:effectLst/>
                <a:latin typeface="Arial" panose="020B0604020202020204" pitchFamily="34" charset="0"/>
                <a:hlinkClick r:id="rId9"/>
              </a:rPr>
              <a:t>8</a:t>
            </a:r>
            <a:r>
              <a:rPr lang="en-GB" b="0" i="0" dirty="0">
                <a:solidFill>
                  <a:srgbClr val="000000"/>
                </a:solidFill>
                <a:effectLst/>
                <a:latin typeface="Arial" panose="020B0604020202020204" pitchFamily="34" charset="0"/>
              </a:rPr>
              <a:t> which are webs of social relationships.</a:t>
            </a:r>
            <a:r>
              <a:rPr lang="en-GB" b="1" i="0" u="none" strike="noStrike" baseline="30000" dirty="0">
                <a:solidFill>
                  <a:srgbClr val="006C9F"/>
                </a:solidFill>
                <a:effectLst/>
                <a:latin typeface="Arial" panose="020B0604020202020204" pitchFamily="34" charset="0"/>
                <a:hlinkClick r:id="rId11"/>
              </a:rPr>
              <a:t>10</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12"/>
              </a:rPr>
              <a:t>11</a:t>
            </a:r>
            <a:r>
              <a:rPr lang="en-GB" b="0" i="0" dirty="0">
                <a:solidFill>
                  <a:srgbClr val="000000"/>
                </a:solidFill>
                <a:effectLst/>
                <a:latin typeface="Arial" panose="020B0604020202020204" pitchFamily="34" charset="0"/>
              </a:rPr>
              <a:t>Social networks are sources of multiple forms of social support, such as emotional support (e.g., encouragement after a setback) and instrumental support (e.g., a ride to a doctor’s appointment).</a:t>
            </a:r>
            <a:r>
              <a:rPr lang="en-GB" b="1" i="0" u="none" strike="noStrike" baseline="30000" dirty="0">
                <a:solidFill>
                  <a:srgbClr val="006C9F"/>
                </a:solidFill>
                <a:effectLst/>
                <a:latin typeface="Arial" panose="020B0604020202020204" pitchFamily="34" charset="0"/>
                <a:hlinkClick r:id="rId11"/>
              </a:rPr>
              <a:t>10</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12"/>
              </a:rPr>
              <a:t>11</a:t>
            </a:r>
            <a:r>
              <a:rPr lang="en-GB" b="0" i="0" dirty="0">
                <a:solidFill>
                  <a:srgbClr val="000000"/>
                </a:solidFill>
                <a:effectLst/>
                <a:latin typeface="Arial" panose="020B0604020202020204" pitchFamily="34" charset="0"/>
              </a:rPr>
              <a:t> This summary will review the positive and negative health effects social cohesion has on an individual’s life.</a:t>
            </a:r>
          </a:p>
          <a:p>
            <a:pPr fontAlgn="base"/>
            <a:r>
              <a:rPr lang="en-GB" b="0" i="0" dirty="0">
                <a:solidFill>
                  <a:srgbClr val="000000"/>
                </a:solidFill>
                <a:effectLst/>
                <a:latin typeface="Arial" panose="020B0604020202020204" pitchFamily="34" charset="0"/>
              </a:rPr>
              <a:t>Social capital is an important marker of social cohesion, and it has significant ramifications for health. For example, one study examined the link between 4 measures of social capital (perceived fairness, perceived helpfulness, group membership, and trust), income inequality, and mortality.</a:t>
            </a:r>
            <a:r>
              <a:rPr lang="en-GB" b="1" i="0" u="none" strike="noStrike" baseline="30000" dirty="0">
                <a:solidFill>
                  <a:srgbClr val="006C9F"/>
                </a:solidFill>
                <a:effectLst/>
                <a:latin typeface="Arial" panose="020B0604020202020204" pitchFamily="34" charset="0"/>
                <a:hlinkClick r:id="rId13"/>
              </a:rPr>
              <a:t>12</a:t>
            </a:r>
            <a:r>
              <a:rPr lang="en-GB" b="0" i="0" dirty="0">
                <a:solidFill>
                  <a:srgbClr val="000000"/>
                </a:solidFill>
                <a:effectLst/>
                <a:latin typeface="Arial" panose="020B0604020202020204" pitchFamily="34" charset="0"/>
              </a:rPr>
              <a:t> The authors found that all 4 measures of social capital were associated with mortality. They also found that the relationship between income inequality and mortality may be partially explained by reductions in social capital as income inequality increases.</a:t>
            </a:r>
            <a:r>
              <a:rPr lang="en-GB" b="1" i="0" u="none" strike="noStrike" baseline="30000" dirty="0">
                <a:solidFill>
                  <a:srgbClr val="006C9F"/>
                </a:solidFill>
                <a:effectLst/>
                <a:latin typeface="Arial" panose="020B0604020202020204" pitchFamily="34" charset="0"/>
                <a:hlinkClick r:id="rId13"/>
              </a:rPr>
              <a:t>12</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14"/>
              </a:rPr>
              <a:t>13</a:t>
            </a:r>
            <a:endParaRPr lang="en-GB" b="0" i="0" dirty="0">
              <a:solidFill>
                <a:srgbClr val="000000"/>
              </a:solidFill>
              <a:effectLst/>
              <a:latin typeface="Arial" panose="020B0604020202020204" pitchFamily="34" charset="0"/>
            </a:endParaRPr>
          </a:p>
          <a:p>
            <a:pPr fontAlgn="base"/>
            <a:r>
              <a:rPr lang="en-GB" b="0" i="0" dirty="0">
                <a:solidFill>
                  <a:srgbClr val="000000"/>
                </a:solidFill>
                <a:effectLst/>
                <a:latin typeface="Arial" panose="020B0604020202020204" pitchFamily="34" charset="0"/>
              </a:rPr>
              <a:t>Collective efficacy, an aspect of social capital and social cohesion, is grounded on mutual trust and describes a community’s ability to create change and exercise informal social control (i.e., influence </a:t>
            </a:r>
            <a:r>
              <a:rPr lang="en-GB" b="0" i="0" dirty="0" err="1">
                <a:solidFill>
                  <a:srgbClr val="000000"/>
                </a:solidFill>
                <a:effectLst/>
                <a:latin typeface="Arial" panose="020B0604020202020204" pitchFamily="34" charset="0"/>
              </a:rPr>
              <a:t>behavior</a:t>
            </a:r>
            <a:r>
              <a:rPr lang="en-GB" b="0" i="0" dirty="0">
                <a:solidFill>
                  <a:srgbClr val="000000"/>
                </a:solidFill>
                <a:effectLst/>
                <a:latin typeface="Arial" panose="020B0604020202020204" pitchFamily="34" charset="0"/>
              </a:rPr>
              <a:t> through social norms).</a:t>
            </a:r>
            <a:r>
              <a:rPr lang="en-GB" b="1" i="0" u="none" strike="noStrike" baseline="30000" dirty="0">
                <a:solidFill>
                  <a:srgbClr val="006C9F"/>
                </a:solidFill>
                <a:effectLst/>
                <a:latin typeface="Arial" panose="020B0604020202020204" pitchFamily="34" charset="0"/>
                <a:hlinkClick r:id="rId15"/>
              </a:rPr>
              <a:t>14</a:t>
            </a:r>
            <a:r>
              <a:rPr lang="en-GB" b="0" i="0" dirty="0">
                <a:solidFill>
                  <a:srgbClr val="000000"/>
                </a:solidFill>
                <a:effectLst/>
                <a:latin typeface="Arial" panose="020B0604020202020204" pitchFamily="34" charset="0"/>
              </a:rPr>
              <a:t> Collective efficacy is associated with better self-rated health,</a:t>
            </a:r>
            <a:r>
              <a:rPr lang="en-GB" b="1" i="0" u="none" strike="noStrike" baseline="30000" dirty="0">
                <a:solidFill>
                  <a:srgbClr val="006C9F"/>
                </a:solidFill>
                <a:effectLst/>
                <a:latin typeface="Arial" panose="020B0604020202020204" pitchFamily="34" charset="0"/>
                <a:hlinkClick r:id="rId16"/>
              </a:rPr>
              <a:t>15</a:t>
            </a:r>
            <a:r>
              <a:rPr lang="en-GB" b="0" i="0" dirty="0">
                <a:solidFill>
                  <a:srgbClr val="000000"/>
                </a:solidFill>
                <a:effectLst/>
                <a:latin typeface="Arial" panose="020B0604020202020204" pitchFamily="34" charset="0"/>
              </a:rPr>
              <a:t> lower rates of </a:t>
            </a:r>
            <a:r>
              <a:rPr lang="en-GB" b="0" i="0" dirty="0" err="1">
                <a:solidFill>
                  <a:srgbClr val="000000"/>
                </a:solidFill>
                <a:effectLst/>
                <a:latin typeface="Arial" panose="020B0604020202020204" pitchFamily="34" charset="0"/>
              </a:rPr>
              <a:t>neighborhood</a:t>
            </a:r>
            <a:r>
              <a:rPr lang="en-GB" b="0" i="0" dirty="0">
                <a:solidFill>
                  <a:srgbClr val="000000"/>
                </a:solidFill>
                <a:effectLst/>
                <a:latin typeface="Arial" panose="020B0604020202020204" pitchFamily="34" charset="0"/>
              </a:rPr>
              <a:t> violence,</a:t>
            </a:r>
            <a:r>
              <a:rPr lang="en-GB" b="1" i="0" u="none" strike="noStrike" baseline="30000" dirty="0">
                <a:solidFill>
                  <a:srgbClr val="006C9F"/>
                </a:solidFill>
                <a:effectLst/>
                <a:latin typeface="Arial" panose="020B0604020202020204" pitchFamily="34" charset="0"/>
                <a:hlinkClick r:id="rId15"/>
              </a:rPr>
              <a:t>14</a:t>
            </a:r>
            <a:r>
              <a:rPr lang="en-GB" b="0" i="0" dirty="0">
                <a:solidFill>
                  <a:srgbClr val="000000"/>
                </a:solidFill>
                <a:effectLst/>
                <a:latin typeface="Arial" panose="020B0604020202020204" pitchFamily="34" charset="0"/>
              </a:rPr>
              <a:t> and better access to health-enhancing resources like medical care, healthy food options, and places to exercise.</a:t>
            </a:r>
            <a:r>
              <a:rPr lang="en-GB" b="1" i="0" u="none" strike="noStrike" baseline="30000" dirty="0">
                <a:solidFill>
                  <a:srgbClr val="006C9F"/>
                </a:solidFill>
                <a:effectLst/>
                <a:latin typeface="Arial" panose="020B0604020202020204" pitchFamily="34" charset="0"/>
                <a:hlinkClick r:id="rId17"/>
              </a:rPr>
              <a:t>16</a:t>
            </a:r>
            <a:r>
              <a:rPr lang="en-GB" b="0" i="0" dirty="0">
                <a:solidFill>
                  <a:srgbClr val="000000"/>
                </a:solidFill>
                <a:effectLst/>
                <a:latin typeface="Arial" panose="020B0604020202020204" pitchFamily="34" charset="0"/>
              </a:rPr>
              <a:t> Social institutions like religion and the family are common sources of social capital and social control, as well as social networks and social support.</a:t>
            </a:r>
            <a:r>
              <a:rPr lang="en-GB" b="1" i="0" u="none" strike="noStrike" baseline="30000" dirty="0">
                <a:solidFill>
                  <a:srgbClr val="006C9F"/>
                </a:solidFill>
                <a:effectLst/>
                <a:latin typeface="Arial" panose="020B0604020202020204" pitchFamily="34" charset="0"/>
                <a:hlinkClick r:id="rId8"/>
              </a:rPr>
              <a:t>7</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18"/>
              </a:rPr>
              <a:t>17</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19"/>
              </a:rPr>
              <a:t>18</a:t>
            </a:r>
            <a:endParaRPr lang="en-GB" b="0" i="0" dirty="0">
              <a:solidFill>
                <a:srgbClr val="000000"/>
              </a:solidFill>
              <a:effectLst/>
              <a:latin typeface="Arial" panose="020B0604020202020204" pitchFamily="34" charset="0"/>
            </a:endParaRPr>
          </a:p>
          <a:p>
            <a:pPr fontAlgn="base"/>
            <a:r>
              <a:rPr lang="en-GB" b="0" i="0" dirty="0">
                <a:solidFill>
                  <a:srgbClr val="000000"/>
                </a:solidFill>
                <a:effectLst/>
                <a:latin typeface="Arial" panose="020B0604020202020204" pitchFamily="34" charset="0"/>
              </a:rPr>
              <a:t>Social networks spread social capital, </a:t>
            </a:r>
            <a:r>
              <a:rPr lang="en-GB" b="1" i="0" u="none" strike="noStrike" baseline="30000" dirty="0">
                <a:solidFill>
                  <a:srgbClr val="006C9F"/>
                </a:solidFill>
                <a:effectLst/>
                <a:latin typeface="Arial" panose="020B0604020202020204" pitchFamily="34" charset="0"/>
                <a:hlinkClick r:id="rId9"/>
              </a:rPr>
              <a:t>8</a:t>
            </a:r>
            <a:r>
              <a:rPr lang="en-GB" b="0" i="0" dirty="0">
                <a:solidFill>
                  <a:srgbClr val="000000"/>
                </a:solidFill>
                <a:effectLst/>
                <a:latin typeface="Arial" panose="020B0604020202020204" pitchFamily="34" charset="0"/>
              </a:rPr>
              <a:t> but they can also spread health </a:t>
            </a:r>
            <a:r>
              <a:rPr lang="en-GB" b="0" i="0" dirty="0" err="1">
                <a:solidFill>
                  <a:srgbClr val="000000"/>
                </a:solidFill>
                <a:effectLst/>
                <a:latin typeface="Arial" panose="020B0604020202020204" pitchFamily="34" charset="0"/>
              </a:rPr>
              <a:t>behaviors</a:t>
            </a:r>
            <a:r>
              <a:rPr lang="en-GB" b="0" i="0" dirty="0">
                <a:solidFill>
                  <a:srgbClr val="000000"/>
                </a:solidFill>
                <a:effectLst/>
                <a:latin typeface="Arial" panose="020B0604020202020204" pitchFamily="34" charset="0"/>
              </a:rPr>
              <a:t> and outcomes, a phenomenon known as “social contagion.”</a:t>
            </a:r>
            <a:r>
              <a:rPr lang="en-GB" b="1" i="0" u="none" strike="noStrike" baseline="30000" dirty="0">
                <a:solidFill>
                  <a:srgbClr val="006C9F"/>
                </a:solidFill>
                <a:effectLst/>
                <a:latin typeface="Arial" panose="020B0604020202020204" pitchFamily="34" charset="0"/>
                <a:hlinkClick r:id="rId20"/>
              </a:rPr>
              <a:t>19</a:t>
            </a:r>
            <a:r>
              <a:rPr lang="en-GB" b="0" i="0" dirty="0">
                <a:solidFill>
                  <a:srgbClr val="000000"/>
                </a:solidFill>
                <a:effectLst/>
                <a:latin typeface="Arial" panose="020B0604020202020204" pitchFamily="34" charset="0"/>
              </a:rPr>
              <a:t> For example, if an individual’s friend, sibling, or spouse is obese, the individual’s likelihood of also becoming obese increases.</a:t>
            </a:r>
            <a:r>
              <a:rPr lang="en-GB" b="1" i="0" u="none" strike="noStrike" baseline="30000" dirty="0">
                <a:solidFill>
                  <a:srgbClr val="006C9F"/>
                </a:solidFill>
                <a:effectLst/>
                <a:latin typeface="Arial" panose="020B0604020202020204" pitchFamily="34" charset="0"/>
                <a:hlinkClick r:id="rId21"/>
              </a:rPr>
              <a:t>20</a:t>
            </a:r>
            <a:r>
              <a:rPr lang="en-GB" b="0" i="0" dirty="0">
                <a:solidFill>
                  <a:srgbClr val="000000"/>
                </a:solidFill>
                <a:effectLst/>
                <a:latin typeface="Arial" panose="020B0604020202020204" pitchFamily="34" charset="0"/>
              </a:rPr>
              <a:t> Similar patterns are seen for smoking</a:t>
            </a:r>
            <a:r>
              <a:rPr lang="en-GB" b="1" i="0" u="none" strike="noStrike" baseline="30000" dirty="0">
                <a:solidFill>
                  <a:srgbClr val="006C9F"/>
                </a:solidFill>
                <a:effectLst/>
                <a:latin typeface="Arial" panose="020B0604020202020204" pitchFamily="34" charset="0"/>
                <a:hlinkClick r:id="rId22"/>
              </a:rPr>
              <a:t>21</a:t>
            </a:r>
            <a:r>
              <a:rPr lang="en-GB" b="0" i="0" dirty="0">
                <a:solidFill>
                  <a:srgbClr val="000000"/>
                </a:solidFill>
                <a:effectLst/>
                <a:latin typeface="Arial" panose="020B0604020202020204" pitchFamily="34" charset="0"/>
              </a:rPr>
              <a:t> and drinking</a:t>
            </a:r>
            <a:r>
              <a:rPr lang="en-GB" b="1" i="0" u="none" strike="noStrike" baseline="30000" dirty="0">
                <a:solidFill>
                  <a:srgbClr val="006C9F"/>
                </a:solidFill>
                <a:effectLst/>
                <a:latin typeface="Arial" panose="020B0604020202020204" pitchFamily="34" charset="0"/>
                <a:hlinkClick r:id="rId23"/>
              </a:rPr>
              <a:t>22</a:t>
            </a:r>
            <a:r>
              <a:rPr lang="en-GB" b="0" i="0" dirty="0">
                <a:solidFill>
                  <a:srgbClr val="000000"/>
                </a:solidFill>
                <a:effectLst/>
                <a:latin typeface="Arial" panose="020B0604020202020204" pitchFamily="34" charset="0"/>
              </a:rPr>
              <a:t> </a:t>
            </a:r>
            <a:r>
              <a:rPr lang="en-GB" b="0" i="0" dirty="0" err="1">
                <a:solidFill>
                  <a:srgbClr val="000000"/>
                </a:solidFill>
                <a:effectLst/>
                <a:latin typeface="Arial" panose="020B0604020202020204" pitchFamily="34" charset="0"/>
              </a:rPr>
              <a:t>behaviors</a:t>
            </a:r>
            <a:r>
              <a:rPr lang="en-GB" b="0" i="0" dirty="0">
                <a:solidFill>
                  <a:srgbClr val="000000"/>
                </a:solidFill>
                <a:effectLst/>
                <a:latin typeface="Arial" panose="020B0604020202020204" pitchFamily="34" charset="0"/>
              </a:rPr>
              <a:t>.</a:t>
            </a:r>
          </a:p>
          <a:p>
            <a:pPr fontAlgn="base"/>
            <a:r>
              <a:rPr lang="en-GB" b="0" i="0" dirty="0">
                <a:solidFill>
                  <a:srgbClr val="000000"/>
                </a:solidFill>
                <a:effectLst/>
                <a:latin typeface="Arial" panose="020B0604020202020204" pitchFamily="34" charset="0"/>
              </a:rPr>
              <a:t>High levels of social support can positively influence health outcomes through </a:t>
            </a:r>
            <a:r>
              <a:rPr lang="en-GB" b="0" i="0" dirty="0" err="1">
                <a:solidFill>
                  <a:srgbClr val="000000"/>
                </a:solidFill>
                <a:effectLst/>
                <a:latin typeface="Arial" panose="020B0604020202020204" pitchFamily="34" charset="0"/>
              </a:rPr>
              <a:t>behavioral</a:t>
            </a:r>
            <a:r>
              <a:rPr lang="en-GB" b="0" i="0" dirty="0">
                <a:solidFill>
                  <a:srgbClr val="000000"/>
                </a:solidFill>
                <a:effectLst/>
                <a:latin typeface="Arial" panose="020B0604020202020204" pitchFamily="34" charset="0"/>
              </a:rPr>
              <a:t> and psychological pathways.</a:t>
            </a:r>
            <a:r>
              <a:rPr lang="en-GB" b="1" i="0" u="none" strike="noStrike" baseline="30000" dirty="0">
                <a:solidFill>
                  <a:srgbClr val="006C9F"/>
                </a:solidFill>
                <a:effectLst/>
                <a:latin typeface="Arial" panose="020B0604020202020204" pitchFamily="34" charset="0"/>
                <a:hlinkClick r:id="rId12"/>
              </a:rPr>
              <a:t>11</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24"/>
              </a:rPr>
              <a:t>23</a:t>
            </a:r>
            <a:r>
              <a:rPr lang="en-GB" b="0" i="0" dirty="0">
                <a:solidFill>
                  <a:srgbClr val="000000"/>
                </a:solidFill>
                <a:effectLst/>
                <a:latin typeface="Arial" panose="020B0604020202020204" pitchFamily="34" charset="0"/>
              </a:rPr>
              <a:t> For example, social support may help people stick to healthier diets </a:t>
            </a:r>
            <a:r>
              <a:rPr lang="en-GB" b="1" i="0" u="none" strike="noStrike" baseline="30000" dirty="0">
                <a:solidFill>
                  <a:srgbClr val="006C9F"/>
                </a:solidFill>
                <a:effectLst/>
                <a:latin typeface="Arial" panose="020B0604020202020204" pitchFamily="34" charset="0"/>
                <a:hlinkClick r:id="rId24"/>
              </a:rPr>
              <a:t>23</a:t>
            </a:r>
            <a:r>
              <a:rPr lang="en-GB" b="0" i="0" dirty="0">
                <a:solidFill>
                  <a:srgbClr val="000000"/>
                </a:solidFill>
                <a:effectLst/>
                <a:latin typeface="Arial" panose="020B0604020202020204" pitchFamily="34" charset="0"/>
              </a:rPr>
              <a:t> and reduce emotional stress.</a:t>
            </a:r>
            <a:r>
              <a:rPr lang="en-GB" b="1" i="0" u="none" strike="noStrike" baseline="30000" dirty="0">
                <a:solidFill>
                  <a:srgbClr val="006C9F"/>
                </a:solidFill>
                <a:effectLst/>
                <a:latin typeface="Arial" panose="020B0604020202020204" pitchFamily="34" charset="0"/>
                <a:hlinkClick r:id="rId2"/>
              </a:rPr>
              <a:t>1</a:t>
            </a:r>
            <a:r>
              <a:rPr lang="en-GB" b="0" i="0" dirty="0">
                <a:solidFill>
                  <a:srgbClr val="000000"/>
                </a:solidFill>
                <a:effectLst/>
                <a:latin typeface="Arial" panose="020B0604020202020204" pitchFamily="34" charset="0"/>
              </a:rPr>
              <a:t> Both of these pathways can affect biological functioning in the cardiovascular, neuroendocrine, and immune systems.</a:t>
            </a:r>
            <a:r>
              <a:rPr lang="en-GB" b="1" i="0" u="none" strike="noStrike" baseline="30000" dirty="0">
                <a:solidFill>
                  <a:srgbClr val="006C9F"/>
                </a:solidFill>
                <a:effectLst/>
                <a:latin typeface="Arial" panose="020B0604020202020204" pitchFamily="34" charset="0"/>
                <a:hlinkClick r:id="rId12"/>
              </a:rPr>
              <a:t>11</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24"/>
              </a:rPr>
              <a:t>23</a:t>
            </a:r>
            <a:r>
              <a:rPr lang="en-GB" b="0" i="0" dirty="0">
                <a:solidFill>
                  <a:srgbClr val="000000"/>
                </a:solidFill>
                <a:effectLst/>
                <a:latin typeface="Arial" panose="020B0604020202020204" pitchFamily="34" charset="0"/>
              </a:rPr>
              <a:t> Social support can therefore both directly benefit people and indirectly buffer them from risk factors that might otherwise damage health.</a:t>
            </a:r>
            <a:r>
              <a:rPr lang="en-GB" b="1" i="0" u="none" strike="noStrike" baseline="30000" dirty="0">
                <a:solidFill>
                  <a:srgbClr val="006C9F"/>
                </a:solidFill>
                <a:effectLst/>
                <a:latin typeface="Arial" panose="020B0604020202020204" pitchFamily="34" charset="0"/>
                <a:hlinkClick r:id="rId25"/>
              </a:rPr>
              <a:t>24</a:t>
            </a:r>
            <a:r>
              <a:rPr lang="en-GB" b="0" i="0" dirty="0">
                <a:solidFill>
                  <a:srgbClr val="000000"/>
                </a:solidFill>
                <a:effectLst/>
                <a:latin typeface="Arial" panose="020B0604020202020204" pitchFamily="34" charset="0"/>
              </a:rPr>
              <a:t> In a study conducted on the relationship between social support and atherosclerosis (plaque in the arteries), social support contributed to lower atherosclerosis levels in women at high risk for heart disease.</a:t>
            </a:r>
            <a:r>
              <a:rPr lang="en-GB" b="1" i="0" u="none" strike="noStrike" baseline="30000" dirty="0">
                <a:solidFill>
                  <a:srgbClr val="006C9F"/>
                </a:solidFill>
                <a:effectLst/>
                <a:latin typeface="Arial" panose="020B0604020202020204" pitchFamily="34" charset="0"/>
                <a:hlinkClick r:id="rId26"/>
              </a:rPr>
              <a:t>25</a:t>
            </a:r>
            <a:r>
              <a:rPr lang="en-GB" b="0" i="0" dirty="0">
                <a:solidFill>
                  <a:srgbClr val="000000"/>
                </a:solidFill>
                <a:effectLst/>
                <a:latin typeface="Arial" panose="020B0604020202020204" pitchFamily="34" charset="0"/>
              </a:rPr>
              <a:t> The protective nature of social support may be especially important for minority populations. One study of Mexican-origin adults in California found that social support acted as a barrier against the harmful health effects of discrimination.</a:t>
            </a:r>
            <a:r>
              <a:rPr lang="en-GB" b="1" i="0" u="none" strike="noStrike" baseline="30000" dirty="0">
                <a:solidFill>
                  <a:srgbClr val="006C9F"/>
                </a:solidFill>
                <a:effectLst/>
                <a:latin typeface="Arial" panose="020B0604020202020204" pitchFamily="34" charset="0"/>
                <a:hlinkClick r:id="rId27"/>
              </a:rPr>
              <a:t>26</a:t>
            </a:r>
            <a:endParaRPr lang="en-GB" b="0" i="0" dirty="0">
              <a:solidFill>
                <a:srgbClr val="000000"/>
              </a:solidFill>
              <a:effectLst/>
              <a:latin typeface="Arial" panose="020B0604020202020204" pitchFamily="34" charset="0"/>
            </a:endParaRPr>
          </a:p>
          <a:p>
            <a:pPr fontAlgn="base"/>
            <a:r>
              <a:rPr lang="en-GB" b="0" i="0" dirty="0">
                <a:solidFill>
                  <a:srgbClr val="000000"/>
                </a:solidFill>
                <a:effectLst/>
                <a:latin typeface="Arial" panose="020B0604020202020204" pitchFamily="34" charset="0"/>
              </a:rPr>
              <a:t>While social ties sometimes transmit negative health </a:t>
            </a:r>
            <a:r>
              <a:rPr lang="en-GB" b="0" i="0" dirty="0" err="1">
                <a:solidFill>
                  <a:srgbClr val="000000"/>
                </a:solidFill>
                <a:effectLst/>
                <a:latin typeface="Arial" panose="020B0604020202020204" pitchFamily="34" charset="0"/>
              </a:rPr>
              <a:t>behaviors</a:t>
            </a:r>
            <a:r>
              <a:rPr lang="en-GB" b="0" i="0" dirty="0">
                <a:solidFill>
                  <a:srgbClr val="000000"/>
                </a:solidFill>
                <a:effectLst/>
                <a:latin typeface="Arial" panose="020B0604020202020204" pitchFamily="34" charset="0"/>
              </a:rPr>
              <a:t> or add stress,</a:t>
            </a:r>
            <a:r>
              <a:rPr lang="en-GB" b="1" i="0" u="none" strike="noStrike" baseline="30000" dirty="0">
                <a:solidFill>
                  <a:srgbClr val="006C9F"/>
                </a:solidFill>
                <a:effectLst/>
                <a:latin typeface="Arial" panose="020B0604020202020204" pitchFamily="34" charset="0"/>
                <a:hlinkClick r:id="rId6"/>
              </a:rPr>
              <a:t>5</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28"/>
              </a:rPr>
              <a:t>27</a:t>
            </a:r>
            <a:r>
              <a:rPr lang="en-GB" b="0" i="0" dirty="0">
                <a:solidFill>
                  <a:srgbClr val="000000"/>
                </a:solidFill>
                <a:effectLst/>
                <a:latin typeface="Arial" panose="020B0604020202020204" pitchFamily="34" charset="0"/>
              </a:rPr>
              <a:t> social isolation is usually detrimental to health and increases mortality.</a:t>
            </a:r>
            <a:r>
              <a:rPr lang="en-GB" b="1" i="0" u="none" strike="noStrike" baseline="30000" dirty="0">
                <a:solidFill>
                  <a:srgbClr val="006C9F"/>
                </a:solidFill>
                <a:effectLst/>
                <a:latin typeface="Arial" panose="020B0604020202020204" pitchFamily="34" charset="0"/>
                <a:hlinkClick r:id="rId5"/>
              </a:rPr>
              <a:t>4</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29"/>
              </a:rPr>
              <a:t>28</a:t>
            </a:r>
            <a:r>
              <a:rPr lang="en-GB" b="0" i="0" dirty="0">
                <a:solidFill>
                  <a:srgbClr val="000000"/>
                </a:solidFill>
                <a:effectLst/>
                <a:latin typeface="Arial" panose="020B0604020202020204" pitchFamily="34" charset="0"/>
              </a:rPr>
              <a:t> Social isolation is a special concern for older adults, as contact with friends decreases with age.29 Older individuals in long-term care facilities or with conditions that interfere with daily activities, like arthritis, may suffer from loneliness and a lack of social cohesion,</a:t>
            </a:r>
            <a:r>
              <a:rPr lang="en-GB" b="1" i="0" u="none" strike="noStrike" baseline="30000" dirty="0">
                <a:solidFill>
                  <a:srgbClr val="006C9F"/>
                </a:solidFill>
                <a:effectLst/>
                <a:latin typeface="Arial" panose="020B0604020202020204" pitchFamily="34" charset="0"/>
                <a:hlinkClick r:id="rId30"/>
              </a:rPr>
              <a:t>30</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31"/>
              </a:rPr>
              <a:t>31</a:t>
            </a:r>
            <a:r>
              <a:rPr lang="en-GB" b="0" i="0" dirty="0">
                <a:solidFill>
                  <a:srgbClr val="000000"/>
                </a:solidFill>
                <a:effectLst/>
                <a:latin typeface="Arial" panose="020B0604020202020204" pitchFamily="34" charset="0"/>
              </a:rPr>
              <a:t> which may negatively impact health. For example, one study conducted among older adults found an association between reduced </a:t>
            </a:r>
            <a:r>
              <a:rPr lang="en-GB" b="0" i="0" dirty="0" err="1">
                <a:solidFill>
                  <a:srgbClr val="000000"/>
                </a:solidFill>
                <a:effectLst/>
                <a:latin typeface="Arial" panose="020B0604020202020204" pitchFamily="34" charset="0"/>
              </a:rPr>
              <a:t>neighborhood</a:t>
            </a:r>
            <a:r>
              <a:rPr lang="en-GB" b="0" i="0" dirty="0">
                <a:solidFill>
                  <a:srgbClr val="000000"/>
                </a:solidFill>
                <a:effectLst/>
                <a:latin typeface="Arial" panose="020B0604020202020204" pitchFamily="34" charset="0"/>
              </a:rPr>
              <a:t> social cohesion and a heightened likelihood of insomnia, which can have negative health effects.</a:t>
            </a:r>
            <a:r>
              <a:rPr lang="en-GB" b="1" i="0" u="none" strike="noStrike" baseline="30000" dirty="0">
                <a:solidFill>
                  <a:srgbClr val="006C9F"/>
                </a:solidFill>
                <a:effectLst/>
                <a:latin typeface="Arial" panose="020B0604020202020204" pitchFamily="34" charset="0"/>
                <a:hlinkClick r:id="rId32"/>
              </a:rPr>
              <a:t>32</a:t>
            </a:r>
            <a:r>
              <a:rPr lang="en-GB" b="0" i="0" dirty="0">
                <a:solidFill>
                  <a:srgbClr val="000000"/>
                </a:solidFill>
                <a:effectLst/>
                <a:latin typeface="Arial" panose="020B0604020202020204" pitchFamily="34" charset="0"/>
              </a:rPr>
              <a:t> Similarly, during natural disasters like heat waves, elderly individuals living in </a:t>
            </a:r>
            <a:r>
              <a:rPr lang="en-GB" b="0" i="0" dirty="0" err="1">
                <a:solidFill>
                  <a:srgbClr val="000000"/>
                </a:solidFill>
                <a:effectLst/>
                <a:latin typeface="Arial" panose="020B0604020202020204" pitchFamily="34" charset="0"/>
              </a:rPr>
              <a:t>neighborhoods</a:t>
            </a:r>
            <a:r>
              <a:rPr lang="en-GB" b="0" i="0" dirty="0">
                <a:solidFill>
                  <a:srgbClr val="000000"/>
                </a:solidFill>
                <a:effectLst/>
                <a:latin typeface="Arial" panose="020B0604020202020204" pitchFamily="34" charset="0"/>
              </a:rPr>
              <a:t> with low social cohesion may lack social support from concerned </a:t>
            </a:r>
            <a:r>
              <a:rPr lang="en-GB" b="0" i="0" dirty="0" err="1">
                <a:solidFill>
                  <a:srgbClr val="000000"/>
                </a:solidFill>
                <a:effectLst/>
                <a:latin typeface="Arial" panose="020B0604020202020204" pitchFamily="34" charset="0"/>
              </a:rPr>
              <a:t>neighbors</a:t>
            </a:r>
            <a:r>
              <a:rPr lang="en-GB" b="0" i="0" dirty="0">
                <a:solidFill>
                  <a:srgbClr val="000000"/>
                </a:solidFill>
                <a:effectLst/>
                <a:latin typeface="Arial" panose="020B0604020202020204" pitchFamily="34" charset="0"/>
              </a:rPr>
              <a:t> who will check on them, and they have fewer safe communal areas where they can seek refuge.</a:t>
            </a:r>
            <a:r>
              <a:rPr lang="en-GB" b="1" i="0" u="none" strike="noStrike" baseline="30000" dirty="0">
                <a:solidFill>
                  <a:srgbClr val="006C9F"/>
                </a:solidFill>
                <a:effectLst/>
                <a:latin typeface="Arial" panose="020B0604020202020204" pitchFamily="34" charset="0"/>
                <a:hlinkClick r:id="rId33"/>
              </a:rPr>
              <a:t>33</a:t>
            </a:r>
            <a:endParaRPr lang="en-GB" b="0" i="0" dirty="0">
              <a:solidFill>
                <a:srgbClr val="000000"/>
              </a:solidFill>
              <a:effectLst/>
              <a:latin typeface="Arial" panose="020B0604020202020204" pitchFamily="34" charset="0"/>
            </a:endParaRPr>
          </a:p>
          <a:p>
            <a:pPr fontAlgn="base"/>
            <a:r>
              <a:rPr lang="en-GB" b="0" i="0" dirty="0">
                <a:solidFill>
                  <a:srgbClr val="000000"/>
                </a:solidFill>
                <a:effectLst/>
                <a:latin typeface="Arial" panose="020B0604020202020204" pitchFamily="34" charset="0"/>
              </a:rPr>
              <a:t>Given the complex nature of the association between social ties and health,</a:t>
            </a:r>
            <a:r>
              <a:rPr lang="en-GB" b="1" i="0" u="none" strike="noStrike" baseline="30000" dirty="0">
                <a:solidFill>
                  <a:srgbClr val="006C9F"/>
                </a:solidFill>
                <a:effectLst/>
                <a:latin typeface="Arial" panose="020B0604020202020204" pitchFamily="34" charset="0"/>
                <a:hlinkClick r:id="rId2"/>
              </a:rPr>
              <a:t>1</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12"/>
              </a:rPr>
              <a:t>11</a:t>
            </a:r>
            <a:r>
              <a:rPr lang="en-GB" b="0" i="0" dirty="0">
                <a:solidFill>
                  <a:srgbClr val="000000"/>
                </a:solidFill>
                <a:effectLst/>
                <a:latin typeface="Arial" panose="020B0604020202020204" pitchFamily="34" charset="0"/>
              </a:rPr>
              <a:t> social interventions designed to improve health vary significantly. These interventions can occur at multiple levels (e.g., family, group, </a:t>
            </a:r>
            <a:r>
              <a:rPr lang="en-GB" b="0" i="0" dirty="0" err="1">
                <a:solidFill>
                  <a:srgbClr val="000000"/>
                </a:solidFill>
                <a:effectLst/>
                <a:latin typeface="Arial" panose="020B0604020202020204" pitchFamily="34" charset="0"/>
              </a:rPr>
              <a:t>neighborhood</a:t>
            </a:r>
            <a:r>
              <a:rPr lang="en-GB" b="0" i="0" dirty="0">
                <a:solidFill>
                  <a:srgbClr val="000000"/>
                </a:solidFill>
                <a:effectLst/>
                <a:latin typeface="Arial" panose="020B0604020202020204" pitchFamily="34" charset="0"/>
              </a:rPr>
              <a:t>) and sometimes require cross-sector collaboration (e.g., education, public health, housing) to foster community building and improve health.</a:t>
            </a:r>
            <a:r>
              <a:rPr lang="en-GB" b="1" i="0" u="none" strike="noStrike" baseline="30000" dirty="0">
                <a:solidFill>
                  <a:srgbClr val="006C9F"/>
                </a:solidFill>
                <a:effectLst/>
                <a:latin typeface="Arial" panose="020B0604020202020204" pitchFamily="34" charset="0"/>
                <a:hlinkClick r:id="rId34"/>
              </a:rPr>
              <a:t>34</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35"/>
              </a:rPr>
              <a:t>35</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36"/>
              </a:rPr>
              <a:t>36</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37"/>
              </a:rPr>
              <a:t>37</a:t>
            </a:r>
            <a:r>
              <a:rPr lang="en-GB" b="0" i="0" dirty="0">
                <a:solidFill>
                  <a:srgbClr val="000000"/>
                </a:solidFill>
                <a:effectLst/>
                <a:latin typeface="Arial" panose="020B0604020202020204" pitchFamily="34" charset="0"/>
              </a:rPr>
              <a:t> Further research is needed to better understand how social cohesion affects health, as well as how it can be used to reduce health disparities. This evidence will facilitate public health efforts to address social cohesion as a social determinant of health.</a:t>
            </a:r>
          </a:p>
          <a:p>
            <a:pPr fontAlgn="base"/>
            <a:r>
              <a:rPr lang="en-GB" b="1" i="0" dirty="0">
                <a:solidFill>
                  <a:srgbClr val="000000"/>
                </a:solidFill>
                <a:effectLst/>
                <a:latin typeface="Arial" panose="020B0604020202020204" pitchFamily="34" charset="0"/>
              </a:rPr>
              <a:t>Disclaimer:</a:t>
            </a:r>
            <a:r>
              <a:rPr lang="en-GB" b="0" i="0" dirty="0">
                <a:solidFill>
                  <a:srgbClr val="000000"/>
                </a:solidFill>
                <a:effectLst/>
                <a:latin typeface="Arial" panose="020B0604020202020204" pitchFamily="34" charset="0"/>
              </a:rPr>
              <a:t> This summary of the literature on social cohesion as a social determinant of health is a narrowly defined examination that is not intended to be exhaustive and may not address all dimensions of the issue.</a:t>
            </a:r>
            <a:r>
              <a:rPr lang="en-GB" b="1" i="0" u="none" strike="noStrike" baseline="30000" dirty="0">
                <a:solidFill>
                  <a:srgbClr val="006C9F"/>
                </a:solidFill>
                <a:effectLst/>
                <a:latin typeface="Arial" panose="020B0604020202020204" pitchFamily="34" charset="0"/>
                <a:hlinkClick r:id="rId2"/>
              </a:rPr>
              <a:t>1</a:t>
            </a:r>
            <a:r>
              <a:rPr lang="en-GB" b="1" i="0" u="none" strike="noStrike" baseline="30000" dirty="0">
                <a:solidFill>
                  <a:srgbClr val="000000"/>
                </a:solidFill>
                <a:effectLst/>
                <a:latin typeface="Arial" panose="020B0604020202020204" pitchFamily="34" charset="0"/>
              </a:rPr>
              <a:t>, </a:t>
            </a:r>
            <a:r>
              <a:rPr lang="en-GB" b="1" i="0" u="none" strike="noStrike" baseline="30000" dirty="0">
                <a:solidFill>
                  <a:srgbClr val="006C9F"/>
                </a:solidFill>
                <a:effectLst/>
                <a:latin typeface="Arial" panose="020B0604020202020204" pitchFamily="34" charset="0"/>
                <a:hlinkClick r:id="rId3"/>
              </a:rPr>
              <a:t>2</a:t>
            </a:r>
            <a:r>
              <a:rPr lang="en-GB" b="0" i="0" dirty="0">
                <a:solidFill>
                  <a:srgbClr val="000000"/>
                </a:solidFill>
                <a:effectLst/>
                <a:latin typeface="Arial" panose="020B0604020202020204" pitchFamily="34" charset="0"/>
              </a:rPr>
              <a:t>Please keep in mind that the summary is likely to evolve as new evidence emerges.</a:t>
            </a:r>
          </a:p>
          <a:p>
            <a:pPr fontAlgn="base"/>
            <a:br>
              <a:rPr lang="en-GB" b="0" i="0" dirty="0">
                <a:solidFill>
                  <a:srgbClr val="000000"/>
                </a:solidFill>
                <a:effectLst/>
                <a:latin typeface="Arial" panose="020B0604020202020204" pitchFamily="34" charset="0"/>
              </a:rPr>
            </a:br>
            <a:endParaRPr lang="en-GB"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858988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230</Words>
  <Application>Microsoft Macintosh PowerPoint</Application>
  <PresentationFormat>Widescreen</PresentationFormat>
  <Paragraphs>49</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Social determinants of Health Disparity</vt:lpstr>
      <vt:lpstr>Social &amp; economic determinants of health      Dahlgren &amp; Whitehead 1991</vt:lpstr>
      <vt:lpstr>Social determinants          Healthy people 2020</vt:lpstr>
      <vt:lpstr>Socialness</vt:lpstr>
      <vt:lpstr>The End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determinants of Health Disparity</dc:title>
  <dc:creator>Notification Team</dc:creator>
  <cp:lastModifiedBy>Notification Team</cp:lastModifiedBy>
  <cp:revision>4</cp:revision>
  <dcterms:created xsi:type="dcterms:W3CDTF">2019-04-07T19:00:03Z</dcterms:created>
  <dcterms:modified xsi:type="dcterms:W3CDTF">2019-04-07T19:27:44Z</dcterms:modified>
</cp:coreProperties>
</file>