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90"/>
  </p:normalViewPr>
  <p:slideViewPr>
    <p:cSldViewPr snapToGrid="0" snapToObjects="1">
      <p:cViewPr varScale="1">
        <p:scale>
          <a:sx n="99" d="100"/>
          <a:sy n="99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6737-2B86-6C4F-94BD-B0FC35306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56C3-8E7C-4A43-A171-AB2C7D2B7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C880-07B4-CD46-B6C1-C98909A8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F90D-F967-0745-95BF-6F24BDAB65EC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7D120-DE96-524F-9379-BA245DB8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2A9B1-72E7-4645-8DCB-89B219CE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9DA7-CA2B-B04A-973D-81045813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2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A677C-0AD1-1B4F-B042-FF0308E1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089D4-2BE0-134E-AB3F-BE0A7B1C0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2D596-D9FA-AF4A-8936-8903904A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F90D-F967-0745-95BF-6F24BDAB65EC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D21F2-CEF0-DB42-9425-ABEB40F5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1C3AE-924B-9C4A-9858-14282623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9DA7-CA2B-B04A-973D-81045813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4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46D3D-28FE-CA4A-BBB5-73F8B43C7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F8E24-3011-7344-B864-B882135F5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FC4C-E9B3-0647-99D1-E6712C22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F90D-F967-0745-95BF-6F24BDAB65EC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97AF6-0E6E-1041-BDC3-12AC277D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1008-E796-464A-9B83-B6A8AE03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9DA7-CA2B-B04A-973D-81045813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6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C5C4-532F-F447-8915-1C5E0AE33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520E4-8AE9-5945-91C7-0948623BA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01F4E-9AF1-514E-B3EE-FFFD8C0B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F90D-F967-0745-95BF-6F24BDAB65EC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3C8B9-BB6C-2448-B1A1-7668C455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18426-4848-AB44-B79E-9DFA20C5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9DA7-CA2B-B04A-973D-81045813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1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5F3B-51EE-AD4F-8D07-336AB924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8A14E-0C84-1346-839D-3F66EC810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B67CA-14C0-2F40-B1E2-BE6ED5FB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F90D-F967-0745-95BF-6F24BDAB65EC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3D783-72D6-8F4A-9276-41114B2D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1B5F2-B664-BC45-B26B-8EF98F68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9DA7-CA2B-B04A-973D-81045813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6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8355-9EF8-C946-BF6C-E61EF0CC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95C14-70FE-B141-A2CB-896B4B970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5854E-7379-FF4E-84F2-F19304FDA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CF547-14E6-6141-B0EB-07D07984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F90D-F967-0745-95BF-6F24BDAB65EC}" type="datetimeFigureOut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C343C-2041-1D42-85BD-209F0A5A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C4C17-FA5A-8C4B-AD24-E1785A41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9DA7-CA2B-B04A-973D-81045813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9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AA3C-80F8-034B-9B41-D6AAB85A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BC594-D5EA-5A45-965E-0C4E465B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1C3B8-AEC6-E24D-A20D-5AE92FF7A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61C66-E21A-764A-885E-9455C8140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377BF-0A40-D84F-A0A0-7A6C77615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D55D28-648B-C94F-8B45-C05BE36D9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F90D-F967-0745-95BF-6F24BDAB65EC}" type="datetimeFigureOut">
              <a:rPr lang="en-US" smtClean="0"/>
              <a:t>4/7/19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390A3-6C15-254B-B7E3-99041F43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107632-49EB-3B42-BF1B-57FAFC6D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9DA7-CA2B-B04A-973D-81045813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8B9F-7B8E-7744-B9D0-9519985B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6AD86-7238-9942-A322-6C12070E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F90D-F967-0745-95BF-6F24BDAB65EC}" type="datetimeFigureOut">
              <a:rPr lang="en-US" smtClean="0"/>
              <a:t>4/7/19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9C8C7-6BCF-2146-8F5B-7D4123EA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12B5C-3207-9F43-8677-7773C392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9DA7-CA2B-B04A-973D-81045813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7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0B0BD3-0137-7540-8A51-E1AFCC72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F90D-F967-0745-95BF-6F24BDAB65EC}" type="datetimeFigureOut">
              <a:rPr lang="en-US" smtClean="0"/>
              <a:t>4/7/19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9020D-74CB-CB4D-ACC1-D6342BA2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1931E-437C-6446-BFF2-EA9D8AE0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9DA7-CA2B-B04A-973D-81045813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BFC4-B15B-BF4A-8605-75C4C6F3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880FA-FF9F-B648-9942-34A5A0ABA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A7AE8-BDE8-CC46-A496-0BB37DE97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87445-5F3E-EA48-BA72-1D8AC134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F90D-F967-0745-95BF-6F24BDAB65EC}" type="datetimeFigureOut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919DB-A67C-1749-AE6C-22921C4C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BEC79-E689-CB47-ABE1-60774589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9DA7-CA2B-B04A-973D-81045813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3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E0C8-6320-FE45-9193-14E80256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EBE2F1-087D-2E41-B318-2D9C2BF5C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33CB1-698D-A24F-8F80-7263136E3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FE2C6-E8D8-F34E-BB95-618904D1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F90D-F967-0745-95BF-6F24BDAB65EC}" type="datetimeFigureOut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6D320-B642-2F40-AA4C-10FAE3897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A0E01-9E29-9041-A5F9-5A4861D9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9DA7-CA2B-B04A-973D-81045813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5D3845-1FA8-E849-A4CA-98E8857D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ECAF-BAB4-024F-9F40-FE64FC07E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21AE0-09E8-9F4D-A962-F6BD2AB1F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F90D-F967-0745-95BF-6F24BDAB65EC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DAF04-8EE0-5D40-91E5-265818C1F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29048-3793-9448-BEC2-C41790C32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89DA7-CA2B-B04A-973D-81045813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3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hia/evidence/doh/en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,int/features/factfiles/health_inequities/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AD5E9-A7B3-C847-9FD6-4A09092F99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disparities – general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A85E0-BE1E-6D4A-85CF-F4036C89A3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Professor Frank Chinegwundoh MBE</a:t>
            </a:r>
          </a:p>
          <a:p>
            <a:r>
              <a:rPr lang="en-US" dirty="0"/>
              <a:t>Consultant Urological Surgeon, London</a:t>
            </a:r>
          </a:p>
          <a:p>
            <a:r>
              <a:rPr lang="en-US" dirty="0"/>
              <a:t>For the Barcelona Disparities Symposium 10-11 April 2019</a:t>
            </a:r>
          </a:p>
        </p:txBody>
      </p:sp>
    </p:spTree>
    <p:extLst>
      <p:ext uri="{BB962C8B-B14F-4D97-AF65-F5344CB8AC3E}">
        <p14:creationId xmlns:p14="http://schemas.microsoft.com/office/powerpoint/2010/main" val="149426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9C8D-3591-DA46-AB3A-077FB92C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expectancy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E3D80-C715-8447-9C04-11A16625F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LIC  average life expectancy is 62 years.  /high income 81</a:t>
            </a:r>
          </a:p>
          <a:p>
            <a:endParaRPr lang="en-US" dirty="0"/>
          </a:p>
          <a:p>
            <a:r>
              <a:rPr lang="en-US" dirty="0" err="1"/>
              <a:t>Sierre</a:t>
            </a:r>
            <a:r>
              <a:rPr lang="en-US" dirty="0"/>
              <a:t> Leone  50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Japan 84 </a:t>
            </a:r>
            <a:r>
              <a:rPr lang="en-US" dirty="0" err="1"/>
              <a:t>yrs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UK   	Glasgow  66.2 </a:t>
            </a:r>
            <a:r>
              <a:rPr lang="en-US" dirty="0" err="1"/>
              <a:t>yrs</a:t>
            </a:r>
            <a:r>
              <a:rPr lang="en-US" dirty="0"/>
              <a:t> to 81.7 </a:t>
            </a:r>
          </a:p>
          <a:p>
            <a:r>
              <a:rPr lang="en-US" dirty="0"/>
              <a:t>London – tube line effect</a:t>
            </a:r>
          </a:p>
        </p:txBody>
      </p:sp>
    </p:spTree>
    <p:extLst>
      <p:ext uri="{BB962C8B-B14F-4D97-AF65-F5344CB8AC3E}">
        <p14:creationId xmlns:p14="http://schemas.microsoft.com/office/powerpoint/2010/main" val="121278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08FB-8AD9-E342-B98C-9479DD70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health disparities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CFA6D-FAD8-6347-8FAF-50730A4BE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Where a health outcome is seen to a greater or lesser extent between populations</a:t>
            </a:r>
          </a:p>
          <a:p>
            <a:pPr lvl="5"/>
            <a:r>
              <a:rPr lang="en-US" dirty="0"/>
              <a:t>USA Healthy people 2020</a:t>
            </a:r>
          </a:p>
          <a:p>
            <a:endParaRPr lang="en-US" dirty="0"/>
          </a:p>
          <a:p>
            <a:r>
              <a:rPr lang="en-US" dirty="0"/>
              <a:t>Reducing health inequalities means giving everyone the same opportunities to lead a healthy life, no matter where they live or who they are</a:t>
            </a:r>
          </a:p>
          <a:p>
            <a:pPr lvl="5"/>
            <a:r>
              <a:rPr lang="en-US" dirty="0"/>
              <a:t>UK Public Health England 2017</a:t>
            </a:r>
          </a:p>
          <a:p>
            <a:endParaRPr lang="en-US" dirty="0"/>
          </a:p>
          <a:p>
            <a:r>
              <a:rPr lang="en-US" dirty="0"/>
              <a:t>NIH  differences in the incidence, prevalence, and mortality and other adverse health conditions that exist among specific population groups in the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8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0D58-038F-434D-BDA6-F8168857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D8F09C-8E65-7F4B-BBBD-EF9B74757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784" y="-211015"/>
            <a:ext cx="9736015" cy="7069015"/>
          </a:xfrm>
        </p:spPr>
      </p:pic>
    </p:spTree>
    <p:extLst>
      <p:ext uri="{BB962C8B-B14F-4D97-AF65-F5344CB8AC3E}">
        <p14:creationId xmlns:p14="http://schemas.microsoft.com/office/powerpoint/2010/main" val="215085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CD479-D7C3-BA40-8130-DC6AC43F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disparities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59683-0A99-CB43-BF4E-5A6C08046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Health inequities = health disparities = health inequalities</a:t>
            </a:r>
          </a:p>
          <a:p>
            <a:endParaRPr lang="en-US" dirty="0"/>
          </a:p>
          <a:p>
            <a:r>
              <a:rPr lang="en-US" dirty="0"/>
              <a:t>WHO    health inequities are systematic differences in health outcomes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significant social and economic costs to society and individuals</a:t>
            </a:r>
          </a:p>
          <a:p>
            <a:pPr marL="0" indent="0">
              <a:buNone/>
            </a:pPr>
            <a:r>
              <a:rPr lang="en-US" dirty="0"/>
              <a:t>	can be reduced by government policies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Development is slowed by inequities</a:t>
            </a:r>
          </a:p>
        </p:txBody>
      </p:sp>
      <p:pic>
        <p:nvPicPr>
          <p:cNvPr id="5" name="Graphic 4" descr="Skeleton">
            <a:extLst>
              <a:ext uri="{FF2B5EF4-FFF2-40B4-BE49-F238E27FC236}">
                <a16:creationId xmlns:a16="http://schemas.microsoft.com/office/drawing/2014/main" id="{AACD7CEA-C19B-334A-BF94-1F8D75B12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V="1">
            <a:off x="697523" y="4273061"/>
            <a:ext cx="914400" cy="6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7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27249-BD1D-CC4A-85BF-6BE982CC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health disparities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347A9-5399-C941-A495-024355E978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Sex </a:t>
            </a:r>
          </a:p>
          <a:p>
            <a:r>
              <a:rPr lang="en-US" dirty="0"/>
              <a:t>Race or ethnicity</a:t>
            </a:r>
          </a:p>
          <a:p>
            <a:r>
              <a:rPr lang="en-US" dirty="0"/>
              <a:t>Income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Sexual orientation</a:t>
            </a:r>
          </a:p>
          <a:p>
            <a:r>
              <a:rPr lang="en-US" dirty="0"/>
              <a:t>geography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693A1-2334-6041-B6F9-6D65D75F0F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CONSIDER</a:t>
            </a:r>
          </a:p>
          <a:p>
            <a:pPr lvl="1"/>
            <a:r>
              <a:rPr lang="en-US" dirty="0"/>
              <a:t>Transport</a:t>
            </a:r>
          </a:p>
          <a:p>
            <a:pPr lvl="1"/>
            <a:r>
              <a:rPr lang="en-US" dirty="0"/>
              <a:t>Food &amp; agriculture</a:t>
            </a:r>
          </a:p>
          <a:p>
            <a:pPr lvl="1"/>
            <a:r>
              <a:rPr lang="en-US" dirty="0"/>
              <a:t>Housing</a:t>
            </a:r>
          </a:p>
          <a:p>
            <a:pPr lvl="1"/>
            <a:r>
              <a:rPr lang="en-US" dirty="0"/>
              <a:t>Waste </a:t>
            </a:r>
          </a:p>
          <a:p>
            <a:pPr lvl="1"/>
            <a:r>
              <a:rPr lang="en-US" dirty="0"/>
              <a:t>Energy</a:t>
            </a:r>
          </a:p>
          <a:p>
            <a:pPr lvl="1"/>
            <a:r>
              <a:rPr lang="en-US" dirty="0"/>
              <a:t>Industry</a:t>
            </a:r>
          </a:p>
          <a:p>
            <a:pPr lvl="1"/>
            <a:r>
              <a:rPr lang="en-US" dirty="0" err="1"/>
              <a:t>Urbanisation</a:t>
            </a:r>
            <a:endParaRPr lang="en-US" dirty="0"/>
          </a:p>
          <a:p>
            <a:pPr lvl="1"/>
            <a:r>
              <a:rPr lang="en-US" dirty="0"/>
              <a:t>Genetics-social support-health services</a:t>
            </a:r>
          </a:p>
          <a:p>
            <a:pPr lvl="1"/>
            <a:endParaRPr lang="en-US" dirty="0"/>
          </a:p>
          <a:p>
            <a:pPr lvl="3"/>
            <a:r>
              <a:rPr lang="en-US" dirty="0">
                <a:hlinkClick r:id="rId2"/>
              </a:rPr>
              <a:t>https://www.who.int/hia/evidence/doh/en/</a:t>
            </a:r>
            <a:r>
              <a:rPr lang="en-US" dirty="0"/>
              <a:t>    accessed 7 April 2019</a:t>
            </a:r>
          </a:p>
        </p:txBody>
      </p:sp>
    </p:spTree>
    <p:extLst>
      <p:ext uri="{BB962C8B-B14F-4D97-AF65-F5344CB8AC3E}">
        <p14:creationId xmlns:p14="http://schemas.microsoft.com/office/powerpoint/2010/main" val="62050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6CF1-749B-8E4F-A1FD-58DA91C9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1455EA-8DCF-A042-B2DF-A1514FC75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3877" y="365125"/>
            <a:ext cx="4923692" cy="6127750"/>
          </a:xfrm>
        </p:spPr>
      </p:pic>
    </p:spTree>
    <p:extLst>
      <p:ext uri="{BB962C8B-B14F-4D97-AF65-F5344CB8AC3E}">
        <p14:creationId xmlns:p14="http://schemas.microsoft.com/office/powerpoint/2010/main" val="211701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9656-EB75-A845-B144-102A708A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World Health </a:t>
            </a:r>
            <a:r>
              <a:rPr lang="en-US" dirty="0" err="1"/>
              <a:t>Organisation</a:t>
            </a:r>
            <a:r>
              <a:rPr lang="en-US" dirty="0"/>
              <a:t> data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Child 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4CD74-4E65-9540-BB1D-33976DB47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Rural and poor households – higher deaths</a:t>
            </a:r>
          </a:p>
          <a:p>
            <a:r>
              <a:rPr lang="en-US" dirty="0"/>
              <a:t>20% poorest households  x2 die &lt; 5years cf. to wealthiest 20%</a:t>
            </a:r>
          </a:p>
          <a:p>
            <a:r>
              <a:rPr lang="en-US" dirty="0"/>
              <a:t>Pneumonia</a:t>
            </a:r>
          </a:p>
          <a:p>
            <a:r>
              <a:rPr lang="en-US" dirty="0"/>
              <a:t>Malaria</a:t>
            </a:r>
          </a:p>
          <a:p>
            <a:r>
              <a:rPr lang="en-US" dirty="0" err="1"/>
              <a:t>Diarrhoea</a:t>
            </a:r>
            <a:endParaRPr lang="en-US" dirty="0"/>
          </a:p>
          <a:p>
            <a:r>
              <a:rPr lang="en-US" dirty="0"/>
              <a:t>x 14 death rate in sub-Saharan Africa </a:t>
            </a:r>
            <a:r>
              <a:rPr lang="en-US" dirty="0" err="1"/>
              <a:t>cf</a:t>
            </a:r>
            <a:r>
              <a:rPr lang="en-US" dirty="0"/>
              <a:t> rest of the World</a:t>
            </a:r>
          </a:p>
        </p:txBody>
      </p:sp>
    </p:spTree>
    <p:extLst>
      <p:ext uri="{BB962C8B-B14F-4D97-AF65-F5344CB8AC3E}">
        <p14:creationId xmlns:p14="http://schemas.microsoft.com/office/powerpoint/2010/main" val="165406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6FFA8-0587-154F-8A94-65CBB740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Maternal 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C7941-94AC-3F4D-A2CB-7E5ACF9FF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99% of maternal deaths  occur in developing countries</a:t>
            </a:r>
          </a:p>
          <a:p>
            <a:endParaRPr lang="en-US" dirty="0"/>
          </a:p>
          <a:p>
            <a:r>
              <a:rPr lang="en-US" dirty="0"/>
              <a:t>Chad  1 in 16</a:t>
            </a:r>
          </a:p>
          <a:p>
            <a:r>
              <a:rPr lang="en-US" dirty="0"/>
              <a:t>Sweden 1 in 10 000</a:t>
            </a:r>
          </a:p>
        </p:txBody>
      </p:sp>
    </p:spTree>
    <p:extLst>
      <p:ext uri="{BB962C8B-B14F-4D97-AF65-F5344CB8AC3E}">
        <p14:creationId xmlns:p14="http://schemas.microsoft.com/office/powerpoint/2010/main" val="222816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2446-1ED7-9E4E-87C1-35843442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TB.  NCD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5EC68-E83D-1F4A-B898-36057EBF9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95% of deaths in developing world</a:t>
            </a:r>
          </a:p>
          <a:p>
            <a:r>
              <a:rPr lang="en-US" dirty="0"/>
              <a:t>Young adults</a:t>
            </a:r>
          </a:p>
          <a:p>
            <a:endParaRPr lang="en-US" dirty="0"/>
          </a:p>
          <a:p>
            <a:r>
              <a:rPr lang="en-US" dirty="0"/>
              <a:t>87% of deaths due to non communicable diseases occur in low and middle income countries</a:t>
            </a:r>
          </a:p>
          <a:p>
            <a:endParaRPr lang="en-US" dirty="0"/>
          </a:p>
          <a:p>
            <a:r>
              <a:rPr lang="en-US" dirty="0"/>
              <a:t>USA. HIV    50% African Americans but only 13% of population</a:t>
            </a:r>
          </a:p>
          <a:p>
            <a:pPr lvl="1"/>
            <a:r>
              <a:rPr lang="en-US" dirty="0"/>
              <a:t>No biological or genetic reason</a:t>
            </a:r>
          </a:p>
          <a:p>
            <a:pPr lvl="1"/>
            <a:endParaRPr lang="en-US" dirty="0"/>
          </a:p>
          <a:p>
            <a:pPr lvl="8"/>
            <a:r>
              <a:rPr lang="en-US" dirty="0">
                <a:hlinkClick r:id="rId2"/>
              </a:rPr>
              <a:t>www.who,int/features/factfiles/health_inequities/en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1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306</Words>
  <Application>Microsoft Macintosh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Health disparities – general discussion</vt:lpstr>
      <vt:lpstr>Definition of health disparities</vt:lpstr>
      <vt:lpstr>PowerPoint Presentation</vt:lpstr>
      <vt:lpstr>Health disparities</vt:lpstr>
      <vt:lpstr>Examples of health disparities</vt:lpstr>
      <vt:lpstr>PowerPoint Presentation</vt:lpstr>
      <vt:lpstr>World Health Organisation data  Child mortality</vt:lpstr>
      <vt:lpstr>Maternal mortality</vt:lpstr>
      <vt:lpstr>TB.  NCD</vt:lpstr>
      <vt:lpstr>Life expectancy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disparities – general discussion</dc:title>
  <dc:creator>Notification Team</dc:creator>
  <cp:lastModifiedBy>Notification Team</cp:lastModifiedBy>
  <cp:revision>7</cp:revision>
  <dcterms:created xsi:type="dcterms:W3CDTF">2019-04-07T17:51:29Z</dcterms:created>
  <dcterms:modified xsi:type="dcterms:W3CDTF">2019-04-07T18:57:04Z</dcterms:modified>
</cp:coreProperties>
</file>