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711" r:id="rId2"/>
    <p:sldId id="719" r:id="rId3"/>
    <p:sldId id="785" r:id="rId4"/>
    <p:sldId id="280" r:id="rId5"/>
    <p:sldId id="264" r:id="rId6"/>
    <p:sldId id="770" r:id="rId7"/>
    <p:sldId id="256" r:id="rId8"/>
    <p:sldId id="771" r:id="rId9"/>
    <p:sldId id="783" r:id="rId10"/>
    <p:sldId id="753" r:id="rId11"/>
    <p:sldId id="782" r:id="rId12"/>
    <p:sldId id="761" r:id="rId13"/>
    <p:sldId id="775" r:id="rId14"/>
    <p:sldId id="777" r:id="rId15"/>
    <p:sldId id="784" r:id="rId16"/>
    <p:sldId id="343" r:id="rId17"/>
    <p:sldId id="780" r:id="rId18"/>
    <p:sldId id="749" r:id="rId19"/>
    <p:sldId id="772" r:id="rId20"/>
    <p:sldId id="7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BEA86-7F0E-46FE-AC0F-F109B0784C00}" type="datetimeFigureOut">
              <a:rPr lang="en-US" smtClean="0"/>
              <a:t>4/8/2019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A8BB3-85C8-4517-AFED-3DBB82359063}" type="slidenum">
              <a:rPr lang="en-US" smtClean="0"/>
              <a:t>‹#›</a:t>
            </a:fld>
            <a:endParaRPr lang="en-US"/>
          </a:p>
        </p:txBody>
      </p:sp>
    </p:spTree>
    <p:extLst>
      <p:ext uri="{BB962C8B-B14F-4D97-AF65-F5344CB8AC3E}">
        <p14:creationId xmlns:p14="http://schemas.microsoft.com/office/powerpoint/2010/main" val="2334315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8B2FEADB-C159-479D-8931-41CD0D36D595}"/>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76A273-272A-4F91-AA6E-D593D607C89E}" type="slidenum">
              <a:rPr lang="en-US" altLang="en-US">
                <a:latin typeface="Calibri" panose="020F0502020204030204" pitchFamily="34" charset="0"/>
              </a:rPr>
              <a:pPr eaLnBrk="1" hangingPunct="1"/>
              <a:t>4</a:t>
            </a:fld>
            <a:endParaRPr lang="en-US" altLang="en-US">
              <a:latin typeface="Calibri" panose="020F0502020204030204" pitchFamily="34" charset="0"/>
            </a:endParaRPr>
          </a:p>
        </p:txBody>
      </p:sp>
      <p:sp>
        <p:nvSpPr>
          <p:cNvPr id="55299" name="Rectangle 7">
            <a:extLst>
              <a:ext uri="{FF2B5EF4-FFF2-40B4-BE49-F238E27FC236}">
                <a16:creationId xmlns:a16="http://schemas.microsoft.com/office/drawing/2014/main" id="{E87FD32D-5320-4CFB-A825-E34AE235E85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defTabSz="896938" eaLnBrk="0" hangingPunct="0">
              <a:defRPr>
                <a:solidFill>
                  <a:schemeClr val="tx1"/>
                </a:solidFill>
                <a:latin typeface="Arial" panose="020B0604020202020204" pitchFamily="34" charset="0"/>
              </a:defRPr>
            </a:lvl1pPr>
            <a:lvl2pPr marL="742950" indent="-285750" defTabSz="896938" eaLnBrk="0" hangingPunct="0">
              <a:defRPr>
                <a:solidFill>
                  <a:schemeClr val="tx1"/>
                </a:solidFill>
                <a:latin typeface="Arial" panose="020B0604020202020204" pitchFamily="34" charset="0"/>
              </a:defRPr>
            </a:lvl2pPr>
            <a:lvl3pPr marL="1143000" indent="-228600" defTabSz="896938" eaLnBrk="0" hangingPunct="0">
              <a:defRPr>
                <a:solidFill>
                  <a:schemeClr val="tx1"/>
                </a:solidFill>
                <a:latin typeface="Arial" panose="020B0604020202020204" pitchFamily="34" charset="0"/>
              </a:defRPr>
            </a:lvl3pPr>
            <a:lvl4pPr marL="1600200" indent="-228600" defTabSz="896938" eaLnBrk="0" hangingPunct="0">
              <a:defRPr>
                <a:solidFill>
                  <a:schemeClr val="tx1"/>
                </a:solidFill>
                <a:latin typeface="Arial" panose="020B0604020202020204" pitchFamily="34" charset="0"/>
              </a:defRPr>
            </a:lvl4pPr>
            <a:lvl5pPr marL="2057400" indent="-228600" defTabSz="896938" eaLnBrk="0" hangingPunct="0">
              <a:defRPr>
                <a:solidFill>
                  <a:schemeClr val="tx1"/>
                </a:solidFill>
                <a:latin typeface="Arial" panose="020B0604020202020204" pitchFamily="34" charset="0"/>
              </a:defRPr>
            </a:lvl5pPr>
            <a:lvl6pPr marL="2514600" indent="-228600" defTabSz="896938" eaLnBrk="0" fontAlgn="base" hangingPunct="0">
              <a:spcBef>
                <a:spcPct val="0"/>
              </a:spcBef>
              <a:spcAft>
                <a:spcPct val="0"/>
              </a:spcAft>
              <a:defRPr>
                <a:solidFill>
                  <a:schemeClr val="tx1"/>
                </a:solidFill>
                <a:latin typeface="Arial" panose="020B0604020202020204" pitchFamily="34" charset="0"/>
              </a:defRPr>
            </a:lvl6pPr>
            <a:lvl7pPr marL="2971800" indent="-228600" defTabSz="896938" eaLnBrk="0" fontAlgn="base" hangingPunct="0">
              <a:spcBef>
                <a:spcPct val="0"/>
              </a:spcBef>
              <a:spcAft>
                <a:spcPct val="0"/>
              </a:spcAft>
              <a:defRPr>
                <a:solidFill>
                  <a:schemeClr val="tx1"/>
                </a:solidFill>
                <a:latin typeface="Arial" panose="020B0604020202020204" pitchFamily="34" charset="0"/>
              </a:defRPr>
            </a:lvl7pPr>
            <a:lvl8pPr marL="3429000" indent="-228600" defTabSz="896938" eaLnBrk="0" fontAlgn="base" hangingPunct="0">
              <a:spcBef>
                <a:spcPct val="0"/>
              </a:spcBef>
              <a:spcAft>
                <a:spcPct val="0"/>
              </a:spcAft>
              <a:defRPr>
                <a:solidFill>
                  <a:schemeClr val="tx1"/>
                </a:solidFill>
                <a:latin typeface="Arial" panose="020B0604020202020204" pitchFamily="34" charset="0"/>
              </a:defRPr>
            </a:lvl8pPr>
            <a:lvl9pPr marL="3886200" indent="-228600" defTabSz="89693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8D0FE22-6016-4B83-BC1B-41DE5101C7AE}" type="slidenum">
              <a:rPr lang="en-US" altLang="en-US" sz="1200">
                <a:latin typeface="Calibri" panose="020F0502020204030204" pitchFamily="34" charset="0"/>
              </a:rPr>
              <a:pPr algn="r" eaLnBrk="1" hangingPunct="1"/>
              <a:t>4</a:t>
            </a:fld>
            <a:endParaRPr lang="en-US" altLang="en-US" sz="1200">
              <a:latin typeface="Calibri" panose="020F0502020204030204" pitchFamily="34" charset="0"/>
            </a:endParaRPr>
          </a:p>
        </p:txBody>
      </p:sp>
      <p:sp>
        <p:nvSpPr>
          <p:cNvPr id="55300" name="Rectangle 2">
            <a:extLst>
              <a:ext uri="{FF2B5EF4-FFF2-40B4-BE49-F238E27FC236}">
                <a16:creationId xmlns:a16="http://schemas.microsoft.com/office/drawing/2014/main" id="{9E76817F-4FB8-4C0C-AECE-AE3FEA5BC9DF}"/>
              </a:ext>
            </a:extLst>
          </p:cNvPr>
          <p:cNvSpPr>
            <a:spLocks noGrp="1" noRot="1" noChangeAspect="1" noChangeArrowheads="1" noTextEdit="1"/>
          </p:cNvSpPr>
          <p:nvPr>
            <p:ph type="sldImg"/>
          </p:nvPr>
        </p:nvSpPr>
        <p:spPr bwMode="auto">
          <a:xfrm>
            <a:off x="1130300" y="674688"/>
            <a:ext cx="459740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3">
            <a:extLst>
              <a:ext uri="{FF2B5EF4-FFF2-40B4-BE49-F238E27FC236}">
                <a16:creationId xmlns:a16="http://schemas.microsoft.com/office/drawing/2014/main" id="{AF42D09B-4DD2-4DCB-85F2-C712D185AB34}"/>
              </a:ext>
            </a:extLst>
          </p:cNvPr>
          <p:cNvSpPr>
            <a:spLocks noGrp="1" noChangeArrowheads="1"/>
          </p:cNvSpPr>
          <p:nvPr>
            <p:ph type="body" idx="1"/>
          </p:nvPr>
        </p:nvSpPr>
        <p:spPr bwMode="auto">
          <a:xfrm>
            <a:off x="893763" y="4346575"/>
            <a:ext cx="5070475" cy="4122738"/>
          </a:xfrm>
          <a:solidFill>
            <a:srgbClr val="FFFFFF"/>
          </a:solidFill>
          <a:ln>
            <a:solidFill>
              <a:srgbClr val="000000"/>
            </a:solidFill>
            <a:miter lim="800000"/>
            <a:headEnd/>
            <a:tailEnd/>
          </a:ln>
        </p:spPr>
        <p:txBody>
          <a:bodyPr wrap="square" lIns="89725" tIns="44862" rIns="89725" bIns="44862"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Historical shipping, naval and trade records reveal that the sources of enslaved Africans originated from eight coastal regions.</a:t>
            </a:r>
          </a:p>
          <a:p>
            <a:pPr eaLnBrk="1" hangingPunct="1">
              <a:spcBef>
                <a:spcPct val="0"/>
              </a:spcBef>
            </a:pPr>
            <a:endParaRPr lang="en-US" altLang="en-US">
              <a:latin typeface="Arial" panose="020B0604020202020204" pitchFamily="34" charset="0"/>
              <a:ea typeface="ＭＳ Ｐゴシック" panose="020B0600070205080204" pitchFamily="34" charset="-128"/>
            </a:endParaRPr>
          </a:p>
          <a:p>
            <a:pPr eaLnBrk="1" hangingPunct="1">
              <a:spcBef>
                <a:spcPct val="0"/>
              </a:spcBef>
            </a:pPr>
            <a:r>
              <a:rPr lang="en-US" altLang="en-US">
                <a:latin typeface="Arial" panose="020B0604020202020204" pitchFamily="34" charset="0"/>
                <a:ea typeface="ＭＳ Ｐゴシック" panose="020B0600070205080204" pitchFamily="34" charset="-128"/>
              </a:rPr>
              <a:t>	Senegambia (Senegal and Gambia)   </a:t>
            </a:r>
            <a:r>
              <a:rPr lang="en-US" altLang="en-US" b="1" i="1">
                <a:latin typeface="Arial" panose="020B0604020202020204" pitchFamily="34" charset="0"/>
                <a:ea typeface="ＭＳ Ｐゴシック" panose="020B0600070205080204" pitchFamily="34" charset="-128"/>
              </a:rPr>
              <a:t>5 %</a:t>
            </a:r>
          </a:p>
          <a:p>
            <a:pPr eaLnBrk="1" hangingPunct="1">
              <a:spcBef>
                <a:spcPct val="0"/>
              </a:spcBef>
            </a:pPr>
            <a:r>
              <a:rPr lang="en-US" altLang="en-US">
                <a:latin typeface="Arial" panose="020B0604020202020204" pitchFamily="34" charset="0"/>
                <a:ea typeface="ＭＳ Ｐゴシック" panose="020B0600070205080204" pitchFamily="34" charset="-128"/>
              </a:rPr>
              <a:t>	Sierra Leone (Guinea, S. L., and Liberia)   </a:t>
            </a:r>
            <a:r>
              <a:rPr lang="en-US" altLang="en-US" b="1" i="1">
                <a:latin typeface="Arial" panose="020B0604020202020204" pitchFamily="34" charset="0"/>
                <a:ea typeface="ＭＳ Ｐゴシック" panose="020B0600070205080204" pitchFamily="34" charset="-128"/>
              </a:rPr>
              <a:t>3 %</a:t>
            </a:r>
            <a:endParaRPr lang="en-US" altLang="en-US" i="1">
              <a:latin typeface="Arial" panose="020B0604020202020204" pitchFamily="34" charset="0"/>
              <a:ea typeface="ＭＳ Ｐゴシック" panose="020B0600070205080204" pitchFamily="34" charset="-128"/>
            </a:endParaRPr>
          </a:p>
          <a:p>
            <a:pPr eaLnBrk="1" hangingPunct="1">
              <a:spcBef>
                <a:spcPct val="0"/>
              </a:spcBef>
            </a:pPr>
            <a:r>
              <a:rPr lang="en-US" altLang="en-US">
                <a:latin typeface="Arial" panose="020B0604020202020204" pitchFamily="34" charset="0"/>
                <a:ea typeface="ＭＳ Ｐゴシック" panose="020B0600070205080204" pitchFamily="34" charset="-128"/>
              </a:rPr>
              <a:t>	Windward Coast (Ivory Coast and Liberia)  </a:t>
            </a:r>
            <a:r>
              <a:rPr lang="en-US" altLang="en-US" b="1" i="1">
                <a:latin typeface="Arial" panose="020B0604020202020204" pitchFamily="34" charset="0"/>
                <a:ea typeface="ＭＳ Ｐゴシック" panose="020B0600070205080204" pitchFamily="34" charset="-128"/>
              </a:rPr>
              <a:t>4 %</a:t>
            </a:r>
          </a:p>
          <a:p>
            <a:pPr eaLnBrk="1" hangingPunct="1">
              <a:spcBef>
                <a:spcPct val="0"/>
              </a:spcBef>
            </a:pPr>
            <a:r>
              <a:rPr lang="en-US" altLang="en-US">
                <a:latin typeface="Arial" panose="020B0604020202020204" pitchFamily="34" charset="0"/>
                <a:ea typeface="ＭＳ Ｐゴシック" panose="020B0600070205080204" pitchFamily="34" charset="-128"/>
              </a:rPr>
              <a:t>	Gold Coast (Ghana west of Volta River)  </a:t>
            </a:r>
            <a:r>
              <a:rPr lang="en-US" altLang="en-US" b="1" i="1">
                <a:latin typeface="Arial" panose="020B0604020202020204" pitchFamily="34" charset="0"/>
                <a:ea typeface="ＭＳ Ｐゴシック" panose="020B0600070205080204" pitchFamily="34" charset="-128"/>
              </a:rPr>
              <a:t>10 %</a:t>
            </a:r>
          </a:p>
          <a:p>
            <a:pPr eaLnBrk="1" hangingPunct="1">
              <a:spcBef>
                <a:spcPct val="0"/>
              </a:spcBef>
            </a:pPr>
            <a:r>
              <a:rPr lang="en-US" altLang="en-US">
                <a:latin typeface="Arial" panose="020B0604020202020204" pitchFamily="34" charset="0"/>
                <a:ea typeface="ＭＳ Ｐゴシック" panose="020B0600070205080204" pitchFamily="34" charset="-128"/>
              </a:rPr>
              <a:t>	Bight of Benin (between Volta and Benin Rivers)  </a:t>
            </a:r>
            <a:r>
              <a:rPr lang="en-US" altLang="en-US" b="1" i="1">
                <a:latin typeface="Arial" panose="020B0604020202020204" pitchFamily="34" charset="0"/>
                <a:ea typeface="ＭＳ Ｐゴシック" panose="020B0600070205080204" pitchFamily="34" charset="-128"/>
              </a:rPr>
              <a:t>18 %</a:t>
            </a:r>
          </a:p>
          <a:p>
            <a:pPr eaLnBrk="1" hangingPunct="1">
              <a:spcBef>
                <a:spcPct val="0"/>
              </a:spcBef>
            </a:pPr>
            <a:r>
              <a:rPr lang="en-US" altLang="en-US">
                <a:latin typeface="Arial" panose="020B0604020202020204" pitchFamily="34" charset="0"/>
                <a:ea typeface="ＭＳ Ｐゴシック" panose="020B0600070205080204" pitchFamily="34" charset="-128"/>
              </a:rPr>
              <a:t>	Bight of Biafra (east of Benin River to Gabon)   </a:t>
            </a:r>
            <a:r>
              <a:rPr lang="en-US" altLang="en-US" b="1" i="1">
                <a:latin typeface="Arial" panose="020B0604020202020204" pitchFamily="34" charset="0"/>
                <a:ea typeface="ＭＳ Ｐゴシック" panose="020B0600070205080204" pitchFamily="34" charset="-128"/>
              </a:rPr>
              <a:t>20 %</a:t>
            </a:r>
            <a:endParaRPr lang="en-US" altLang="en-US" i="1">
              <a:latin typeface="Arial" panose="020B0604020202020204" pitchFamily="34" charset="0"/>
              <a:ea typeface="ＭＳ Ｐゴシック" panose="020B0600070205080204" pitchFamily="34" charset="-128"/>
            </a:endParaRPr>
          </a:p>
          <a:p>
            <a:pPr eaLnBrk="1" hangingPunct="1">
              <a:spcBef>
                <a:spcPct val="0"/>
              </a:spcBef>
            </a:pPr>
            <a:r>
              <a:rPr lang="en-US" altLang="en-US">
                <a:latin typeface="Arial" panose="020B0604020202020204" pitchFamily="34" charset="0"/>
                <a:ea typeface="ＭＳ Ｐゴシック" panose="020B0600070205080204" pitchFamily="34" charset="-128"/>
              </a:rPr>
              <a:t>	Central Africa (Gabon and Angola) </a:t>
            </a:r>
            <a:r>
              <a:rPr lang="en-US" altLang="en-US" b="1" i="1">
                <a:latin typeface="Arial" panose="020B0604020202020204" pitchFamily="34" charset="0"/>
                <a:ea typeface="ＭＳ Ｐゴシック" panose="020B0600070205080204" pitchFamily="34" charset="-128"/>
              </a:rPr>
              <a:t>  40 %</a:t>
            </a:r>
          </a:p>
          <a:p>
            <a:pPr eaLnBrk="1" hangingPunct="1">
              <a:spcBef>
                <a:spcPct val="0"/>
              </a:spcBef>
            </a:pPr>
            <a:r>
              <a:rPr lang="en-US" altLang="en-US">
                <a:latin typeface="Arial" panose="020B0604020202020204" pitchFamily="34" charset="0"/>
                <a:ea typeface="ＭＳ Ｐゴシック" panose="020B0600070205080204" pitchFamily="34" charset="-128"/>
              </a:rPr>
              <a:t>	East Africa (cape of Good Hope to Cape Delgado, including  	Madagascar)  </a:t>
            </a:r>
            <a:r>
              <a:rPr lang="en-US" altLang="en-US" b="1" i="1">
                <a:latin typeface="Arial" panose="020B0604020202020204" pitchFamily="34" charset="0"/>
                <a:ea typeface="ＭＳ Ｐゴシック" panose="020B0600070205080204" pitchFamily="34" charset="-128"/>
              </a:rPr>
              <a:t>5 %</a:t>
            </a:r>
          </a:p>
          <a:p>
            <a:pPr eaLnBrk="1" hangingPunct="1">
              <a:spcBef>
                <a:spcPct val="0"/>
              </a:spcBef>
            </a:pPr>
            <a:endParaRPr lang="en-US" altLang="en-US" b="1" i="1">
              <a:latin typeface="Arial" panose="020B0604020202020204" pitchFamily="34" charset="0"/>
              <a:ea typeface="ＭＳ Ｐゴシック" panose="020B0600070205080204" pitchFamily="34" charset="-128"/>
            </a:endParaRPr>
          </a:p>
          <a:p>
            <a:pPr eaLnBrk="1" hangingPunct="1">
              <a:spcBef>
                <a:spcPct val="0"/>
              </a:spcBef>
            </a:pPr>
            <a:r>
              <a:rPr lang="en-US" altLang="en-US" b="1" i="1">
                <a:latin typeface="Arial" panose="020B0604020202020204" pitchFamily="34" charset="0"/>
                <a:ea typeface="ＭＳ Ｐゴシック" panose="020B0600070205080204" pitchFamily="34" charset="-128"/>
              </a:rPr>
              <a:t>(X)</a:t>
            </a:r>
            <a:endParaRPr lang="en-US" altLang="en-US" i="1">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92A2FA61-7BF5-4D8D-8187-97AE38580F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D3FECFFA-783B-4A7E-A93D-D86BA6533A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Conditioning plot showing the relationship between IL6 and AR across increasing ERG expression ranges – the IL6/AR relationships within the lower ERG expression ranges show statistical significance, with AAM patients showing the most significance in the lowest quantile of ERG expression.</a:t>
            </a:r>
          </a:p>
        </p:txBody>
      </p:sp>
      <p:sp>
        <p:nvSpPr>
          <p:cNvPr id="69636" name="Slide Number Placeholder 3">
            <a:extLst>
              <a:ext uri="{FF2B5EF4-FFF2-40B4-BE49-F238E27FC236}">
                <a16:creationId xmlns:a16="http://schemas.microsoft.com/office/drawing/2014/main" id="{540899EC-DB1C-4B63-AF29-D9C216C094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EF993F-6F95-45FD-9C57-19375DFF77E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459DD9-C07A-0F4A-BE38-5AFB42BB2A68}" type="slidenum">
              <a:rPr lang="en-US" smtClean="0"/>
              <a:pPr/>
              <a:t>13</a:t>
            </a:fld>
            <a:endParaRPr lang="en-US" dirty="0"/>
          </a:p>
        </p:txBody>
      </p:sp>
    </p:spTree>
    <p:extLst>
      <p:ext uri="{BB962C8B-B14F-4D97-AF65-F5344CB8AC3E}">
        <p14:creationId xmlns:p14="http://schemas.microsoft.com/office/powerpoint/2010/main" val="250865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2931AE-9206-417A-BD77-F274381AF3AB}"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230927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E5BC8AE1-EA1F-4676-964F-2526E3C917C9}"/>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6B243C2B-5A43-45DD-81ED-36F0E7B19E1D}"/>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a:cs typeface="msgothic"/>
              </a:rPr>
              <a:t>Upregulation of genes in immune-related pathways is a characteristic of tumors from current smokers. Hierarchical cluster analysis with 601 probesets representing genes that were differentially expressed between current versus past and current versus past/never smokers. The expression pattern of these genes separates the 67 tumors (16 current, 28 past, and 23 never smokers) into two clusters. Cluster 1 represents tumors with upregulated expression of immune response–related genes as shown by the Gene Ontology (GO) term and Kyoto Encyclopedia of Genes and Genomes (KEGG) pathway association. This cluster is highly enriched for tumors from current smokers (</a:t>
            </a:r>
            <a:r>
              <a:rPr lang="en-GB" altLang="en-US" i="1">
                <a:latin typeface="Arial" panose="020B0604020202020204" pitchFamily="34" charset="0"/>
                <a:ea typeface="msgothic"/>
                <a:cs typeface="msgothic"/>
              </a:rPr>
              <a:t>P</a:t>
            </a:r>
            <a:r>
              <a:rPr lang="en-GB" altLang="en-US">
                <a:latin typeface="Arial" panose="020B0604020202020204" pitchFamily="34" charset="0"/>
                <a:ea typeface="msgothic"/>
                <a:cs typeface="msgothic"/>
              </a:rPr>
              <a:t> &lt; 0.001). Overexpressed genes in cluster 2 did not have a significant pathway or GO term association.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E211-FA03-46E6-B79A-FB830E71B4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5F6D51-CD7B-4A33-B272-2ABF118FE8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F6C672-8ED8-42CD-95DA-4565CFBFB495}"/>
              </a:ext>
            </a:extLst>
          </p:cNvPr>
          <p:cNvSpPr>
            <a:spLocks noGrp="1"/>
          </p:cNvSpPr>
          <p:nvPr>
            <p:ph type="dt" sz="half" idx="10"/>
          </p:nvPr>
        </p:nvSpPr>
        <p:spPr/>
        <p:txBody>
          <a:bodyPr/>
          <a:lstStyle/>
          <a:p>
            <a:fld id="{DA71D0CC-1857-4523-A871-209A8B905C55}" type="datetimeFigureOut">
              <a:rPr lang="en-US" smtClean="0"/>
              <a:t>4/8/2019</a:t>
            </a:fld>
            <a:endParaRPr lang="en-US"/>
          </a:p>
        </p:txBody>
      </p:sp>
      <p:sp>
        <p:nvSpPr>
          <p:cNvPr id="5" name="Footer Placeholder 4">
            <a:extLst>
              <a:ext uri="{FF2B5EF4-FFF2-40B4-BE49-F238E27FC236}">
                <a16:creationId xmlns:a16="http://schemas.microsoft.com/office/drawing/2014/main" id="{8CA8FB24-22FE-46FB-9A72-CCD553844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63A27-8FD1-4CA0-BD29-5DFD6661AD9A}"/>
              </a:ext>
            </a:extLst>
          </p:cNvPr>
          <p:cNvSpPr>
            <a:spLocks noGrp="1"/>
          </p:cNvSpPr>
          <p:nvPr>
            <p:ph type="sldNum" sz="quarter" idx="12"/>
          </p:nvPr>
        </p:nvSpPr>
        <p:spPr/>
        <p:txBody>
          <a:bodyPr/>
          <a:lstStyle/>
          <a:p>
            <a:fld id="{533B0326-40F6-4268-9187-640BA44956BA}" type="slidenum">
              <a:rPr lang="en-US" smtClean="0"/>
              <a:t>‹#›</a:t>
            </a:fld>
            <a:endParaRPr lang="en-US"/>
          </a:p>
        </p:txBody>
      </p:sp>
    </p:spTree>
    <p:extLst>
      <p:ext uri="{BB962C8B-B14F-4D97-AF65-F5344CB8AC3E}">
        <p14:creationId xmlns:p14="http://schemas.microsoft.com/office/powerpoint/2010/main" val="1840460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D58F-9234-4356-B443-CB3090AF4B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24CE6D-3F80-40BD-A0B7-59CDECFFE2A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D8ACA-CB3C-4AB9-A326-48F1C96F12D4}"/>
              </a:ext>
            </a:extLst>
          </p:cNvPr>
          <p:cNvSpPr>
            <a:spLocks noGrp="1"/>
          </p:cNvSpPr>
          <p:nvPr>
            <p:ph type="dt" sz="half" idx="10"/>
          </p:nvPr>
        </p:nvSpPr>
        <p:spPr/>
        <p:txBody>
          <a:bodyPr/>
          <a:lstStyle/>
          <a:p>
            <a:fld id="{DA71D0CC-1857-4523-A871-209A8B905C55}" type="datetimeFigureOut">
              <a:rPr lang="en-US" smtClean="0"/>
              <a:t>4/8/2019</a:t>
            </a:fld>
            <a:endParaRPr lang="en-US"/>
          </a:p>
        </p:txBody>
      </p:sp>
      <p:sp>
        <p:nvSpPr>
          <p:cNvPr id="5" name="Footer Placeholder 4">
            <a:extLst>
              <a:ext uri="{FF2B5EF4-FFF2-40B4-BE49-F238E27FC236}">
                <a16:creationId xmlns:a16="http://schemas.microsoft.com/office/drawing/2014/main" id="{3EA60831-9EE9-45DA-ACBD-860D56EFD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9040B-2DF1-4597-9CA2-42F847B124BC}"/>
              </a:ext>
            </a:extLst>
          </p:cNvPr>
          <p:cNvSpPr>
            <a:spLocks noGrp="1"/>
          </p:cNvSpPr>
          <p:nvPr>
            <p:ph type="sldNum" sz="quarter" idx="12"/>
          </p:nvPr>
        </p:nvSpPr>
        <p:spPr/>
        <p:txBody>
          <a:bodyPr/>
          <a:lstStyle/>
          <a:p>
            <a:fld id="{533B0326-40F6-4268-9187-640BA44956BA}" type="slidenum">
              <a:rPr lang="en-US" smtClean="0"/>
              <a:t>‹#›</a:t>
            </a:fld>
            <a:endParaRPr lang="en-US"/>
          </a:p>
        </p:txBody>
      </p:sp>
    </p:spTree>
    <p:extLst>
      <p:ext uri="{BB962C8B-B14F-4D97-AF65-F5344CB8AC3E}">
        <p14:creationId xmlns:p14="http://schemas.microsoft.com/office/powerpoint/2010/main" val="866641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14B8ED-B1E1-4807-A692-7742BECC5F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126106-6D23-4DA8-9556-557667CBA9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3B3B-EE94-400B-8E8F-433C9EC6B9DC}"/>
              </a:ext>
            </a:extLst>
          </p:cNvPr>
          <p:cNvSpPr>
            <a:spLocks noGrp="1"/>
          </p:cNvSpPr>
          <p:nvPr>
            <p:ph type="dt" sz="half" idx="10"/>
          </p:nvPr>
        </p:nvSpPr>
        <p:spPr/>
        <p:txBody>
          <a:bodyPr/>
          <a:lstStyle/>
          <a:p>
            <a:fld id="{DA71D0CC-1857-4523-A871-209A8B905C55}" type="datetimeFigureOut">
              <a:rPr lang="en-US" smtClean="0"/>
              <a:t>4/8/2019</a:t>
            </a:fld>
            <a:endParaRPr lang="en-US"/>
          </a:p>
        </p:txBody>
      </p:sp>
      <p:sp>
        <p:nvSpPr>
          <p:cNvPr id="5" name="Footer Placeholder 4">
            <a:extLst>
              <a:ext uri="{FF2B5EF4-FFF2-40B4-BE49-F238E27FC236}">
                <a16:creationId xmlns:a16="http://schemas.microsoft.com/office/drawing/2014/main" id="{7CD97C98-01C2-4735-A4B5-A41DE041A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6FA33-FB50-43BB-A973-419FAE5E3329}"/>
              </a:ext>
            </a:extLst>
          </p:cNvPr>
          <p:cNvSpPr>
            <a:spLocks noGrp="1"/>
          </p:cNvSpPr>
          <p:nvPr>
            <p:ph type="sldNum" sz="quarter" idx="12"/>
          </p:nvPr>
        </p:nvSpPr>
        <p:spPr/>
        <p:txBody>
          <a:bodyPr/>
          <a:lstStyle/>
          <a:p>
            <a:fld id="{533B0326-40F6-4268-9187-640BA44956BA}" type="slidenum">
              <a:rPr lang="en-US" smtClean="0"/>
              <a:t>‹#›</a:t>
            </a:fld>
            <a:endParaRPr lang="en-US"/>
          </a:p>
        </p:txBody>
      </p:sp>
    </p:spTree>
    <p:extLst>
      <p:ext uri="{BB962C8B-B14F-4D97-AF65-F5344CB8AC3E}">
        <p14:creationId xmlns:p14="http://schemas.microsoft.com/office/powerpoint/2010/main" val="859910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35200" y="271463"/>
            <a:ext cx="9042400" cy="762000"/>
          </a:xfrm>
        </p:spPr>
        <p:txBody>
          <a:bodyPr/>
          <a:lstStyle/>
          <a:p>
            <a:r>
              <a:rPr lang="en-US"/>
              <a:t>Click to edit Master title style</a:t>
            </a:r>
          </a:p>
        </p:txBody>
      </p:sp>
      <p:sp>
        <p:nvSpPr>
          <p:cNvPr id="3" name="Chart Placeholder 2"/>
          <p:cNvSpPr>
            <a:spLocks noGrp="1"/>
          </p:cNvSpPr>
          <p:nvPr>
            <p:ph type="chart" idx="1"/>
          </p:nvPr>
        </p:nvSpPr>
        <p:spPr>
          <a:xfrm>
            <a:off x="2235200" y="1219200"/>
            <a:ext cx="9042400" cy="4876800"/>
          </a:xfrm>
        </p:spPr>
        <p:txBody>
          <a:bodyPr/>
          <a:lstStyle/>
          <a:p>
            <a:pPr lvl="0"/>
            <a:endParaRPr lang="en-US" noProof="0" dirty="0"/>
          </a:p>
        </p:txBody>
      </p:sp>
      <p:sp>
        <p:nvSpPr>
          <p:cNvPr id="4" name="Rectangle 4">
            <a:extLst>
              <a:ext uri="{FF2B5EF4-FFF2-40B4-BE49-F238E27FC236}">
                <a16:creationId xmlns:a16="http://schemas.microsoft.com/office/drawing/2014/main" id="{7A32B260-0185-4940-A941-49B449D3E5F1}"/>
              </a:ext>
            </a:extLst>
          </p:cNvPr>
          <p:cNvSpPr>
            <a:spLocks noGrp="1" noChangeArrowheads="1"/>
          </p:cNvSpPr>
          <p:nvPr>
            <p:ph type="ftr" sz="quarter" idx="10"/>
          </p:nvPr>
        </p:nvSpPr>
        <p:spPr/>
        <p:txBody>
          <a:bodyPr/>
          <a:lstStyle>
            <a:lvl1pPr>
              <a:defRPr>
                <a:solidFill>
                  <a:srgbClr val="000000"/>
                </a:solidFill>
              </a:defRPr>
            </a:lvl1pPr>
          </a:lstStyle>
          <a:p>
            <a:pPr>
              <a:defRPr/>
            </a:pPr>
            <a:endParaRPr lang="en-US"/>
          </a:p>
        </p:txBody>
      </p:sp>
    </p:spTree>
    <p:extLst>
      <p:ext uri="{BB962C8B-B14F-4D97-AF65-F5344CB8AC3E}">
        <p14:creationId xmlns:p14="http://schemas.microsoft.com/office/powerpoint/2010/main" val="1594072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lumn Left — Footer">
    <p:spTree>
      <p:nvGrpSpPr>
        <p:cNvPr id="1" name=""/>
        <p:cNvGrpSpPr/>
        <p:nvPr/>
      </p:nvGrpSpPr>
      <p:grpSpPr>
        <a:xfrm>
          <a:off x="0" y="0"/>
          <a:ext cx="0" cy="0"/>
          <a:chOff x="0" y="0"/>
          <a:chExt cx="0" cy="0"/>
        </a:xfrm>
      </p:grpSpPr>
      <p:sp>
        <p:nvSpPr>
          <p:cNvPr id="5" name="Text Box 14">
            <a:extLst>
              <a:ext uri="{FF2B5EF4-FFF2-40B4-BE49-F238E27FC236}">
                <a16:creationId xmlns:a16="http://schemas.microsoft.com/office/drawing/2014/main" id="{4493B308-4AAC-4AA0-A137-5D781006FF22}"/>
              </a:ext>
            </a:extLst>
          </p:cNvPr>
          <p:cNvSpPr txBox="1">
            <a:spLocks noChangeArrowheads="1"/>
          </p:cNvSpPr>
          <p:nvPr userDrawn="1"/>
        </p:nvSpPr>
        <p:spPr bwMode="auto">
          <a:xfrm>
            <a:off x="11529485" y="6486525"/>
            <a:ext cx="410633" cy="242888"/>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CDC56F2D-9463-405A-96F7-9465B1C83DB7}"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8" name="Picture 7" descr="NCI-Logo-Gray-Knock-NEW.png">
            <a:extLst>
              <a:ext uri="{FF2B5EF4-FFF2-40B4-BE49-F238E27FC236}">
                <a16:creationId xmlns:a16="http://schemas.microsoft.com/office/drawing/2014/main" id="{E9062E42-BF1F-42F8-8932-C1ECEF64CE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1" y="6486525"/>
            <a:ext cx="2554817"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658369" y="415548"/>
            <a:ext cx="10887456"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a:t>Click to edit Master title style</a:t>
            </a:r>
            <a:endParaRPr lang="en-US" dirty="0"/>
          </a:p>
        </p:txBody>
      </p:sp>
      <p:sp>
        <p:nvSpPr>
          <p:cNvPr id="6" name="Content Placeholder 2"/>
          <p:cNvSpPr>
            <a:spLocks noGrp="1"/>
          </p:cNvSpPr>
          <p:nvPr>
            <p:ph sz="quarter" idx="11"/>
          </p:nvPr>
        </p:nvSpPr>
        <p:spPr>
          <a:xfrm>
            <a:off x="658372" y="1426633"/>
            <a:ext cx="5477849"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349410"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23820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E61DC-B8BF-4C4D-97FA-D09E506D6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5CDACC-4F68-4633-978E-0F365211B4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1AB5FE-D16E-4BE4-8963-B5BF1744C944}"/>
              </a:ext>
            </a:extLst>
          </p:cNvPr>
          <p:cNvSpPr>
            <a:spLocks noGrp="1"/>
          </p:cNvSpPr>
          <p:nvPr>
            <p:ph type="dt" sz="half" idx="10"/>
          </p:nvPr>
        </p:nvSpPr>
        <p:spPr/>
        <p:txBody>
          <a:bodyPr/>
          <a:lstStyle/>
          <a:p>
            <a:fld id="{DA71D0CC-1857-4523-A871-209A8B905C55}" type="datetimeFigureOut">
              <a:rPr lang="en-US" smtClean="0"/>
              <a:t>4/8/2019</a:t>
            </a:fld>
            <a:endParaRPr lang="en-US"/>
          </a:p>
        </p:txBody>
      </p:sp>
      <p:sp>
        <p:nvSpPr>
          <p:cNvPr id="5" name="Footer Placeholder 4">
            <a:extLst>
              <a:ext uri="{FF2B5EF4-FFF2-40B4-BE49-F238E27FC236}">
                <a16:creationId xmlns:a16="http://schemas.microsoft.com/office/drawing/2014/main" id="{80F14B8A-77BB-474F-8DF7-4B222C4AB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3A70F-092D-4AFD-990E-57A27A2E5590}"/>
              </a:ext>
            </a:extLst>
          </p:cNvPr>
          <p:cNvSpPr>
            <a:spLocks noGrp="1"/>
          </p:cNvSpPr>
          <p:nvPr>
            <p:ph type="sldNum" sz="quarter" idx="12"/>
          </p:nvPr>
        </p:nvSpPr>
        <p:spPr/>
        <p:txBody>
          <a:bodyPr/>
          <a:lstStyle/>
          <a:p>
            <a:fld id="{533B0326-40F6-4268-9187-640BA44956BA}" type="slidenum">
              <a:rPr lang="en-US" smtClean="0"/>
              <a:t>‹#›</a:t>
            </a:fld>
            <a:endParaRPr lang="en-US"/>
          </a:p>
        </p:txBody>
      </p:sp>
    </p:spTree>
    <p:extLst>
      <p:ext uri="{BB962C8B-B14F-4D97-AF65-F5344CB8AC3E}">
        <p14:creationId xmlns:p14="http://schemas.microsoft.com/office/powerpoint/2010/main" val="356279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0B3CC-1918-45E0-AA34-FE7014DD5F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775730-6BA4-4C9A-8DD3-F6433E006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B3228D9-D5AE-4B3C-BA97-F2DB805AEC1F}"/>
              </a:ext>
            </a:extLst>
          </p:cNvPr>
          <p:cNvSpPr>
            <a:spLocks noGrp="1"/>
          </p:cNvSpPr>
          <p:nvPr>
            <p:ph type="dt" sz="half" idx="10"/>
          </p:nvPr>
        </p:nvSpPr>
        <p:spPr/>
        <p:txBody>
          <a:bodyPr/>
          <a:lstStyle/>
          <a:p>
            <a:fld id="{DA71D0CC-1857-4523-A871-209A8B905C55}" type="datetimeFigureOut">
              <a:rPr lang="en-US" smtClean="0"/>
              <a:t>4/8/2019</a:t>
            </a:fld>
            <a:endParaRPr lang="en-US"/>
          </a:p>
        </p:txBody>
      </p:sp>
      <p:sp>
        <p:nvSpPr>
          <p:cNvPr id="5" name="Footer Placeholder 4">
            <a:extLst>
              <a:ext uri="{FF2B5EF4-FFF2-40B4-BE49-F238E27FC236}">
                <a16:creationId xmlns:a16="http://schemas.microsoft.com/office/drawing/2014/main" id="{DE5E2CC4-FAED-4E68-B7F8-E535BCAE9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1EC80-B905-4290-9B87-0D24C84CAC39}"/>
              </a:ext>
            </a:extLst>
          </p:cNvPr>
          <p:cNvSpPr>
            <a:spLocks noGrp="1"/>
          </p:cNvSpPr>
          <p:nvPr>
            <p:ph type="sldNum" sz="quarter" idx="12"/>
          </p:nvPr>
        </p:nvSpPr>
        <p:spPr/>
        <p:txBody>
          <a:bodyPr/>
          <a:lstStyle/>
          <a:p>
            <a:fld id="{533B0326-40F6-4268-9187-640BA44956BA}" type="slidenum">
              <a:rPr lang="en-US" smtClean="0"/>
              <a:t>‹#›</a:t>
            </a:fld>
            <a:endParaRPr lang="en-US"/>
          </a:p>
        </p:txBody>
      </p:sp>
    </p:spTree>
    <p:extLst>
      <p:ext uri="{BB962C8B-B14F-4D97-AF65-F5344CB8AC3E}">
        <p14:creationId xmlns:p14="http://schemas.microsoft.com/office/powerpoint/2010/main" val="363231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DBCD-A68D-4E96-8997-EFC7F167D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E2CCD-FA47-4003-911C-14397F9973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C06593-31BF-48BB-AE6C-762F247B0AE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592172-CB80-42D8-B03E-E06CD576D96E}"/>
              </a:ext>
            </a:extLst>
          </p:cNvPr>
          <p:cNvSpPr>
            <a:spLocks noGrp="1"/>
          </p:cNvSpPr>
          <p:nvPr>
            <p:ph type="dt" sz="half" idx="10"/>
          </p:nvPr>
        </p:nvSpPr>
        <p:spPr/>
        <p:txBody>
          <a:bodyPr/>
          <a:lstStyle/>
          <a:p>
            <a:fld id="{DA71D0CC-1857-4523-A871-209A8B905C55}" type="datetimeFigureOut">
              <a:rPr lang="en-US" smtClean="0"/>
              <a:t>4/8/2019</a:t>
            </a:fld>
            <a:endParaRPr lang="en-US"/>
          </a:p>
        </p:txBody>
      </p:sp>
      <p:sp>
        <p:nvSpPr>
          <p:cNvPr id="6" name="Footer Placeholder 5">
            <a:extLst>
              <a:ext uri="{FF2B5EF4-FFF2-40B4-BE49-F238E27FC236}">
                <a16:creationId xmlns:a16="http://schemas.microsoft.com/office/drawing/2014/main" id="{DE6F9C99-62E4-45B9-ACA9-D7DB8963E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8350F-16C2-4207-9153-A5CC4DF6E8A2}"/>
              </a:ext>
            </a:extLst>
          </p:cNvPr>
          <p:cNvSpPr>
            <a:spLocks noGrp="1"/>
          </p:cNvSpPr>
          <p:nvPr>
            <p:ph type="sldNum" sz="quarter" idx="12"/>
          </p:nvPr>
        </p:nvSpPr>
        <p:spPr/>
        <p:txBody>
          <a:bodyPr/>
          <a:lstStyle/>
          <a:p>
            <a:fld id="{533B0326-40F6-4268-9187-640BA44956BA}" type="slidenum">
              <a:rPr lang="en-US" smtClean="0"/>
              <a:t>‹#›</a:t>
            </a:fld>
            <a:endParaRPr lang="en-US"/>
          </a:p>
        </p:txBody>
      </p:sp>
    </p:spTree>
    <p:extLst>
      <p:ext uri="{BB962C8B-B14F-4D97-AF65-F5344CB8AC3E}">
        <p14:creationId xmlns:p14="http://schemas.microsoft.com/office/powerpoint/2010/main" val="4206783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44FDC-93DB-4CF1-910D-DE72839447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AD1DB7-3430-4034-BDE4-E9F376E8F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FE6FFF-1F0E-4A72-AE9A-A963896A28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9ED482-6756-41DA-8FC9-FC9BD350C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4EBDFF-CCE7-41C7-921D-50D1CD3B20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D72DE5-B9B4-4D74-BB3B-2B2A4F0BD219}"/>
              </a:ext>
            </a:extLst>
          </p:cNvPr>
          <p:cNvSpPr>
            <a:spLocks noGrp="1"/>
          </p:cNvSpPr>
          <p:nvPr>
            <p:ph type="dt" sz="half" idx="10"/>
          </p:nvPr>
        </p:nvSpPr>
        <p:spPr/>
        <p:txBody>
          <a:bodyPr/>
          <a:lstStyle/>
          <a:p>
            <a:fld id="{DA71D0CC-1857-4523-A871-209A8B905C55}" type="datetimeFigureOut">
              <a:rPr lang="en-US" smtClean="0"/>
              <a:t>4/8/2019</a:t>
            </a:fld>
            <a:endParaRPr lang="en-US"/>
          </a:p>
        </p:txBody>
      </p:sp>
      <p:sp>
        <p:nvSpPr>
          <p:cNvPr id="8" name="Footer Placeholder 7">
            <a:extLst>
              <a:ext uri="{FF2B5EF4-FFF2-40B4-BE49-F238E27FC236}">
                <a16:creationId xmlns:a16="http://schemas.microsoft.com/office/drawing/2014/main" id="{D23F7A68-0C4C-4DB7-B1A4-51FC4E436C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019C88-2D30-48AC-AC10-EFA902235285}"/>
              </a:ext>
            </a:extLst>
          </p:cNvPr>
          <p:cNvSpPr>
            <a:spLocks noGrp="1"/>
          </p:cNvSpPr>
          <p:nvPr>
            <p:ph type="sldNum" sz="quarter" idx="12"/>
          </p:nvPr>
        </p:nvSpPr>
        <p:spPr/>
        <p:txBody>
          <a:bodyPr/>
          <a:lstStyle/>
          <a:p>
            <a:fld id="{533B0326-40F6-4268-9187-640BA44956BA}" type="slidenum">
              <a:rPr lang="en-US" smtClean="0"/>
              <a:t>‹#›</a:t>
            </a:fld>
            <a:endParaRPr lang="en-US"/>
          </a:p>
        </p:txBody>
      </p:sp>
    </p:spTree>
    <p:extLst>
      <p:ext uri="{BB962C8B-B14F-4D97-AF65-F5344CB8AC3E}">
        <p14:creationId xmlns:p14="http://schemas.microsoft.com/office/powerpoint/2010/main" val="3141360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5646-23C9-467A-AAC6-AF2F708D63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730B74-3579-4DE0-AA59-1062C16D778A}"/>
              </a:ext>
            </a:extLst>
          </p:cNvPr>
          <p:cNvSpPr>
            <a:spLocks noGrp="1"/>
          </p:cNvSpPr>
          <p:nvPr>
            <p:ph type="dt" sz="half" idx="10"/>
          </p:nvPr>
        </p:nvSpPr>
        <p:spPr/>
        <p:txBody>
          <a:bodyPr/>
          <a:lstStyle/>
          <a:p>
            <a:fld id="{DA71D0CC-1857-4523-A871-209A8B905C55}" type="datetimeFigureOut">
              <a:rPr lang="en-US" smtClean="0"/>
              <a:t>4/8/2019</a:t>
            </a:fld>
            <a:endParaRPr lang="en-US"/>
          </a:p>
        </p:txBody>
      </p:sp>
      <p:sp>
        <p:nvSpPr>
          <p:cNvPr id="4" name="Footer Placeholder 3">
            <a:extLst>
              <a:ext uri="{FF2B5EF4-FFF2-40B4-BE49-F238E27FC236}">
                <a16:creationId xmlns:a16="http://schemas.microsoft.com/office/drawing/2014/main" id="{04495A30-EB6F-4CE4-B017-4E4643213B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96CD7-3D50-47DC-AC54-674D26F27DF6}"/>
              </a:ext>
            </a:extLst>
          </p:cNvPr>
          <p:cNvSpPr>
            <a:spLocks noGrp="1"/>
          </p:cNvSpPr>
          <p:nvPr>
            <p:ph type="sldNum" sz="quarter" idx="12"/>
          </p:nvPr>
        </p:nvSpPr>
        <p:spPr/>
        <p:txBody>
          <a:bodyPr/>
          <a:lstStyle/>
          <a:p>
            <a:fld id="{533B0326-40F6-4268-9187-640BA44956BA}" type="slidenum">
              <a:rPr lang="en-US" smtClean="0"/>
              <a:t>‹#›</a:t>
            </a:fld>
            <a:endParaRPr lang="en-US"/>
          </a:p>
        </p:txBody>
      </p:sp>
    </p:spTree>
    <p:extLst>
      <p:ext uri="{BB962C8B-B14F-4D97-AF65-F5344CB8AC3E}">
        <p14:creationId xmlns:p14="http://schemas.microsoft.com/office/powerpoint/2010/main" val="697400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8B5C2B-B4DC-41CF-8D0A-0FD587614710}"/>
              </a:ext>
            </a:extLst>
          </p:cNvPr>
          <p:cNvSpPr>
            <a:spLocks noGrp="1"/>
          </p:cNvSpPr>
          <p:nvPr>
            <p:ph type="dt" sz="half" idx="10"/>
          </p:nvPr>
        </p:nvSpPr>
        <p:spPr/>
        <p:txBody>
          <a:bodyPr/>
          <a:lstStyle/>
          <a:p>
            <a:fld id="{DA71D0CC-1857-4523-A871-209A8B905C55}" type="datetimeFigureOut">
              <a:rPr lang="en-US" smtClean="0"/>
              <a:t>4/8/2019</a:t>
            </a:fld>
            <a:endParaRPr lang="en-US"/>
          </a:p>
        </p:txBody>
      </p:sp>
      <p:sp>
        <p:nvSpPr>
          <p:cNvPr id="3" name="Footer Placeholder 2">
            <a:extLst>
              <a:ext uri="{FF2B5EF4-FFF2-40B4-BE49-F238E27FC236}">
                <a16:creationId xmlns:a16="http://schemas.microsoft.com/office/drawing/2014/main" id="{03C15160-EBFF-41E8-BE91-52581586D8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757203-01AF-42BE-B3B6-B0FCA73D70DE}"/>
              </a:ext>
            </a:extLst>
          </p:cNvPr>
          <p:cNvSpPr>
            <a:spLocks noGrp="1"/>
          </p:cNvSpPr>
          <p:nvPr>
            <p:ph type="sldNum" sz="quarter" idx="12"/>
          </p:nvPr>
        </p:nvSpPr>
        <p:spPr/>
        <p:txBody>
          <a:bodyPr/>
          <a:lstStyle/>
          <a:p>
            <a:fld id="{533B0326-40F6-4268-9187-640BA44956BA}" type="slidenum">
              <a:rPr lang="en-US" smtClean="0"/>
              <a:t>‹#›</a:t>
            </a:fld>
            <a:endParaRPr lang="en-US"/>
          </a:p>
        </p:txBody>
      </p:sp>
    </p:spTree>
    <p:extLst>
      <p:ext uri="{BB962C8B-B14F-4D97-AF65-F5344CB8AC3E}">
        <p14:creationId xmlns:p14="http://schemas.microsoft.com/office/powerpoint/2010/main" val="1210201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8467-5122-4A34-B159-DA9E37B2B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BEFCA0-4050-4778-99F1-574CCB3E95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91406-BDF4-42D1-AAEE-3F86E8528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57B3E5-762A-4078-8ED0-735B313C2A8B}"/>
              </a:ext>
            </a:extLst>
          </p:cNvPr>
          <p:cNvSpPr>
            <a:spLocks noGrp="1"/>
          </p:cNvSpPr>
          <p:nvPr>
            <p:ph type="dt" sz="half" idx="10"/>
          </p:nvPr>
        </p:nvSpPr>
        <p:spPr/>
        <p:txBody>
          <a:bodyPr/>
          <a:lstStyle/>
          <a:p>
            <a:fld id="{DA71D0CC-1857-4523-A871-209A8B905C55}" type="datetimeFigureOut">
              <a:rPr lang="en-US" smtClean="0"/>
              <a:t>4/8/2019</a:t>
            </a:fld>
            <a:endParaRPr lang="en-US"/>
          </a:p>
        </p:txBody>
      </p:sp>
      <p:sp>
        <p:nvSpPr>
          <p:cNvPr id="6" name="Footer Placeholder 5">
            <a:extLst>
              <a:ext uri="{FF2B5EF4-FFF2-40B4-BE49-F238E27FC236}">
                <a16:creationId xmlns:a16="http://schemas.microsoft.com/office/drawing/2014/main" id="{F2816CB9-98C9-4E74-8C6E-66FC18904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F191EB-2681-4C62-BABC-E11741302B70}"/>
              </a:ext>
            </a:extLst>
          </p:cNvPr>
          <p:cNvSpPr>
            <a:spLocks noGrp="1"/>
          </p:cNvSpPr>
          <p:nvPr>
            <p:ph type="sldNum" sz="quarter" idx="12"/>
          </p:nvPr>
        </p:nvSpPr>
        <p:spPr/>
        <p:txBody>
          <a:bodyPr/>
          <a:lstStyle/>
          <a:p>
            <a:fld id="{533B0326-40F6-4268-9187-640BA44956BA}" type="slidenum">
              <a:rPr lang="en-US" smtClean="0"/>
              <a:t>‹#›</a:t>
            </a:fld>
            <a:endParaRPr lang="en-US"/>
          </a:p>
        </p:txBody>
      </p:sp>
    </p:spTree>
    <p:extLst>
      <p:ext uri="{BB962C8B-B14F-4D97-AF65-F5344CB8AC3E}">
        <p14:creationId xmlns:p14="http://schemas.microsoft.com/office/powerpoint/2010/main" val="182701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80F7C-7545-4476-878B-C3DD679FBD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CE6627-7FA5-457F-85D5-427520116E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D1BF4D-FF5D-45E8-98BC-48FF818F9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8F39BE-0815-4DC4-99A7-5D35358BAAA5}"/>
              </a:ext>
            </a:extLst>
          </p:cNvPr>
          <p:cNvSpPr>
            <a:spLocks noGrp="1"/>
          </p:cNvSpPr>
          <p:nvPr>
            <p:ph type="dt" sz="half" idx="10"/>
          </p:nvPr>
        </p:nvSpPr>
        <p:spPr/>
        <p:txBody>
          <a:bodyPr/>
          <a:lstStyle/>
          <a:p>
            <a:fld id="{DA71D0CC-1857-4523-A871-209A8B905C55}" type="datetimeFigureOut">
              <a:rPr lang="en-US" smtClean="0"/>
              <a:t>4/8/2019</a:t>
            </a:fld>
            <a:endParaRPr lang="en-US"/>
          </a:p>
        </p:txBody>
      </p:sp>
      <p:sp>
        <p:nvSpPr>
          <p:cNvPr id="6" name="Footer Placeholder 5">
            <a:extLst>
              <a:ext uri="{FF2B5EF4-FFF2-40B4-BE49-F238E27FC236}">
                <a16:creationId xmlns:a16="http://schemas.microsoft.com/office/drawing/2014/main" id="{A735A248-7418-49FE-9835-0114E560B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DCB6B-E978-441A-BCEC-36F1632E28F3}"/>
              </a:ext>
            </a:extLst>
          </p:cNvPr>
          <p:cNvSpPr>
            <a:spLocks noGrp="1"/>
          </p:cNvSpPr>
          <p:nvPr>
            <p:ph type="sldNum" sz="quarter" idx="12"/>
          </p:nvPr>
        </p:nvSpPr>
        <p:spPr/>
        <p:txBody>
          <a:bodyPr/>
          <a:lstStyle/>
          <a:p>
            <a:fld id="{533B0326-40F6-4268-9187-640BA44956BA}" type="slidenum">
              <a:rPr lang="en-US" smtClean="0"/>
              <a:t>‹#›</a:t>
            </a:fld>
            <a:endParaRPr lang="en-US"/>
          </a:p>
        </p:txBody>
      </p:sp>
    </p:spTree>
    <p:extLst>
      <p:ext uri="{BB962C8B-B14F-4D97-AF65-F5344CB8AC3E}">
        <p14:creationId xmlns:p14="http://schemas.microsoft.com/office/powerpoint/2010/main" val="1366064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895F-0066-4904-A050-CDEE18B5C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B6768B-D9F0-4E3C-8028-9D955AC766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523BA-A9E0-488C-8830-9B7CC7CF3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1D0CC-1857-4523-A871-209A8B905C55}" type="datetimeFigureOut">
              <a:rPr lang="en-US" smtClean="0"/>
              <a:t>4/8/2019</a:t>
            </a:fld>
            <a:endParaRPr lang="en-US"/>
          </a:p>
        </p:txBody>
      </p:sp>
      <p:sp>
        <p:nvSpPr>
          <p:cNvPr id="5" name="Footer Placeholder 4">
            <a:extLst>
              <a:ext uri="{FF2B5EF4-FFF2-40B4-BE49-F238E27FC236}">
                <a16:creationId xmlns:a16="http://schemas.microsoft.com/office/drawing/2014/main" id="{5F0EF83F-2633-4596-A3F0-7834E5246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A27769-47CF-4387-B857-E6995C5A2D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B0326-40F6-4268-9187-640BA44956BA}" type="slidenum">
              <a:rPr lang="en-US" smtClean="0"/>
              <a:t>‹#›</a:t>
            </a:fld>
            <a:endParaRPr lang="en-US"/>
          </a:p>
        </p:txBody>
      </p:sp>
    </p:spTree>
    <p:extLst>
      <p:ext uri="{BB962C8B-B14F-4D97-AF65-F5344CB8AC3E}">
        <p14:creationId xmlns:p14="http://schemas.microsoft.com/office/powerpoint/2010/main" val="1187854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5.tif"/></Relationships>
</file>

<file path=ppt/slides/_rels/slide14.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t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https://www.ncbi.nlm.nih.gov/pubmed/?term=hardiman+prostate+cancer+african+america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a:extLst>
              <a:ext uri="{FF2B5EF4-FFF2-40B4-BE49-F238E27FC236}">
                <a16:creationId xmlns:a16="http://schemas.microsoft.com/office/drawing/2014/main" id="{A2FDEC72-847B-4BCC-93DD-C125675ACC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95650"/>
            <a:ext cx="63246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0">
            <a:extLst>
              <a:ext uri="{FF2B5EF4-FFF2-40B4-BE49-F238E27FC236}">
                <a16:creationId xmlns:a16="http://schemas.microsoft.com/office/drawing/2014/main" id="{8A46938A-ADD5-43D1-BFB0-2118BAED6B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295650"/>
            <a:ext cx="28956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0">
            <a:extLst>
              <a:ext uri="{FF2B5EF4-FFF2-40B4-BE49-F238E27FC236}">
                <a16:creationId xmlns:a16="http://schemas.microsoft.com/office/drawing/2014/main" id="{5AD14244-4D1E-49BC-B907-20AF2C6FD060}"/>
              </a:ext>
            </a:extLst>
          </p:cNvPr>
          <p:cNvSpPr txBox="1">
            <a:spLocks noChangeArrowheads="1"/>
          </p:cNvSpPr>
          <p:nvPr/>
        </p:nvSpPr>
        <p:spPr bwMode="auto">
          <a:xfrm>
            <a:off x="3390900" y="1524000"/>
            <a:ext cx="5410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solidFill>
                  <a:srgbClr val="000000"/>
                </a:solidFill>
              </a:rPr>
              <a:t>Clayton C. Yates , PhD</a:t>
            </a:r>
          </a:p>
          <a:p>
            <a:pPr algn="ctr" eaLnBrk="1" hangingPunct="1">
              <a:spcBef>
                <a:spcPct val="0"/>
              </a:spcBef>
              <a:buFontTx/>
              <a:buNone/>
            </a:pPr>
            <a:r>
              <a:rPr lang="en-US" altLang="en-US" sz="1600" b="1" dirty="0">
                <a:solidFill>
                  <a:srgbClr val="000000"/>
                </a:solidFill>
              </a:rPr>
              <a:t>Tuskegee University</a:t>
            </a:r>
          </a:p>
          <a:p>
            <a:pPr algn="ctr" eaLnBrk="1" hangingPunct="1">
              <a:spcBef>
                <a:spcPct val="0"/>
              </a:spcBef>
              <a:buFontTx/>
              <a:buNone/>
            </a:pPr>
            <a:r>
              <a:rPr lang="en-US" altLang="en-US" sz="1600" b="1" dirty="0">
                <a:solidFill>
                  <a:srgbClr val="000000"/>
                </a:solidFill>
              </a:rPr>
              <a:t>Center for Cancer Research</a:t>
            </a:r>
          </a:p>
          <a:p>
            <a:pPr algn="ctr" eaLnBrk="1" hangingPunct="1">
              <a:spcBef>
                <a:spcPct val="0"/>
              </a:spcBef>
              <a:buFontTx/>
              <a:buNone/>
            </a:pPr>
            <a:r>
              <a:rPr lang="en-US" altLang="en-US" sz="1600" b="1" dirty="0">
                <a:solidFill>
                  <a:srgbClr val="000000"/>
                </a:solidFill>
              </a:rPr>
              <a:t>Barcelona, Spain</a:t>
            </a:r>
          </a:p>
          <a:p>
            <a:pPr algn="ctr" eaLnBrk="1" hangingPunct="1">
              <a:spcBef>
                <a:spcPct val="0"/>
              </a:spcBef>
              <a:buFontTx/>
              <a:buNone/>
            </a:pPr>
            <a:r>
              <a:rPr lang="en-US" altLang="en-US" sz="1600" b="1" dirty="0">
                <a:solidFill>
                  <a:srgbClr val="000000"/>
                </a:solidFill>
              </a:rPr>
              <a:t>April 10, 2019</a:t>
            </a:r>
          </a:p>
        </p:txBody>
      </p:sp>
      <p:sp>
        <p:nvSpPr>
          <p:cNvPr id="5125" name="Title 1">
            <a:extLst>
              <a:ext uri="{FF2B5EF4-FFF2-40B4-BE49-F238E27FC236}">
                <a16:creationId xmlns:a16="http://schemas.microsoft.com/office/drawing/2014/main" id="{5DF9EDF3-0405-48B5-8DB2-3F1CDABFCEFE}"/>
              </a:ext>
            </a:extLst>
          </p:cNvPr>
          <p:cNvSpPr txBox="1">
            <a:spLocks/>
          </p:cNvSpPr>
          <p:nvPr/>
        </p:nvSpPr>
        <p:spPr bwMode="auto">
          <a:xfrm>
            <a:off x="1524000" y="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dirty="0"/>
              <a:t>Disparate Populations and the impact of Prostate Cancer</a:t>
            </a:r>
          </a:p>
        </p:txBody>
      </p:sp>
    </p:spTree>
  </p:cSld>
  <p:clrMapOvr>
    <a:masterClrMapping/>
  </p:clrMapOvr>
  <p:transition advTm="1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5">
            <a:extLst>
              <a:ext uri="{FF2B5EF4-FFF2-40B4-BE49-F238E27FC236}">
                <a16:creationId xmlns:a16="http://schemas.microsoft.com/office/drawing/2014/main" id="{12CFA8D8-C80B-4211-89D4-D85077BFA203}"/>
              </a:ext>
            </a:extLst>
          </p:cNvPr>
          <p:cNvSpPr txBox="1">
            <a:spLocks noChangeArrowheads="1"/>
          </p:cNvSpPr>
          <p:nvPr/>
        </p:nvSpPr>
        <p:spPr bwMode="auto">
          <a:xfrm>
            <a:off x="8534400" y="1447801"/>
            <a:ext cx="19812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200" dirty="0">
                <a:solidFill>
                  <a:srgbClr val="FFFFFF"/>
                </a:solidFill>
                <a:latin typeface="Times New Roman" panose="02020603050405020304" pitchFamily="18" charset="0"/>
                <a:cs typeface="Arial" panose="020B0604020202020204" pitchFamily="34" charset="0"/>
              </a:rPr>
              <a:t>Figure 2. Boxplots of the log base 2 expression profile of the genes stratified by race from the network figure. The individual genes measured on the assay from the PI3K complexes are included in the graph. The stars at the bottom of the graph indicate statistically significant differences between races. As TNF is a central hub in the network, it is included in the graph even though it is not statistically significant</a:t>
            </a:r>
            <a:r>
              <a:rPr lang="en-US" altLang="en-US" sz="1200" dirty="0">
                <a:solidFill>
                  <a:srgbClr val="000000"/>
                </a:solidFill>
                <a:latin typeface="Times New Roman" panose="02020603050405020304" pitchFamily="18" charset="0"/>
                <a:cs typeface="Arial" panose="020B0604020202020204" pitchFamily="34" charset="0"/>
              </a:rPr>
              <a:t>.</a:t>
            </a:r>
            <a:endParaRPr lang="en-US" altLang="en-US" sz="1200" dirty="0">
              <a:solidFill>
                <a:srgbClr val="000000"/>
              </a:solidFill>
              <a:latin typeface="Arial" panose="020B0604020202020204" pitchFamily="34" charset="0"/>
              <a:cs typeface="Arial" panose="020B0604020202020204" pitchFamily="34" charset="0"/>
            </a:endParaRPr>
          </a:p>
        </p:txBody>
      </p:sp>
      <p:sp>
        <p:nvSpPr>
          <p:cNvPr id="66564" name="Rectangle 1">
            <a:extLst>
              <a:ext uri="{FF2B5EF4-FFF2-40B4-BE49-F238E27FC236}">
                <a16:creationId xmlns:a16="http://schemas.microsoft.com/office/drawing/2014/main" id="{809253FF-D3CF-4596-B61D-66AC98D7E8BC}"/>
              </a:ext>
            </a:extLst>
          </p:cNvPr>
          <p:cNvSpPr>
            <a:spLocks noChangeArrowheads="1"/>
          </p:cNvSpPr>
          <p:nvPr/>
        </p:nvSpPr>
        <p:spPr bwMode="auto">
          <a:xfrm>
            <a:off x="746620" y="3039838"/>
            <a:ext cx="496838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latin typeface="Arial" panose="020B0604020202020204" pitchFamily="34" charset="0"/>
                <a:cs typeface="Arial" panose="020B0604020202020204" pitchFamily="34" charset="0"/>
              </a:rPr>
              <a:t>Archived tumor samples from radical prostatectomy (656 FFPE blocks) from Wayne State U pathology core</a:t>
            </a:r>
          </a:p>
          <a:p>
            <a:pPr fontAlgn="base">
              <a:spcBef>
                <a:spcPct val="0"/>
              </a:spcBef>
              <a:spcAft>
                <a:spcPct val="0"/>
              </a:spcAft>
              <a:buNone/>
            </a:pPr>
            <a:endParaRPr lang="en-US" altLang="en-US" sz="2400">
              <a:solidFill>
                <a:prstClr val="black"/>
              </a:solidFill>
              <a:latin typeface="Arial" panose="020B0604020202020204" pitchFamily="34" charset="0"/>
              <a:cs typeface="Arial" panose="020B0604020202020204" pitchFamily="34" charset="0"/>
            </a:endParaRPr>
          </a:p>
          <a:p>
            <a:pPr fontAlgn="base">
              <a:spcBef>
                <a:spcPct val="0"/>
              </a:spcBef>
              <a:spcAft>
                <a:spcPct val="0"/>
              </a:spcAft>
              <a:buNone/>
            </a:pPr>
            <a:r>
              <a:rPr lang="en-US" altLang="en-US" sz="2400">
                <a:solidFill>
                  <a:prstClr val="black"/>
                </a:solidFill>
                <a:latin typeface="Arial" panose="020B0604020202020204" pitchFamily="34" charset="0"/>
                <a:cs typeface="Arial" panose="020B0604020202020204" pitchFamily="34" charset="0"/>
              </a:rPr>
              <a:t>Focused 529 gene prostate cancer microarray</a:t>
            </a:r>
          </a:p>
        </p:txBody>
      </p:sp>
      <p:sp>
        <p:nvSpPr>
          <p:cNvPr id="3" name="Rectangle 2">
            <a:extLst>
              <a:ext uri="{FF2B5EF4-FFF2-40B4-BE49-F238E27FC236}">
                <a16:creationId xmlns:a16="http://schemas.microsoft.com/office/drawing/2014/main" id="{65D74FA8-D888-4C8B-9C23-A6901AEFD8EB}"/>
              </a:ext>
            </a:extLst>
          </p:cNvPr>
          <p:cNvSpPr/>
          <p:nvPr/>
        </p:nvSpPr>
        <p:spPr>
          <a:xfrm>
            <a:off x="7120156" y="6474263"/>
            <a:ext cx="5410200" cy="369887"/>
          </a:xfrm>
          <a:prstGeom prst="rect">
            <a:avLst/>
          </a:prstGeom>
        </p:spPr>
        <p:txBody>
          <a:bodyPr>
            <a:spAutoFit/>
          </a:bodyPr>
          <a:lstStyle/>
          <a:p>
            <a:pPr eaLnBrk="0" fontAlgn="base" hangingPunct="0">
              <a:spcBef>
                <a:spcPct val="0"/>
              </a:spcBef>
              <a:spcAft>
                <a:spcPct val="0"/>
              </a:spcAft>
              <a:defRPr/>
            </a:pPr>
            <a:r>
              <a:rPr lang="en-US" i="1" kern="0" dirty="0" err="1">
                <a:solidFill>
                  <a:prstClr val="black"/>
                </a:solidFill>
                <a:latin typeface="Arial"/>
                <a:cs typeface="Arial" panose="020B0604020202020204" pitchFamily="34" charset="0"/>
              </a:rPr>
              <a:t>Cancer,Epid</a:t>
            </a:r>
            <a:r>
              <a:rPr lang="en-US" i="1" kern="0" dirty="0">
                <a:solidFill>
                  <a:prstClr val="black"/>
                </a:solidFill>
                <a:latin typeface="Arial"/>
                <a:cs typeface="Arial" panose="020B0604020202020204" pitchFamily="34" charset="0"/>
              </a:rPr>
              <a:t>., Biomarker and Prevention, 2013</a:t>
            </a:r>
          </a:p>
        </p:txBody>
      </p:sp>
      <p:sp>
        <p:nvSpPr>
          <p:cNvPr id="66566" name="Title 5">
            <a:extLst>
              <a:ext uri="{FF2B5EF4-FFF2-40B4-BE49-F238E27FC236}">
                <a16:creationId xmlns:a16="http://schemas.microsoft.com/office/drawing/2014/main" id="{618E92D9-90A3-4C08-B85A-3E4D71B59BE6}"/>
              </a:ext>
            </a:extLst>
          </p:cNvPr>
          <p:cNvSpPr>
            <a:spLocks noGrp="1"/>
          </p:cNvSpPr>
          <p:nvPr>
            <p:ph type="title"/>
          </p:nvPr>
        </p:nvSpPr>
        <p:spPr>
          <a:xfrm>
            <a:off x="132826" y="304801"/>
            <a:ext cx="8686800" cy="1143000"/>
          </a:xfrm>
        </p:spPr>
        <p:txBody>
          <a:bodyPr>
            <a:normAutofit fontScale="90000"/>
          </a:bodyPr>
          <a:lstStyle/>
          <a:p>
            <a:r>
              <a:rPr lang="en-US" altLang="en-US" sz="3600" dirty="0"/>
              <a:t>Are there Really  genetic differences in </a:t>
            </a:r>
            <a:r>
              <a:rPr lang="en-US" altLang="en-US" sz="3600" dirty="0" err="1"/>
              <a:t>PCa</a:t>
            </a:r>
            <a:r>
              <a:rPr lang="en-US" altLang="en-US" sz="3600" dirty="0"/>
              <a:t>?</a:t>
            </a:r>
            <a:br>
              <a:rPr lang="en-US" altLang="en-US" dirty="0">
                <a:solidFill>
                  <a:srgbClr val="FFFF00"/>
                </a:solidFill>
              </a:rPr>
            </a:br>
            <a:endParaRPr lang="en-US" altLang="en-US" dirty="0"/>
          </a:p>
        </p:txBody>
      </p:sp>
      <p:sp>
        <p:nvSpPr>
          <p:cNvPr id="7" name="Rectangle 6">
            <a:extLst>
              <a:ext uri="{FF2B5EF4-FFF2-40B4-BE49-F238E27FC236}">
                <a16:creationId xmlns:a16="http://schemas.microsoft.com/office/drawing/2014/main" id="{E0B11EC1-FCEA-4ABB-BA56-E4726EB1F0DE}"/>
              </a:ext>
            </a:extLst>
          </p:cNvPr>
          <p:cNvSpPr/>
          <p:nvPr/>
        </p:nvSpPr>
        <p:spPr>
          <a:xfrm>
            <a:off x="587928" y="1031875"/>
            <a:ext cx="8382000" cy="1477962"/>
          </a:xfrm>
          <a:prstGeom prst="rect">
            <a:avLst/>
          </a:prstGeom>
        </p:spPr>
        <p:txBody>
          <a:bodyPr>
            <a:spAutoFit/>
          </a:bodyPr>
          <a:lstStyle/>
          <a:p>
            <a:pPr eaLnBrk="0" fontAlgn="base" hangingPunct="0">
              <a:spcBef>
                <a:spcPct val="0"/>
              </a:spcBef>
              <a:spcAft>
                <a:spcPct val="0"/>
              </a:spcAft>
              <a:defRPr/>
            </a:pPr>
            <a:r>
              <a:rPr lang="en-US" altLang="en-US" i="1" kern="0" dirty="0">
                <a:solidFill>
                  <a:prstClr val="black"/>
                </a:solidFill>
                <a:latin typeface="Arial"/>
                <a:cs typeface="Arial" panose="020B0604020202020204" pitchFamily="34" charset="0"/>
              </a:rPr>
              <a:t>Isaac Powell, Greg Dyson, Sue Land, </a:t>
            </a:r>
            <a:r>
              <a:rPr lang="sv-SE" altLang="en-US" i="1" kern="0" dirty="0">
                <a:solidFill>
                  <a:prstClr val="black"/>
                </a:solidFill>
                <a:latin typeface="Arial"/>
                <a:cs typeface="Arial" panose="020B0604020202020204" pitchFamily="34" charset="0"/>
              </a:rPr>
              <a:t>Julie Ruterbusch, </a:t>
            </a:r>
            <a:r>
              <a:rPr lang="en-US" altLang="en-US" i="1" kern="0" dirty="0">
                <a:solidFill>
                  <a:prstClr val="black"/>
                </a:solidFill>
                <a:latin typeface="Arial"/>
                <a:cs typeface="Arial" panose="020B0604020202020204" pitchFamily="34" charset="0"/>
              </a:rPr>
              <a:t>Cathryn</a:t>
            </a:r>
            <a:r>
              <a:rPr lang="sv-SE" altLang="en-US" i="1" kern="0" dirty="0">
                <a:solidFill>
                  <a:prstClr val="black"/>
                </a:solidFill>
                <a:latin typeface="Arial"/>
                <a:cs typeface="Arial" panose="020B0604020202020204" pitchFamily="34" charset="0"/>
              </a:rPr>
              <a:t> Bock,</a:t>
            </a:r>
            <a:r>
              <a:rPr lang="en-US" altLang="en-US" i="1" kern="0" dirty="0">
                <a:solidFill>
                  <a:prstClr val="black"/>
                </a:solidFill>
                <a:latin typeface="Arial"/>
                <a:cs typeface="Arial" panose="020B0604020202020204" pitchFamily="34" charset="0"/>
              </a:rPr>
              <a:t> Steven Lenk,</a:t>
            </a:r>
            <a:r>
              <a:rPr lang="en-US" altLang="en-US" kern="0" dirty="0">
                <a:solidFill>
                  <a:prstClr val="black"/>
                </a:solidFill>
                <a:latin typeface="Arial"/>
                <a:cs typeface="Arial" panose="020B0604020202020204" pitchFamily="34" charset="0"/>
              </a:rPr>
              <a:t> </a:t>
            </a:r>
            <a:r>
              <a:rPr lang="en-US" altLang="en-US" kern="0" dirty="0" err="1">
                <a:solidFill>
                  <a:prstClr val="black"/>
                </a:solidFill>
                <a:latin typeface="Arial"/>
                <a:cs typeface="Arial" panose="020B0604020202020204" pitchFamily="34" charset="0"/>
              </a:rPr>
              <a:t>Mehsati</a:t>
            </a:r>
            <a:r>
              <a:rPr lang="en-US" altLang="en-US" kern="0" dirty="0">
                <a:solidFill>
                  <a:prstClr val="black"/>
                </a:solidFill>
                <a:latin typeface="Arial"/>
                <a:cs typeface="Arial" panose="020B0604020202020204" pitchFamily="34" charset="0"/>
              </a:rPr>
              <a:t> </a:t>
            </a:r>
            <a:r>
              <a:rPr lang="en-US" altLang="en-US" i="1" kern="0" dirty="0" err="1">
                <a:solidFill>
                  <a:prstClr val="black"/>
                </a:solidFill>
                <a:latin typeface="Arial"/>
                <a:cs typeface="Arial" panose="020B0604020202020204" pitchFamily="34" charset="0"/>
              </a:rPr>
              <a:t>Herawi</a:t>
            </a:r>
            <a:r>
              <a:rPr lang="en-US" altLang="en-US" i="1" kern="0" dirty="0">
                <a:solidFill>
                  <a:prstClr val="black"/>
                </a:solidFill>
                <a:latin typeface="Arial"/>
                <a:cs typeface="Arial" panose="020B0604020202020204" pitchFamily="34" charset="0"/>
              </a:rPr>
              <a:t>, Richard Everson, Craig Giroux, Ann Schwartz, and </a:t>
            </a:r>
            <a:r>
              <a:rPr lang="en-US" altLang="en-US" i="1" kern="0" dirty="0" err="1">
                <a:solidFill>
                  <a:prstClr val="black"/>
                </a:solidFill>
                <a:latin typeface="Arial"/>
                <a:cs typeface="Arial" panose="020B0604020202020204" pitchFamily="34" charset="0"/>
              </a:rPr>
              <a:t>Aliccia</a:t>
            </a:r>
            <a:r>
              <a:rPr lang="en-US" altLang="en-US" i="1" kern="0" dirty="0">
                <a:solidFill>
                  <a:prstClr val="black"/>
                </a:solidFill>
                <a:latin typeface="Arial"/>
                <a:cs typeface="Arial" panose="020B0604020202020204" pitchFamily="34" charset="0"/>
              </a:rPr>
              <a:t> </a:t>
            </a:r>
            <a:r>
              <a:rPr lang="en-US" altLang="en-US" i="1" kern="0" dirty="0" err="1">
                <a:solidFill>
                  <a:prstClr val="black"/>
                </a:solidFill>
                <a:latin typeface="Arial"/>
                <a:cs typeface="Arial" panose="020B0604020202020204" pitchFamily="34" charset="0"/>
              </a:rPr>
              <a:t>Bolig</a:t>
            </a:r>
            <a:r>
              <a:rPr lang="en-US" altLang="en-US" i="1" kern="0" dirty="0">
                <a:solidFill>
                  <a:prstClr val="black"/>
                </a:solidFill>
                <a:latin typeface="Arial"/>
                <a:cs typeface="Arial" panose="020B0604020202020204" pitchFamily="34" charset="0"/>
              </a:rPr>
              <a:t>-Fischer</a:t>
            </a:r>
          </a:p>
          <a:p>
            <a:pPr eaLnBrk="0" fontAlgn="base" hangingPunct="0">
              <a:spcBef>
                <a:spcPct val="0"/>
              </a:spcBef>
              <a:spcAft>
                <a:spcPct val="0"/>
              </a:spcAft>
              <a:defRPr/>
            </a:pPr>
            <a:endParaRPr lang="en-US" i="1" kern="0" dirty="0">
              <a:solidFill>
                <a:prstClr val="black"/>
              </a:solidFill>
              <a:latin typeface="Arial"/>
              <a:cs typeface="Arial" panose="020B0604020202020204" pitchFamily="34" charset="0"/>
            </a:endParaRPr>
          </a:p>
          <a:p>
            <a:pPr eaLnBrk="0" fontAlgn="base" hangingPunct="0">
              <a:spcBef>
                <a:spcPct val="0"/>
              </a:spcBef>
              <a:spcAft>
                <a:spcPct val="0"/>
              </a:spcAft>
              <a:defRPr/>
            </a:pPr>
            <a:r>
              <a:rPr lang="en-US" i="1" kern="0" dirty="0">
                <a:solidFill>
                  <a:prstClr val="black"/>
                </a:solidFill>
                <a:latin typeface="Arial"/>
                <a:cs typeface="Arial" panose="020B0604020202020204" pitchFamily="34" charset="0"/>
              </a:rPr>
              <a:t>Wayne State University/</a:t>
            </a:r>
            <a:r>
              <a:rPr lang="en-US" i="1" kern="0" dirty="0" err="1">
                <a:solidFill>
                  <a:prstClr val="black"/>
                </a:solidFill>
                <a:latin typeface="Arial"/>
                <a:cs typeface="Arial" panose="020B0604020202020204" pitchFamily="34" charset="0"/>
              </a:rPr>
              <a:t>Karmanos</a:t>
            </a:r>
            <a:r>
              <a:rPr lang="en-US" i="1" kern="0" dirty="0">
                <a:solidFill>
                  <a:prstClr val="black"/>
                </a:solidFill>
                <a:latin typeface="Arial"/>
                <a:cs typeface="Arial" panose="020B0604020202020204" pitchFamily="34" charset="0"/>
              </a:rPr>
              <a:t> Cancer Institute</a:t>
            </a:r>
          </a:p>
        </p:txBody>
      </p:sp>
      <p:pic>
        <p:nvPicPr>
          <p:cNvPr id="46082" name="Picture 2" descr="Image result for isaac powell md">
            <a:extLst>
              <a:ext uri="{FF2B5EF4-FFF2-40B4-BE49-F238E27FC236}">
                <a16:creationId xmlns:a16="http://schemas.microsoft.com/office/drawing/2014/main" id="{CA3C3DD8-C5CA-4C3E-BC68-1369C4E1F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348" y="83913"/>
            <a:ext cx="1401967" cy="1744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7598D1-779E-4BA3-9EDF-56ACB8BEBB10}"/>
              </a:ext>
            </a:extLst>
          </p:cNvPr>
          <p:cNvSpPr txBox="1"/>
          <p:nvPr/>
        </p:nvSpPr>
        <p:spPr>
          <a:xfrm>
            <a:off x="10664663" y="1983227"/>
            <a:ext cx="1351652" cy="430887"/>
          </a:xfrm>
          <a:prstGeom prst="rect">
            <a:avLst/>
          </a:prstGeom>
          <a:noFill/>
        </p:spPr>
        <p:txBody>
          <a:bodyPr wrap="none" rtlCol="0">
            <a:spAutoFit/>
          </a:bodyPr>
          <a:lstStyle/>
          <a:p>
            <a:r>
              <a:rPr lang="en-US" sz="1100" dirty="0" err="1">
                <a:latin typeface="Arial" panose="020B0604020202020204" pitchFamily="34" charset="0"/>
                <a:cs typeface="Arial" panose="020B0604020202020204" pitchFamily="34" charset="0"/>
              </a:rPr>
              <a:t>Issac</a:t>
            </a:r>
            <a:r>
              <a:rPr lang="en-US" sz="1100" dirty="0">
                <a:latin typeface="Arial" panose="020B0604020202020204" pitchFamily="34" charset="0"/>
                <a:cs typeface="Arial" panose="020B0604020202020204" pitchFamily="34" charset="0"/>
              </a:rPr>
              <a:t> Powell MD</a:t>
            </a:r>
          </a:p>
          <a:p>
            <a:r>
              <a:rPr lang="en-US" sz="1100" dirty="0">
                <a:latin typeface="Arial" panose="020B0604020202020204" pitchFamily="34" charset="0"/>
                <a:cs typeface="Arial" panose="020B0604020202020204" pitchFamily="34" charset="0"/>
              </a:rPr>
              <a:t>Wayne State Univ.</a:t>
            </a:r>
          </a:p>
        </p:txBody>
      </p:sp>
      <p:grpSp>
        <p:nvGrpSpPr>
          <p:cNvPr id="5" name="Group 4">
            <a:extLst>
              <a:ext uri="{FF2B5EF4-FFF2-40B4-BE49-F238E27FC236}">
                <a16:creationId xmlns:a16="http://schemas.microsoft.com/office/drawing/2014/main" id="{99BA211B-4753-467D-8D75-D806644A6E33}"/>
              </a:ext>
            </a:extLst>
          </p:cNvPr>
          <p:cNvGrpSpPr/>
          <p:nvPr/>
        </p:nvGrpSpPr>
        <p:grpSpPr>
          <a:xfrm>
            <a:off x="5715000" y="2055258"/>
            <a:ext cx="5648587" cy="4497941"/>
            <a:chOff x="5482555" y="1983227"/>
            <a:chExt cx="5648587" cy="4497941"/>
          </a:xfrm>
        </p:grpSpPr>
        <p:pic>
          <p:nvPicPr>
            <p:cNvPr id="66563" name="Picture 16" descr="boxes">
              <a:extLst>
                <a:ext uri="{FF2B5EF4-FFF2-40B4-BE49-F238E27FC236}">
                  <a16:creationId xmlns:a16="http://schemas.microsoft.com/office/drawing/2014/main" id="{C5646D7F-DBD8-4EDB-AF17-5F0BF2682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555" y="2244728"/>
              <a:ext cx="5648587" cy="423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Down 3">
              <a:extLst>
                <a:ext uri="{FF2B5EF4-FFF2-40B4-BE49-F238E27FC236}">
                  <a16:creationId xmlns:a16="http://schemas.microsoft.com/office/drawing/2014/main" id="{1D2720F8-CBC7-42B2-AB81-4ADFC778E76C}"/>
                </a:ext>
              </a:extLst>
            </p:cNvPr>
            <p:cNvSpPr/>
            <p:nvPr/>
          </p:nvSpPr>
          <p:spPr>
            <a:xfrm>
              <a:off x="8070209" y="1983227"/>
              <a:ext cx="67112" cy="4308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D213C26D-968E-419D-B8A8-1887EF7FE135}"/>
                </a:ext>
              </a:extLst>
            </p:cNvPr>
            <p:cNvSpPr/>
            <p:nvPr/>
          </p:nvSpPr>
          <p:spPr>
            <a:xfrm>
              <a:off x="8510856" y="1983227"/>
              <a:ext cx="67112" cy="4308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A1AE078E-1FF8-47EA-86B7-AEAD2537618C}"/>
                </a:ext>
              </a:extLst>
            </p:cNvPr>
            <p:cNvSpPr/>
            <p:nvPr/>
          </p:nvSpPr>
          <p:spPr>
            <a:xfrm>
              <a:off x="8952190" y="1983227"/>
              <a:ext cx="67112" cy="4308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9A07D0E9-1493-414D-825F-9946024E1710}"/>
                </a:ext>
              </a:extLst>
            </p:cNvPr>
            <p:cNvSpPr/>
            <p:nvPr/>
          </p:nvSpPr>
          <p:spPr>
            <a:xfrm>
              <a:off x="8752514" y="1983227"/>
              <a:ext cx="67112" cy="4308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BAD4B00D-1B3F-42E5-AE9E-84CECD869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93" r="19167" b="4091"/>
          <a:stretch>
            <a:fillRect/>
          </a:stretch>
        </p:blipFill>
        <p:spPr bwMode="auto">
          <a:xfrm>
            <a:off x="39389" y="1056104"/>
            <a:ext cx="6430162" cy="551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1">
            <a:extLst>
              <a:ext uri="{FF2B5EF4-FFF2-40B4-BE49-F238E27FC236}">
                <a16:creationId xmlns:a16="http://schemas.microsoft.com/office/drawing/2014/main" id="{3C90C00A-6415-48BE-BE1B-E44048FBA785}"/>
              </a:ext>
            </a:extLst>
          </p:cNvPr>
          <p:cNvSpPr txBox="1">
            <a:spLocks noChangeArrowheads="1"/>
          </p:cNvSpPr>
          <p:nvPr/>
        </p:nvSpPr>
        <p:spPr bwMode="auto">
          <a:xfrm>
            <a:off x="9332636" y="6601637"/>
            <a:ext cx="24844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i="1" dirty="0">
                <a:solidFill>
                  <a:prstClr val="black"/>
                </a:solidFill>
                <a:latin typeface="Arial" panose="020B0604020202020204" pitchFamily="34" charset="0"/>
                <a:cs typeface="Arial" panose="020B0604020202020204" pitchFamily="34" charset="0"/>
              </a:rPr>
              <a:t>Unpublished data generated in Yates lab</a:t>
            </a:r>
          </a:p>
        </p:txBody>
      </p:sp>
      <p:pic>
        <p:nvPicPr>
          <p:cNvPr id="4" name="Picture 3" descr="A person wearing a suit and tie smiling at the camera&#10;&#10;Description automatically generated">
            <a:extLst>
              <a:ext uri="{FF2B5EF4-FFF2-40B4-BE49-F238E27FC236}">
                <a16:creationId xmlns:a16="http://schemas.microsoft.com/office/drawing/2014/main" id="{A9F332C7-FFC7-49FB-A590-FE7CAEFD9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0315" y="0"/>
            <a:ext cx="1202296" cy="1442755"/>
          </a:xfrm>
          <a:prstGeom prst="rect">
            <a:avLst/>
          </a:prstGeom>
        </p:spPr>
      </p:pic>
      <p:sp>
        <p:nvSpPr>
          <p:cNvPr id="5" name="TextBox 4">
            <a:extLst>
              <a:ext uri="{FF2B5EF4-FFF2-40B4-BE49-F238E27FC236}">
                <a16:creationId xmlns:a16="http://schemas.microsoft.com/office/drawing/2014/main" id="{6E7555D1-BD0D-42C3-8C51-5C8907AA771A}"/>
              </a:ext>
            </a:extLst>
          </p:cNvPr>
          <p:cNvSpPr txBox="1"/>
          <p:nvPr/>
        </p:nvSpPr>
        <p:spPr>
          <a:xfrm>
            <a:off x="10984708" y="1464415"/>
            <a:ext cx="1249060"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Jason White M.S</a:t>
            </a:r>
          </a:p>
        </p:txBody>
      </p:sp>
      <p:sp>
        <p:nvSpPr>
          <p:cNvPr id="7" name="TextBox 6">
            <a:extLst>
              <a:ext uri="{FF2B5EF4-FFF2-40B4-BE49-F238E27FC236}">
                <a16:creationId xmlns:a16="http://schemas.microsoft.com/office/drawing/2014/main" id="{6B49FF7F-B6F7-4B87-A3FF-B82F174D1138}"/>
              </a:ext>
            </a:extLst>
          </p:cNvPr>
          <p:cNvSpPr txBox="1"/>
          <p:nvPr/>
        </p:nvSpPr>
        <p:spPr>
          <a:xfrm>
            <a:off x="9603368" y="1464415"/>
            <a:ext cx="1401346" cy="261610"/>
          </a:xfrm>
          <a:prstGeom prst="rect">
            <a:avLst/>
          </a:prstGeom>
          <a:noFill/>
        </p:spPr>
        <p:txBody>
          <a:bodyPr wrap="none" rtlCol="0">
            <a:spAutoFit/>
          </a:bodyPr>
          <a:lstStyle/>
          <a:p>
            <a:r>
              <a:rPr lang="en-US" sz="1100" dirty="0" err="1">
                <a:latin typeface="Arial" panose="020B0604020202020204" pitchFamily="34" charset="0"/>
                <a:cs typeface="Arial" panose="020B0604020202020204" pitchFamily="34" charset="0"/>
              </a:rPr>
              <a:t>Honghe</a:t>
            </a:r>
            <a:r>
              <a:rPr lang="en-US" sz="1100" dirty="0">
                <a:latin typeface="Arial" panose="020B0604020202020204" pitchFamily="34" charset="0"/>
                <a:cs typeface="Arial" panose="020B0604020202020204" pitchFamily="34" charset="0"/>
              </a:rPr>
              <a:t> Wang PhD</a:t>
            </a:r>
          </a:p>
        </p:txBody>
      </p:sp>
      <p:pic>
        <p:nvPicPr>
          <p:cNvPr id="43010" name="Picture 2" descr="Image result for honghe wang tuskegee">
            <a:extLst>
              <a:ext uri="{FF2B5EF4-FFF2-40B4-BE49-F238E27FC236}">
                <a16:creationId xmlns:a16="http://schemas.microsoft.com/office/drawing/2014/main" id="{B646E8C1-3857-47A6-85A6-D1CE968E3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9718" y="19581"/>
            <a:ext cx="1202297" cy="144275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a:extLst>
              <a:ext uri="{FF2B5EF4-FFF2-40B4-BE49-F238E27FC236}">
                <a16:creationId xmlns:a16="http://schemas.microsoft.com/office/drawing/2014/main" id="{CCC240D2-39F8-4886-9FB6-DF09EB706AF6}"/>
              </a:ext>
            </a:extLst>
          </p:cNvPr>
          <p:cNvGrpSpPr>
            <a:grpSpLocks noChangeAspect="1"/>
          </p:cNvGrpSpPr>
          <p:nvPr/>
        </p:nvGrpSpPr>
        <p:grpSpPr bwMode="auto">
          <a:xfrm>
            <a:off x="6633362" y="1923336"/>
            <a:ext cx="5600405" cy="3923791"/>
            <a:chOff x="4562" y="1495"/>
            <a:chExt cx="3033" cy="2125"/>
          </a:xfrm>
        </p:grpSpPr>
        <p:sp>
          <p:nvSpPr>
            <p:cNvPr id="6" name="AutoShape 3">
              <a:extLst>
                <a:ext uri="{FF2B5EF4-FFF2-40B4-BE49-F238E27FC236}">
                  <a16:creationId xmlns:a16="http://schemas.microsoft.com/office/drawing/2014/main" id="{BCE3EA16-3E44-4B9F-8DAA-1DE44F07AF80}"/>
                </a:ext>
              </a:extLst>
            </p:cNvPr>
            <p:cNvSpPr>
              <a:spLocks noChangeAspect="1" noChangeArrowheads="1" noTextEdit="1"/>
            </p:cNvSpPr>
            <p:nvPr/>
          </p:nvSpPr>
          <p:spPr bwMode="auto">
            <a:xfrm>
              <a:off x="4562" y="1495"/>
              <a:ext cx="3033" cy="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1989" name="Picture 5">
              <a:extLst>
                <a:ext uri="{FF2B5EF4-FFF2-40B4-BE49-F238E27FC236}">
                  <a16:creationId xmlns:a16="http://schemas.microsoft.com/office/drawing/2014/main" id="{E6DDCB0D-A16E-4F55-9265-ACC8939FC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 y="1495"/>
              <a:ext cx="3035" cy="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08" name="Title 43007">
            <a:extLst>
              <a:ext uri="{FF2B5EF4-FFF2-40B4-BE49-F238E27FC236}">
                <a16:creationId xmlns:a16="http://schemas.microsoft.com/office/drawing/2014/main" id="{1387A93D-D952-4C7F-B2B3-64E8E11C2613}"/>
              </a:ext>
            </a:extLst>
          </p:cNvPr>
          <p:cNvSpPr>
            <a:spLocks noGrp="1"/>
          </p:cNvSpPr>
          <p:nvPr>
            <p:ph type="title"/>
          </p:nvPr>
        </p:nvSpPr>
        <p:spPr>
          <a:xfrm>
            <a:off x="-22485" y="13386"/>
            <a:ext cx="10972800" cy="1143000"/>
          </a:xfrm>
        </p:spPr>
        <p:txBody>
          <a:bodyPr/>
          <a:lstStyle/>
          <a:p>
            <a:r>
              <a:rPr lang="en-US" dirty="0"/>
              <a:t>Fusion-Negative Prostate Tumors</a:t>
            </a:r>
          </a:p>
        </p:txBody>
      </p:sp>
      <p:sp>
        <p:nvSpPr>
          <p:cNvPr id="37" name="TextBox 36">
            <a:extLst>
              <a:ext uri="{FF2B5EF4-FFF2-40B4-BE49-F238E27FC236}">
                <a16:creationId xmlns:a16="http://schemas.microsoft.com/office/drawing/2014/main" id="{F8090E5D-2800-40C2-A49D-05A53998A0DD}"/>
              </a:ext>
            </a:extLst>
          </p:cNvPr>
          <p:cNvSpPr txBox="1"/>
          <p:nvPr/>
        </p:nvSpPr>
        <p:spPr>
          <a:xfrm>
            <a:off x="6633362" y="6198339"/>
            <a:ext cx="2242730" cy="523220"/>
          </a:xfrm>
          <a:prstGeom prst="rect">
            <a:avLst/>
          </a:prstGeom>
          <a:noFill/>
        </p:spPr>
        <p:txBody>
          <a:bodyPr wrap="none" rtlCol="0">
            <a:spAutoFit/>
          </a:bodyPr>
          <a:lstStyle/>
          <a:p>
            <a:r>
              <a:rPr lang="en-US" sz="2800" b="1" dirty="0">
                <a:solidFill>
                  <a:srgbClr val="FF0000"/>
                </a:solidFill>
              </a:rPr>
              <a:t>DO NOT POST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4">
            <a:extLst>
              <a:ext uri="{FF2B5EF4-FFF2-40B4-BE49-F238E27FC236}">
                <a16:creationId xmlns:a16="http://schemas.microsoft.com/office/drawing/2014/main" id="{6FEB5327-2438-4E50-85FA-8D0EBC598ACE}"/>
              </a:ext>
            </a:extLst>
          </p:cNvPr>
          <p:cNvGrpSpPr>
            <a:grpSpLocks noChangeAspect="1"/>
          </p:cNvGrpSpPr>
          <p:nvPr/>
        </p:nvGrpSpPr>
        <p:grpSpPr bwMode="auto">
          <a:xfrm>
            <a:off x="1752600" y="1165226"/>
            <a:ext cx="4343400" cy="4651375"/>
            <a:chOff x="814" y="140"/>
            <a:chExt cx="4132" cy="4040"/>
          </a:xfrm>
        </p:grpSpPr>
        <p:sp>
          <p:nvSpPr>
            <p:cNvPr id="70663" name="AutoShape 3">
              <a:extLst>
                <a:ext uri="{FF2B5EF4-FFF2-40B4-BE49-F238E27FC236}">
                  <a16:creationId xmlns:a16="http://schemas.microsoft.com/office/drawing/2014/main" id="{83DF3793-15CD-4733-A122-4FD5B95000CA}"/>
                </a:ext>
              </a:extLst>
            </p:cNvPr>
            <p:cNvSpPr>
              <a:spLocks noChangeAspect="1" noChangeArrowheads="1" noTextEdit="1"/>
            </p:cNvSpPr>
            <p:nvPr/>
          </p:nvSpPr>
          <p:spPr bwMode="auto">
            <a:xfrm>
              <a:off x="814" y="140"/>
              <a:ext cx="4132" cy="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pic>
          <p:nvPicPr>
            <p:cNvPr id="70664" name="Picture 5">
              <a:extLst>
                <a:ext uri="{FF2B5EF4-FFF2-40B4-BE49-F238E27FC236}">
                  <a16:creationId xmlns:a16="http://schemas.microsoft.com/office/drawing/2014/main" id="{0DB58E46-0E67-468B-88B8-BECB311AF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 y="140"/>
              <a:ext cx="4136" cy="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8">
            <a:extLst>
              <a:ext uri="{FF2B5EF4-FFF2-40B4-BE49-F238E27FC236}">
                <a16:creationId xmlns:a16="http://schemas.microsoft.com/office/drawing/2014/main" id="{05F63D68-E81D-4087-99AE-38BFDFACE98F}"/>
              </a:ext>
            </a:extLst>
          </p:cNvPr>
          <p:cNvGrpSpPr>
            <a:grpSpLocks noChangeAspect="1"/>
          </p:cNvGrpSpPr>
          <p:nvPr/>
        </p:nvGrpSpPr>
        <p:grpSpPr bwMode="auto">
          <a:xfrm>
            <a:off x="6254750" y="1165226"/>
            <a:ext cx="4184650" cy="5573713"/>
            <a:chOff x="1442" y="32"/>
            <a:chExt cx="2876" cy="4256"/>
          </a:xfrm>
        </p:grpSpPr>
        <p:sp>
          <p:nvSpPr>
            <p:cNvPr id="70661" name="AutoShape 7">
              <a:extLst>
                <a:ext uri="{FF2B5EF4-FFF2-40B4-BE49-F238E27FC236}">
                  <a16:creationId xmlns:a16="http://schemas.microsoft.com/office/drawing/2014/main" id="{F1A33FA5-4882-4B78-88A5-ACA6C5F596E7}"/>
                </a:ext>
              </a:extLst>
            </p:cNvPr>
            <p:cNvSpPr>
              <a:spLocks noChangeAspect="1" noChangeArrowheads="1" noTextEdit="1"/>
            </p:cNvSpPr>
            <p:nvPr/>
          </p:nvSpPr>
          <p:spPr bwMode="auto">
            <a:xfrm>
              <a:off x="1442" y="32"/>
              <a:ext cx="2876" cy="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pic>
          <p:nvPicPr>
            <p:cNvPr id="70662" name="Picture 9">
              <a:extLst>
                <a:ext uri="{FF2B5EF4-FFF2-40B4-BE49-F238E27FC236}">
                  <a16:creationId xmlns:a16="http://schemas.microsoft.com/office/drawing/2014/main" id="{F5F0FE7D-65A8-4830-835C-6C3E2EF90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 y="32"/>
              <a:ext cx="2880" cy="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660" name="Title 10">
            <a:extLst>
              <a:ext uri="{FF2B5EF4-FFF2-40B4-BE49-F238E27FC236}">
                <a16:creationId xmlns:a16="http://schemas.microsoft.com/office/drawing/2014/main" id="{51E11F01-74DB-4F1F-BAE5-06836CAB5331}"/>
              </a:ext>
            </a:extLst>
          </p:cNvPr>
          <p:cNvSpPr>
            <a:spLocks noGrp="1"/>
          </p:cNvSpPr>
          <p:nvPr>
            <p:ph type="title"/>
          </p:nvPr>
        </p:nvSpPr>
        <p:spPr>
          <a:xfrm>
            <a:off x="1982788" y="25400"/>
            <a:ext cx="8229600" cy="1143000"/>
          </a:xfrm>
        </p:spPr>
        <p:txBody>
          <a:bodyPr>
            <a:normAutofit fontScale="90000"/>
          </a:bodyPr>
          <a:lstStyle/>
          <a:p>
            <a:r>
              <a:rPr lang="en-US" altLang="en-US"/>
              <a:t>Validation of ERG expression in </a:t>
            </a:r>
            <a:br>
              <a:rPr lang="en-US" altLang="en-US"/>
            </a:br>
            <a:r>
              <a:rPr lang="en-US" altLang="en-US"/>
              <a:t>AA PCa patients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1706210" y="-9709"/>
            <a:ext cx="8789781" cy="895462"/>
          </a:xfrm>
        </p:spPr>
        <p:txBody>
          <a:bodyPr>
            <a:normAutofit fontScale="90000"/>
          </a:bodyPr>
          <a:lstStyle/>
          <a:p>
            <a:pPr algn="ctr"/>
            <a:r>
              <a:rPr lang="en-US" altLang="en-US" sz="3200" b="1" dirty="0">
                <a:latin typeface="Calibri" panose="020F0502020204030204" pitchFamily="34" charset="0"/>
              </a:rPr>
              <a:t>An Inflammation and Interferon Signature in Prostate Tumors of African-American Men</a:t>
            </a:r>
          </a:p>
        </p:txBody>
      </p:sp>
      <p:cxnSp>
        <p:nvCxnSpPr>
          <p:cNvPr id="6" name="Straight Connector 5"/>
          <p:cNvCxnSpPr/>
          <p:nvPr/>
        </p:nvCxnSpPr>
        <p:spPr>
          <a:xfrm>
            <a:off x="1067025" y="934924"/>
            <a:ext cx="10042417" cy="17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068504" y="6241652"/>
            <a:ext cx="10042417" cy="17756"/>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
          <p:cNvSpPr txBox="1">
            <a:spLocks noChangeArrowheads="1"/>
          </p:cNvSpPr>
          <p:nvPr/>
        </p:nvSpPr>
        <p:spPr bwMode="auto">
          <a:xfrm>
            <a:off x="1067890" y="1014259"/>
            <a:ext cx="91796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00000"/>
              </a:buClr>
              <a:buChar char="•"/>
              <a:defRPr b="1">
                <a:solidFill>
                  <a:schemeClr val="tx1"/>
                </a:solidFill>
                <a:latin typeface="Arial" panose="020B0604020202020204" pitchFamily="34" charset="0"/>
              </a:defRPr>
            </a:lvl1pPr>
            <a:lvl2pPr marL="742950" indent="-285750">
              <a:spcBef>
                <a:spcPct val="20000"/>
              </a:spcBef>
              <a:buClr>
                <a:srgbClr val="800000"/>
              </a:buClr>
              <a:buChar char="•"/>
              <a:defRPr>
                <a:solidFill>
                  <a:schemeClr val="tx1"/>
                </a:solidFill>
                <a:latin typeface="Arial" panose="020B0604020202020204" pitchFamily="34" charset="0"/>
              </a:defRPr>
            </a:lvl2pPr>
            <a:lvl3pPr marL="1143000" indent="-228600">
              <a:spcBef>
                <a:spcPct val="20000"/>
              </a:spcBef>
              <a:buClr>
                <a:srgbClr val="800000"/>
              </a:buClr>
              <a:buChar char="•"/>
              <a:defRPr sz="1600">
                <a:solidFill>
                  <a:schemeClr val="tx1"/>
                </a:solidFill>
                <a:latin typeface="Arial" panose="020B0604020202020204" pitchFamily="34" charset="0"/>
              </a:defRPr>
            </a:lvl3pPr>
            <a:lvl4pPr marL="1600200" indent="-228600">
              <a:spcBef>
                <a:spcPct val="20000"/>
              </a:spcBef>
              <a:buClr>
                <a:srgbClr val="800000"/>
              </a:buClr>
              <a:buChar char="•"/>
              <a:defRPr sz="1400">
                <a:solidFill>
                  <a:schemeClr val="tx1"/>
                </a:solidFill>
                <a:latin typeface="Arial" panose="020B0604020202020204" pitchFamily="34" charset="0"/>
              </a:defRPr>
            </a:lvl4pPr>
            <a:lvl5pPr marL="2057400" indent="-228600">
              <a:spcBef>
                <a:spcPct val="20000"/>
              </a:spcBef>
              <a:buClr>
                <a:srgbClr val="800000"/>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00000"/>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00000"/>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00000"/>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00000"/>
              </a:buClr>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2000" b="0" dirty="0">
                <a:solidFill>
                  <a:srgbClr val="800000"/>
                </a:solidFill>
                <a:latin typeface="Calibri" panose="020F0502020204030204" pitchFamily="34" charset="0"/>
                <a:cs typeface="Calibri" panose="020F0502020204030204" pitchFamily="34" charset="0"/>
              </a:rPr>
              <a:t>Inflammation Signature reported by us: </a:t>
            </a:r>
            <a:r>
              <a:rPr lang="en-US" sz="2000" b="0" i="1" u="sng" kern="0" dirty="0">
                <a:solidFill>
                  <a:srgbClr val="800000"/>
                </a:solidFill>
                <a:latin typeface="Calibri" panose="020F0502020204030204" pitchFamily="34" charset="0"/>
                <a:cs typeface="Calibri" panose="020F0502020204030204" pitchFamily="34" charset="0"/>
                <a:sym typeface="Symbol" pitchFamily="18" charset="2"/>
              </a:rPr>
              <a:t>Wallace….Ambs, Cancer Res 2008, 68: 927</a:t>
            </a:r>
            <a:r>
              <a:rPr lang="en-US" sz="2000" b="0" i="1" u="sng" kern="0" dirty="0">
                <a:solidFill>
                  <a:srgbClr val="800000"/>
                </a:solidFill>
                <a:latin typeface="Calibri" panose="020F0502020204030204" pitchFamily="34" charset="0"/>
                <a:cs typeface="Calibri" panose="020F0502020204030204" pitchFamily="34" charset="0"/>
              </a:rPr>
              <a:t>– </a:t>
            </a:r>
            <a:r>
              <a:rPr lang="en-US" sz="2000" b="0" i="1" u="sng" kern="0" dirty="0">
                <a:solidFill>
                  <a:srgbClr val="800000"/>
                </a:solidFill>
                <a:latin typeface="Calibri" panose="020F0502020204030204" pitchFamily="34" charset="0"/>
                <a:cs typeface="Calibri" panose="020F0502020204030204" pitchFamily="34" charset="0"/>
                <a:sym typeface="Symbol" pitchFamily="18" charset="2"/>
              </a:rPr>
              <a:t>36</a:t>
            </a:r>
            <a:endParaRPr lang="en-US" altLang="en-US" sz="2000" b="0" u="sng" dirty="0">
              <a:solidFill>
                <a:srgbClr val="800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988012" y="1918944"/>
            <a:ext cx="3577426" cy="3451164"/>
          </a:xfrm>
          <a:prstGeom prst="rect">
            <a:avLst/>
          </a:prstGeom>
        </p:spPr>
      </p:pic>
      <p:sp>
        <p:nvSpPr>
          <p:cNvPr id="9" name="TextBox 8"/>
          <p:cNvSpPr txBox="1"/>
          <p:nvPr/>
        </p:nvSpPr>
        <p:spPr>
          <a:xfrm>
            <a:off x="7270393" y="5851021"/>
            <a:ext cx="3809345" cy="307777"/>
          </a:xfrm>
          <a:prstGeom prst="rect">
            <a:avLst/>
          </a:prstGeom>
          <a:noFill/>
        </p:spPr>
        <p:txBody>
          <a:bodyPr wrap="square" rtlCol="0">
            <a:spAutoFit/>
          </a:bodyPr>
          <a:lstStyle/>
          <a:p>
            <a:r>
              <a:rPr lang="en-US" altLang="en-US" sz="1400" i="1" dirty="0">
                <a:solidFill>
                  <a:srgbClr val="000000"/>
                </a:solidFill>
                <a:latin typeface="Calibri" panose="020F0502020204030204" pitchFamily="34" charset="0"/>
                <a:cs typeface="Calibri" panose="020F0502020204030204" pitchFamily="34" charset="0"/>
              </a:rPr>
              <a:t>Tang et al., </a:t>
            </a:r>
            <a:r>
              <a:rPr lang="en-US" sz="1400" i="1" dirty="0">
                <a:solidFill>
                  <a:srgbClr val="000000"/>
                </a:solidFill>
              </a:rPr>
              <a:t>Clin Cancer Res. 24, 5471-81, 2018</a:t>
            </a:r>
            <a:endParaRPr lang="en-US" altLang="en-US" sz="1400" i="1" dirty="0">
              <a:solidFill>
                <a:srgbClr val="00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4666884" y="1707210"/>
            <a:ext cx="6572617" cy="3595010"/>
          </a:xfrm>
          <a:prstGeom prst="rect">
            <a:avLst/>
          </a:prstGeom>
        </p:spPr>
      </p:pic>
      <p:sp>
        <p:nvSpPr>
          <p:cNvPr id="2" name="TextBox 1">
            <a:extLst>
              <a:ext uri="{FF2B5EF4-FFF2-40B4-BE49-F238E27FC236}">
                <a16:creationId xmlns:a16="http://schemas.microsoft.com/office/drawing/2014/main" id="{7A4FDFD5-40E6-42D1-BBBA-8308668CE41C}"/>
              </a:ext>
            </a:extLst>
          </p:cNvPr>
          <p:cNvSpPr txBox="1"/>
          <p:nvPr/>
        </p:nvSpPr>
        <p:spPr>
          <a:xfrm>
            <a:off x="1201511" y="5436548"/>
            <a:ext cx="2641044" cy="369332"/>
          </a:xfrm>
          <a:prstGeom prst="rect">
            <a:avLst/>
          </a:prstGeom>
          <a:noFill/>
        </p:spPr>
        <p:txBody>
          <a:bodyPr wrap="none" rtlCol="0">
            <a:spAutoFit/>
          </a:bodyPr>
          <a:lstStyle/>
          <a:p>
            <a:r>
              <a:rPr lang="en-US" b="1" dirty="0">
                <a:solidFill>
                  <a:srgbClr val="000000"/>
                </a:solidFill>
              </a:rPr>
              <a:t>“Viral Mimicry” Signature</a:t>
            </a:r>
          </a:p>
        </p:txBody>
      </p:sp>
      <p:sp>
        <p:nvSpPr>
          <p:cNvPr id="7" name="TextBox 6">
            <a:extLst>
              <a:ext uri="{FF2B5EF4-FFF2-40B4-BE49-F238E27FC236}">
                <a16:creationId xmlns:a16="http://schemas.microsoft.com/office/drawing/2014/main" id="{CFA20498-5059-41D4-BE9D-617480A5EC2F}"/>
              </a:ext>
            </a:extLst>
          </p:cNvPr>
          <p:cNvSpPr txBox="1"/>
          <p:nvPr/>
        </p:nvSpPr>
        <p:spPr>
          <a:xfrm>
            <a:off x="8456102" y="6409904"/>
            <a:ext cx="2879842" cy="307777"/>
          </a:xfrm>
          <a:prstGeom prst="rect">
            <a:avLst/>
          </a:prstGeom>
          <a:noFill/>
        </p:spPr>
        <p:txBody>
          <a:bodyPr wrap="square" rtlCol="0">
            <a:spAutoFit/>
          </a:bodyPr>
          <a:lstStyle/>
          <a:p>
            <a:r>
              <a:rPr lang="en-US" sz="1400" dirty="0"/>
              <a:t>Courtesy of Stefan </a:t>
            </a:r>
            <a:r>
              <a:rPr lang="en-US" sz="1400" dirty="0" err="1"/>
              <a:t>Ambs</a:t>
            </a:r>
            <a:r>
              <a:rPr lang="en-US" sz="1400" dirty="0"/>
              <a:t> </a:t>
            </a:r>
          </a:p>
        </p:txBody>
      </p:sp>
    </p:spTree>
    <p:extLst>
      <p:ext uri="{BB962C8B-B14F-4D97-AF65-F5344CB8AC3E}">
        <p14:creationId xmlns:p14="http://schemas.microsoft.com/office/powerpoint/2010/main" val="76975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B9CA-7AB5-4E61-9EA0-FF82278540B7}"/>
              </a:ext>
            </a:extLst>
          </p:cNvPr>
          <p:cNvSpPr>
            <a:spLocks noGrp="1"/>
          </p:cNvSpPr>
          <p:nvPr>
            <p:ph type="title"/>
          </p:nvPr>
        </p:nvSpPr>
        <p:spPr>
          <a:xfrm>
            <a:off x="1482656" y="225858"/>
            <a:ext cx="9186291" cy="757818"/>
          </a:xfrm>
        </p:spPr>
        <p:txBody>
          <a:bodyPr/>
          <a:lstStyle/>
          <a:p>
            <a:pPr algn="ctr"/>
            <a:r>
              <a:rPr lang="en-US" sz="3200" b="1" dirty="0">
                <a:solidFill>
                  <a:schemeClr val="tx1"/>
                </a:solidFill>
                <a:latin typeface="Calibri" panose="020F0502020204030204" pitchFamily="34" charset="0"/>
                <a:cs typeface="Calibri" panose="020F0502020204030204" pitchFamily="34" charset="0"/>
              </a:rPr>
              <a:t>IRDS is Associated with Early Disease Recurrence in the TCGA Prostate Cancer Cohort (n = 491)</a:t>
            </a:r>
          </a:p>
        </p:txBody>
      </p:sp>
      <p:cxnSp>
        <p:nvCxnSpPr>
          <p:cNvPr id="6" name="Straight Connector 5">
            <a:extLst>
              <a:ext uri="{FF2B5EF4-FFF2-40B4-BE49-F238E27FC236}">
                <a16:creationId xmlns:a16="http://schemas.microsoft.com/office/drawing/2014/main" id="{F20F7AA5-97B3-4125-B413-36137E0BA574}"/>
              </a:ext>
            </a:extLst>
          </p:cNvPr>
          <p:cNvCxnSpPr/>
          <p:nvPr/>
        </p:nvCxnSpPr>
        <p:spPr>
          <a:xfrm flipV="1">
            <a:off x="1208476" y="1149244"/>
            <a:ext cx="9621431" cy="59477"/>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C2EA3816-9E81-4BFE-80BC-DD2224E5CC00}"/>
              </a:ext>
            </a:extLst>
          </p:cNvPr>
          <p:cNvPicPr>
            <a:picLocks noChangeAspect="1"/>
          </p:cNvPicPr>
          <p:nvPr/>
        </p:nvPicPr>
        <p:blipFill>
          <a:blip r:embed="rId2"/>
          <a:stretch>
            <a:fillRect/>
          </a:stretch>
        </p:blipFill>
        <p:spPr>
          <a:xfrm>
            <a:off x="929300" y="2297676"/>
            <a:ext cx="5597891" cy="3764335"/>
          </a:xfrm>
          <a:prstGeom prst="rect">
            <a:avLst/>
          </a:prstGeom>
        </p:spPr>
      </p:pic>
      <p:pic>
        <p:nvPicPr>
          <p:cNvPr id="10" name="Picture 9">
            <a:extLst>
              <a:ext uri="{FF2B5EF4-FFF2-40B4-BE49-F238E27FC236}">
                <a16:creationId xmlns:a16="http://schemas.microsoft.com/office/drawing/2014/main" id="{A6E94FBE-F4EC-4D96-8967-902E870CAA89}"/>
              </a:ext>
            </a:extLst>
          </p:cNvPr>
          <p:cNvPicPr>
            <a:picLocks noChangeAspect="1"/>
          </p:cNvPicPr>
          <p:nvPr/>
        </p:nvPicPr>
        <p:blipFill>
          <a:blip r:embed="rId3"/>
          <a:stretch>
            <a:fillRect/>
          </a:stretch>
        </p:blipFill>
        <p:spPr>
          <a:xfrm>
            <a:off x="7017137" y="2295542"/>
            <a:ext cx="4054518" cy="3281725"/>
          </a:xfrm>
          <a:prstGeom prst="rect">
            <a:avLst/>
          </a:prstGeom>
        </p:spPr>
      </p:pic>
      <p:sp>
        <p:nvSpPr>
          <p:cNvPr id="11" name="TextBox 10">
            <a:extLst>
              <a:ext uri="{FF2B5EF4-FFF2-40B4-BE49-F238E27FC236}">
                <a16:creationId xmlns:a16="http://schemas.microsoft.com/office/drawing/2014/main" id="{BDA65220-D4C1-4BF4-9F1F-236270976AF1}"/>
              </a:ext>
            </a:extLst>
          </p:cNvPr>
          <p:cNvSpPr txBox="1"/>
          <p:nvPr/>
        </p:nvSpPr>
        <p:spPr>
          <a:xfrm>
            <a:off x="7575627" y="1385536"/>
            <a:ext cx="3310008" cy="830997"/>
          </a:xfrm>
          <a:prstGeom prst="rect">
            <a:avLst/>
          </a:prstGeom>
          <a:noFill/>
        </p:spPr>
        <p:txBody>
          <a:bodyPr wrap="square" rtlCol="0">
            <a:spAutoFit/>
          </a:bodyPr>
          <a:lstStyle/>
          <a:p>
            <a:r>
              <a:rPr lang="en-US" sz="1600" b="1" dirty="0">
                <a:solidFill>
                  <a:srgbClr val="000000"/>
                </a:solidFill>
              </a:rPr>
              <a:t>High IRDS expression in prostate tumors is associated with decreased disease-free survival</a:t>
            </a:r>
          </a:p>
        </p:txBody>
      </p:sp>
      <p:sp>
        <p:nvSpPr>
          <p:cNvPr id="12" name="TextBox 11">
            <a:extLst>
              <a:ext uri="{FF2B5EF4-FFF2-40B4-BE49-F238E27FC236}">
                <a16:creationId xmlns:a16="http://schemas.microsoft.com/office/drawing/2014/main" id="{E1EB649F-B176-4218-8634-7A0072CE2D9C}"/>
              </a:ext>
            </a:extLst>
          </p:cNvPr>
          <p:cNvSpPr txBox="1"/>
          <p:nvPr/>
        </p:nvSpPr>
        <p:spPr>
          <a:xfrm>
            <a:off x="1164522" y="1384265"/>
            <a:ext cx="4911280" cy="830997"/>
          </a:xfrm>
          <a:prstGeom prst="rect">
            <a:avLst/>
          </a:prstGeom>
          <a:noFill/>
        </p:spPr>
        <p:txBody>
          <a:bodyPr wrap="square" rtlCol="0">
            <a:spAutoFit/>
          </a:bodyPr>
          <a:lstStyle/>
          <a:p>
            <a:r>
              <a:rPr lang="en-US" sz="1600" b="1" dirty="0">
                <a:solidFill>
                  <a:srgbClr val="000000"/>
                </a:solidFill>
              </a:rPr>
              <a:t>Expression of 45 IRDS genes identifies prostate tumors with low (159), medium (270), and high (62) expression of this signature. TCGA cohort: mainly Caucasian men</a:t>
            </a:r>
          </a:p>
        </p:txBody>
      </p:sp>
      <p:sp>
        <p:nvSpPr>
          <p:cNvPr id="9" name="TextBox 8">
            <a:extLst>
              <a:ext uri="{FF2B5EF4-FFF2-40B4-BE49-F238E27FC236}">
                <a16:creationId xmlns:a16="http://schemas.microsoft.com/office/drawing/2014/main" id="{C1FD81E5-2E81-4E1F-8CE3-A894774EC7C8}"/>
              </a:ext>
            </a:extLst>
          </p:cNvPr>
          <p:cNvSpPr txBox="1"/>
          <p:nvPr/>
        </p:nvSpPr>
        <p:spPr>
          <a:xfrm>
            <a:off x="7262310" y="6062011"/>
            <a:ext cx="3809345" cy="307777"/>
          </a:xfrm>
          <a:prstGeom prst="rect">
            <a:avLst/>
          </a:prstGeom>
          <a:noFill/>
        </p:spPr>
        <p:txBody>
          <a:bodyPr wrap="square" rtlCol="0">
            <a:spAutoFit/>
          </a:bodyPr>
          <a:lstStyle/>
          <a:p>
            <a:r>
              <a:rPr lang="en-US" altLang="en-US" sz="1400" i="1" dirty="0">
                <a:solidFill>
                  <a:srgbClr val="000000"/>
                </a:solidFill>
                <a:latin typeface="Calibri" panose="020F0502020204030204" pitchFamily="34" charset="0"/>
                <a:cs typeface="Calibri" panose="020F0502020204030204" pitchFamily="34" charset="0"/>
              </a:rPr>
              <a:t>Tang et al.</a:t>
            </a:r>
            <a:r>
              <a:rPr lang="en-US" altLang="en-US" sz="1400" dirty="0">
                <a:solidFill>
                  <a:srgbClr val="000000"/>
                </a:solidFill>
                <a:latin typeface="Calibri" panose="020F0502020204030204" pitchFamily="34" charset="0"/>
                <a:cs typeface="Calibri" panose="020F0502020204030204" pitchFamily="34" charset="0"/>
              </a:rPr>
              <a:t>, </a:t>
            </a:r>
            <a:r>
              <a:rPr lang="en-US" sz="1400" dirty="0">
                <a:solidFill>
                  <a:srgbClr val="000000"/>
                </a:solidFill>
              </a:rPr>
              <a:t>Clin Cancer Res. 24, 5471-81, 2018</a:t>
            </a:r>
            <a:endParaRPr lang="en-US" altLang="en-US" sz="1400" dirty="0">
              <a:solidFill>
                <a:srgbClr val="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E4F55FB-5471-4C24-8E46-EB50F81E556B}"/>
              </a:ext>
            </a:extLst>
          </p:cNvPr>
          <p:cNvSpPr txBox="1"/>
          <p:nvPr/>
        </p:nvSpPr>
        <p:spPr>
          <a:xfrm>
            <a:off x="8758106" y="6510199"/>
            <a:ext cx="2879842" cy="307777"/>
          </a:xfrm>
          <a:prstGeom prst="rect">
            <a:avLst/>
          </a:prstGeom>
          <a:noFill/>
        </p:spPr>
        <p:txBody>
          <a:bodyPr wrap="square" rtlCol="0">
            <a:spAutoFit/>
          </a:bodyPr>
          <a:lstStyle/>
          <a:p>
            <a:r>
              <a:rPr lang="en-US" sz="1400" dirty="0"/>
              <a:t>Courtesy of Stefan </a:t>
            </a:r>
            <a:r>
              <a:rPr lang="en-US" sz="1400" dirty="0" err="1"/>
              <a:t>Ambs</a:t>
            </a:r>
            <a:r>
              <a:rPr lang="en-US" sz="1400" dirty="0"/>
              <a:t> </a:t>
            </a:r>
          </a:p>
        </p:txBody>
      </p:sp>
    </p:spTree>
    <p:extLst>
      <p:ext uri="{BB962C8B-B14F-4D97-AF65-F5344CB8AC3E}">
        <p14:creationId xmlns:p14="http://schemas.microsoft.com/office/powerpoint/2010/main" val="2219068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80AD99-1009-4698-8708-B74434FBC466}"/>
              </a:ext>
            </a:extLst>
          </p:cNvPr>
          <p:cNvSpPr>
            <a:spLocks noGrp="1"/>
          </p:cNvSpPr>
          <p:nvPr>
            <p:ph type="title"/>
          </p:nvPr>
        </p:nvSpPr>
        <p:spPr>
          <a:xfrm>
            <a:off x="609600" y="442417"/>
            <a:ext cx="10972800" cy="1143000"/>
          </a:xfrm>
        </p:spPr>
        <p:txBody>
          <a:bodyPr>
            <a:normAutofit fontScale="90000"/>
          </a:bodyPr>
          <a:lstStyle/>
          <a:p>
            <a:r>
              <a:rPr lang="en-US" b="1" dirty="0">
                <a:latin typeface="Calibri" panose="020F0502020204030204" pitchFamily="34" charset="0"/>
                <a:cs typeface="Calibri" panose="020F0502020204030204" pitchFamily="34" charset="0"/>
              </a:rPr>
              <a:t>IRDS is Differentially Expressed in African American Prostate Tumors (n =25)</a:t>
            </a:r>
            <a:br>
              <a:rPr lang="en-US" b="1" dirty="0">
                <a:latin typeface="Calibri" panose="020F0502020204030204" pitchFamily="34" charset="0"/>
                <a:cs typeface="Calibri" panose="020F0502020204030204" pitchFamily="34" charset="0"/>
              </a:rPr>
            </a:br>
            <a:endParaRPr lang="en-US" dirty="0"/>
          </a:p>
        </p:txBody>
      </p:sp>
      <p:graphicFrame>
        <p:nvGraphicFramePr>
          <p:cNvPr id="5" name="Table 4">
            <a:extLst>
              <a:ext uri="{FF2B5EF4-FFF2-40B4-BE49-F238E27FC236}">
                <a16:creationId xmlns:a16="http://schemas.microsoft.com/office/drawing/2014/main" id="{D177ECE3-BE36-434E-928B-7E574564E245}"/>
              </a:ext>
            </a:extLst>
          </p:cNvPr>
          <p:cNvGraphicFramePr>
            <a:graphicFrameLocks noGrp="1"/>
          </p:cNvGraphicFramePr>
          <p:nvPr>
            <p:extLst/>
          </p:nvPr>
        </p:nvGraphicFramePr>
        <p:xfrm>
          <a:off x="718221" y="1409248"/>
          <a:ext cx="4079875" cy="5172132"/>
        </p:xfrm>
        <a:graphic>
          <a:graphicData uri="http://schemas.openxmlformats.org/drawingml/2006/table">
            <a:tbl>
              <a:tblPr/>
              <a:tblGrid>
                <a:gridCol w="1035078">
                  <a:extLst>
                    <a:ext uri="{9D8B030D-6E8A-4147-A177-3AD203B41FA5}">
                      <a16:colId xmlns:a16="http://schemas.microsoft.com/office/drawing/2014/main" val="3603308784"/>
                    </a:ext>
                  </a:extLst>
                </a:gridCol>
                <a:gridCol w="955374">
                  <a:extLst>
                    <a:ext uri="{9D8B030D-6E8A-4147-A177-3AD203B41FA5}">
                      <a16:colId xmlns:a16="http://schemas.microsoft.com/office/drawing/2014/main" val="1803273984"/>
                    </a:ext>
                  </a:extLst>
                </a:gridCol>
                <a:gridCol w="2089423">
                  <a:extLst>
                    <a:ext uri="{9D8B030D-6E8A-4147-A177-3AD203B41FA5}">
                      <a16:colId xmlns:a16="http://schemas.microsoft.com/office/drawing/2014/main" val="1500788098"/>
                    </a:ext>
                  </a:extLst>
                </a:gridCol>
              </a:tblGrid>
              <a:tr h="140670">
                <a:tc>
                  <a:txBody>
                    <a:bodyPr/>
                    <a:lstStyle/>
                    <a:p>
                      <a:pPr algn="ctr" fontAlgn="b"/>
                      <a:r>
                        <a:rPr lang="en-US" sz="1600" b="1" i="1" u="none" strike="noStrike" dirty="0">
                          <a:solidFill>
                            <a:srgbClr val="000000"/>
                          </a:solidFill>
                          <a:effectLst/>
                          <a:latin typeface="Calibri" panose="020F0502020204030204" pitchFamily="34" charset="0"/>
                        </a:rPr>
                        <a:t>IRDS Genes</a:t>
                      </a:r>
                    </a:p>
                  </a:txBody>
                  <a:tcPr marL="3548" marR="3548" marT="3547" marB="0" anchor="b">
                    <a:lnL>
                      <a:noFill/>
                    </a:lnL>
                    <a:lnR>
                      <a:noFill/>
                    </a:lnR>
                    <a:lnT>
                      <a:noFill/>
                    </a:lnT>
                    <a:lnB>
                      <a:noFill/>
                    </a:lnB>
                  </a:tcPr>
                </a:tc>
                <a:tc>
                  <a:txBody>
                    <a:bodyPr/>
                    <a:lstStyle/>
                    <a:p>
                      <a:pPr algn="ctr" fontAlgn="b"/>
                      <a:r>
                        <a:rPr lang="en-US" sz="1600" b="1" i="1" u="none" strike="noStrike" dirty="0">
                          <a:solidFill>
                            <a:srgbClr val="000000"/>
                          </a:solidFill>
                          <a:effectLst/>
                          <a:latin typeface="Calibri" panose="020F0502020204030204" pitchFamily="34" charset="0"/>
                        </a:rPr>
                        <a:t>DeSeq2 p</a:t>
                      </a:r>
                    </a:p>
                  </a:txBody>
                  <a:tcPr marL="3548" marR="3548" marT="3547" marB="0" anchor="b">
                    <a:lnL>
                      <a:noFill/>
                    </a:lnL>
                    <a:lnR>
                      <a:noFill/>
                    </a:lnR>
                    <a:lnT>
                      <a:noFill/>
                    </a:lnT>
                    <a:lnB>
                      <a:noFill/>
                    </a:lnB>
                  </a:tcPr>
                </a:tc>
                <a:tc>
                  <a:txBody>
                    <a:bodyPr/>
                    <a:lstStyle/>
                    <a:p>
                      <a:pPr algn="ctr" fontAlgn="b"/>
                      <a:r>
                        <a:rPr lang="en-US" sz="1600" b="1" i="1" u="none" strike="noStrike" dirty="0">
                          <a:solidFill>
                            <a:srgbClr val="000000"/>
                          </a:solidFill>
                          <a:effectLst/>
                          <a:latin typeface="Calibri" panose="020F0502020204030204" pitchFamily="34" charset="0"/>
                        </a:rPr>
                        <a:t>DeSeq2 FC</a:t>
                      </a:r>
                    </a:p>
                  </a:txBody>
                  <a:tcPr marL="3548" marR="3548" marT="3547" marB="0" anchor="b">
                    <a:lnL>
                      <a:noFill/>
                    </a:lnL>
                    <a:lnR>
                      <a:noFill/>
                    </a:lnR>
                    <a:lnT>
                      <a:noFill/>
                    </a:lnT>
                    <a:lnB>
                      <a:noFill/>
                    </a:lnB>
                  </a:tcPr>
                </a:tc>
                <a:extLst>
                  <a:ext uri="{0D108BD9-81ED-4DB2-BD59-A6C34878D82A}">
                    <a16:rowId xmlns:a16="http://schemas.microsoft.com/office/drawing/2014/main" val="175283767"/>
                  </a:ext>
                </a:extLst>
              </a:tr>
              <a:tr h="140670">
                <a:tc>
                  <a:txBody>
                    <a:bodyPr/>
                    <a:lstStyle/>
                    <a:p>
                      <a:pPr algn="ctr" fontAlgn="b"/>
                      <a:r>
                        <a:rPr lang="en-US" sz="900" b="1" i="0" u="none" strike="noStrike">
                          <a:solidFill>
                            <a:srgbClr val="000000"/>
                          </a:solidFill>
                          <a:effectLst/>
                          <a:latin typeface="Calibri" panose="020F0502020204030204" pitchFamily="34" charset="0"/>
                        </a:rPr>
                        <a:t>ISG15</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0.000940029</a:t>
                      </a:r>
                    </a:p>
                  </a:txBody>
                  <a:tcPr marL="3548" marR="3548" marT="3547" marB="0" anchor="b">
                    <a:lnL>
                      <a:noFill/>
                    </a:lnL>
                    <a:lnR>
                      <a:noFill/>
                    </a:lnR>
                    <a:lnT>
                      <a:noFill/>
                    </a:lnT>
                    <a:lnB>
                      <a:noFill/>
                    </a:lnB>
                  </a:tcPr>
                </a:tc>
                <a:tc>
                  <a:txBody>
                    <a:bodyPr/>
                    <a:lstStyle/>
                    <a:p>
                      <a:pPr algn="ctr" fontAlgn="b"/>
                      <a:r>
                        <a:rPr lang="en-US" sz="900" b="1" i="0" u="none" strike="noStrike" dirty="0">
                          <a:solidFill>
                            <a:srgbClr val="000000"/>
                          </a:solidFill>
                          <a:effectLst/>
                          <a:latin typeface="Calibri" panose="020F0502020204030204" pitchFamily="34" charset="0"/>
                        </a:rPr>
                        <a:t>6.034184665</a:t>
                      </a:r>
                    </a:p>
                  </a:txBody>
                  <a:tcPr marL="3548" marR="3548" marT="3547" marB="0" anchor="b">
                    <a:lnL>
                      <a:noFill/>
                    </a:lnL>
                    <a:lnR>
                      <a:noFill/>
                    </a:lnR>
                    <a:lnT>
                      <a:noFill/>
                    </a:lnT>
                    <a:lnB>
                      <a:noFill/>
                    </a:lnB>
                    <a:solidFill>
                      <a:srgbClr val="F8696B"/>
                    </a:solidFill>
                  </a:tcPr>
                </a:tc>
                <a:extLst>
                  <a:ext uri="{0D108BD9-81ED-4DB2-BD59-A6C34878D82A}">
                    <a16:rowId xmlns:a16="http://schemas.microsoft.com/office/drawing/2014/main" val="4102086493"/>
                  </a:ext>
                </a:extLst>
              </a:tr>
              <a:tr h="140670">
                <a:tc>
                  <a:txBody>
                    <a:bodyPr/>
                    <a:lstStyle/>
                    <a:p>
                      <a:pPr algn="ctr" fontAlgn="b"/>
                      <a:r>
                        <a:rPr lang="en-US" sz="900" b="1" i="0" u="none" strike="noStrike">
                          <a:solidFill>
                            <a:srgbClr val="000000"/>
                          </a:solidFill>
                          <a:effectLst/>
                          <a:latin typeface="Calibri" panose="020F0502020204030204" pitchFamily="34" charset="0"/>
                        </a:rPr>
                        <a:t>IFIT1</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0.00100428</a:t>
                      </a:r>
                    </a:p>
                  </a:txBody>
                  <a:tcPr marL="3548" marR="3548" marT="3547" marB="0" anchor="b">
                    <a:lnL>
                      <a:noFill/>
                    </a:lnL>
                    <a:lnR>
                      <a:noFill/>
                    </a:lnR>
                    <a:lnT>
                      <a:noFill/>
                    </a:lnT>
                    <a:lnB>
                      <a:noFill/>
                    </a:lnB>
                  </a:tcPr>
                </a:tc>
                <a:tc>
                  <a:txBody>
                    <a:bodyPr/>
                    <a:lstStyle/>
                    <a:p>
                      <a:pPr algn="ctr" fontAlgn="b"/>
                      <a:r>
                        <a:rPr lang="en-US" sz="900" b="1" i="0" u="none" strike="noStrike" dirty="0">
                          <a:solidFill>
                            <a:srgbClr val="000000"/>
                          </a:solidFill>
                          <a:effectLst/>
                          <a:latin typeface="Calibri" panose="020F0502020204030204" pitchFamily="34" charset="0"/>
                        </a:rPr>
                        <a:t>4.46019197</a:t>
                      </a:r>
                    </a:p>
                  </a:txBody>
                  <a:tcPr marL="3548" marR="3548" marT="3547" marB="0" anchor="b">
                    <a:lnL>
                      <a:noFill/>
                    </a:lnL>
                    <a:lnR>
                      <a:noFill/>
                    </a:lnR>
                    <a:lnT>
                      <a:noFill/>
                    </a:lnT>
                    <a:lnB>
                      <a:noFill/>
                    </a:lnB>
                    <a:solidFill>
                      <a:srgbClr val="FA9A9C"/>
                    </a:solidFill>
                  </a:tcPr>
                </a:tc>
                <a:extLst>
                  <a:ext uri="{0D108BD9-81ED-4DB2-BD59-A6C34878D82A}">
                    <a16:rowId xmlns:a16="http://schemas.microsoft.com/office/drawing/2014/main" val="899341182"/>
                  </a:ext>
                </a:extLst>
              </a:tr>
              <a:tr h="140670">
                <a:tc>
                  <a:txBody>
                    <a:bodyPr/>
                    <a:lstStyle/>
                    <a:p>
                      <a:pPr algn="ctr" fontAlgn="b"/>
                      <a:r>
                        <a:rPr lang="en-US" sz="900" b="1" i="0" u="none" strike="noStrike">
                          <a:solidFill>
                            <a:srgbClr val="000000"/>
                          </a:solidFill>
                          <a:effectLst/>
                          <a:latin typeface="Calibri" panose="020F0502020204030204" pitchFamily="34" charset="0"/>
                        </a:rPr>
                        <a:t>IFI6</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0.004205191</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4.047941765</a:t>
                      </a:r>
                    </a:p>
                  </a:txBody>
                  <a:tcPr marL="3548" marR="3548" marT="3547" marB="0" anchor="b">
                    <a:lnL>
                      <a:noFill/>
                    </a:lnL>
                    <a:lnR>
                      <a:noFill/>
                    </a:lnR>
                    <a:lnT>
                      <a:noFill/>
                    </a:lnT>
                    <a:lnB>
                      <a:noFill/>
                    </a:lnB>
                    <a:solidFill>
                      <a:srgbClr val="FAA7A9"/>
                    </a:solidFill>
                  </a:tcPr>
                </a:tc>
                <a:extLst>
                  <a:ext uri="{0D108BD9-81ED-4DB2-BD59-A6C34878D82A}">
                    <a16:rowId xmlns:a16="http://schemas.microsoft.com/office/drawing/2014/main" val="1167722173"/>
                  </a:ext>
                </a:extLst>
              </a:tr>
              <a:tr h="140670">
                <a:tc>
                  <a:txBody>
                    <a:bodyPr/>
                    <a:lstStyle/>
                    <a:p>
                      <a:pPr algn="ctr" fontAlgn="b"/>
                      <a:r>
                        <a:rPr lang="en-US" sz="900" b="1" i="0" u="none" strike="noStrike">
                          <a:solidFill>
                            <a:srgbClr val="000000"/>
                          </a:solidFill>
                          <a:effectLst/>
                          <a:latin typeface="Calibri" panose="020F0502020204030204" pitchFamily="34" charset="0"/>
                        </a:rPr>
                        <a:t>IFIT3</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0.005851447</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3.042716698</a:t>
                      </a:r>
                    </a:p>
                  </a:txBody>
                  <a:tcPr marL="3548" marR="3548" marT="3547" marB="0" anchor="b">
                    <a:lnL>
                      <a:noFill/>
                    </a:lnL>
                    <a:lnR>
                      <a:noFill/>
                    </a:lnR>
                    <a:lnT>
                      <a:noFill/>
                    </a:lnT>
                    <a:lnB>
                      <a:noFill/>
                    </a:lnB>
                    <a:solidFill>
                      <a:srgbClr val="FBC5C8"/>
                    </a:solidFill>
                  </a:tcPr>
                </a:tc>
                <a:extLst>
                  <a:ext uri="{0D108BD9-81ED-4DB2-BD59-A6C34878D82A}">
                    <a16:rowId xmlns:a16="http://schemas.microsoft.com/office/drawing/2014/main" val="98498946"/>
                  </a:ext>
                </a:extLst>
              </a:tr>
              <a:tr h="140670">
                <a:tc>
                  <a:txBody>
                    <a:bodyPr/>
                    <a:lstStyle/>
                    <a:p>
                      <a:pPr algn="ctr" fontAlgn="b"/>
                      <a:r>
                        <a:rPr lang="en-US" sz="900" b="1" i="0" u="none" strike="noStrike">
                          <a:solidFill>
                            <a:srgbClr val="000000"/>
                          </a:solidFill>
                          <a:effectLst/>
                          <a:latin typeface="Calibri" panose="020F0502020204030204" pitchFamily="34" charset="0"/>
                        </a:rPr>
                        <a:t>BST2</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0.01141968</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2.781347555</a:t>
                      </a:r>
                    </a:p>
                  </a:txBody>
                  <a:tcPr marL="3548" marR="3548" marT="3547" marB="0" anchor="b">
                    <a:lnL>
                      <a:noFill/>
                    </a:lnL>
                    <a:lnR>
                      <a:noFill/>
                    </a:lnR>
                    <a:lnT>
                      <a:noFill/>
                    </a:lnT>
                    <a:lnB>
                      <a:noFill/>
                    </a:lnB>
                    <a:solidFill>
                      <a:srgbClr val="FBCDD0"/>
                    </a:solidFill>
                  </a:tcPr>
                </a:tc>
                <a:extLst>
                  <a:ext uri="{0D108BD9-81ED-4DB2-BD59-A6C34878D82A}">
                    <a16:rowId xmlns:a16="http://schemas.microsoft.com/office/drawing/2014/main" val="2883043642"/>
                  </a:ext>
                </a:extLst>
              </a:tr>
              <a:tr h="140670">
                <a:tc>
                  <a:txBody>
                    <a:bodyPr/>
                    <a:lstStyle/>
                    <a:p>
                      <a:pPr algn="ctr" fontAlgn="b"/>
                      <a:r>
                        <a:rPr lang="en-US" sz="900" b="1" i="0" u="none" strike="noStrike">
                          <a:solidFill>
                            <a:srgbClr val="000000"/>
                          </a:solidFill>
                          <a:effectLst/>
                          <a:latin typeface="Calibri" panose="020F0502020204030204" pitchFamily="34" charset="0"/>
                        </a:rPr>
                        <a:t>IFITM1</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0.012902893</a:t>
                      </a:r>
                    </a:p>
                  </a:txBody>
                  <a:tcPr marL="3548" marR="3548" marT="3547" marB="0" anchor="b">
                    <a:lnL>
                      <a:noFill/>
                    </a:lnL>
                    <a:lnR>
                      <a:noFill/>
                    </a:lnR>
                    <a:lnT>
                      <a:noFill/>
                    </a:lnT>
                    <a:lnB>
                      <a:noFill/>
                    </a:lnB>
                  </a:tcPr>
                </a:tc>
                <a:tc>
                  <a:txBody>
                    <a:bodyPr/>
                    <a:lstStyle/>
                    <a:p>
                      <a:pPr algn="ctr" fontAlgn="b"/>
                      <a:r>
                        <a:rPr lang="en-US" sz="900" b="1" i="0" u="none" strike="noStrike" dirty="0">
                          <a:solidFill>
                            <a:srgbClr val="000000"/>
                          </a:solidFill>
                          <a:effectLst/>
                          <a:latin typeface="Calibri" panose="020F0502020204030204" pitchFamily="34" charset="0"/>
                        </a:rPr>
                        <a:t>2.4880496</a:t>
                      </a:r>
                    </a:p>
                  </a:txBody>
                  <a:tcPr marL="3548" marR="3548" marT="3547" marB="0" anchor="b">
                    <a:lnL>
                      <a:noFill/>
                    </a:lnL>
                    <a:lnR>
                      <a:noFill/>
                    </a:lnR>
                    <a:lnT>
                      <a:noFill/>
                    </a:lnT>
                    <a:lnB>
                      <a:noFill/>
                    </a:lnB>
                    <a:solidFill>
                      <a:srgbClr val="FBD6D9"/>
                    </a:solidFill>
                  </a:tcPr>
                </a:tc>
                <a:extLst>
                  <a:ext uri="{0D108BD9-81ED-4DB2-BD59-A6C34878D82A}">
                    <a16:rowId xmlns:a16="http://schemas.microsoft.com/office/drawing/2014/main" val="3409159433"/>
                  </a:ext>
                </a:extLst>
              </a:tr>
              <a:tr h="140670">
                <a:tc>
                  <a:txBody>
                    <a:bodyPr/>
                    <a:lstStyle/>
                    <a:p>
                      <a:pPr algn="ctr" fontAlgn="b"/>
                      <a:r>
                        <a:rPr lang="en-US" sz="900" b="1" i="0" u="none" strike="noStrike">
                          <a:solidFill>
                            <a:srgbClr val="000000"/>
                          </a:solidFill>
                          <a:effectLst/>
                          <a:latin typeface="Calibri" panose="020F0502020204030204" pitchFamily="34" charset="0"/>
                        </a:rPr>
                        <a:t>HERC6</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0.005293886</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2.437905634</a:t>
                      </a:r>
                    </a:p>
                  </a:txBody>
                  <a:tcPr marL="3548" marR="3548" marT="3547" marB="0" anchor="b">
                    <a:lnL>
                      <a:noFill/>
                    </a:lnL>
                    <a:lnR>
                      <a:noFill/>
                    </a:lnR>
                    <a:lnT>
                      <a:noFill/>
                    </a:lnT>
                    <a:lnB>
                      <a:noFill/>
                    </a:lnB>
                    <a:solidFill>
                      <a:srgbClr val="FCD8DB"/>
                    </a:solidFill>
                  </a:tcPr>
                </a:tc>
                <a:extLst>
                  <a:ext uri="{0D108BD9-81ED-4DB2-BD59-A6C34878D82A}">
                    <a16:rowId xmlns:a16="http://schemas.microsoft.com/office/drawing/2014/main" val="3069175681"/>
                  </a:ext>
                </a:extLst>
              </a:tr>
              <a:tr h="140670">
                <a:tc>
                  <a:txBody>
                    <a:bodyPr/>
                    <a:lstStyle/>
                    <a:p>
                      <a:pPr algn="ctr" fontAlgn="b"/>
                      <a:r>
                        <a:rPr lang="en-US" sz="900" b="1" i="0" u="none" strike="noStrike">
                          <a:solidFill>
                            <a:srgbClr val="000000"/>
                          </a:solidFill>
                          <a:effectLst/>
                          <a:latin typeface="Calibri" panose="020F0502020204030204" pitchFamily="34" charset="0"/>
                        </a:rPr>
                        <a:t>OAS1</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0.043658746</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2.369190495</a:t>
                      </a:r>
                    </a:p>
                  </a:txBody>
                  <a:tcPr marL="3548" marR="3548" marT="3547" marB="0" anchor="b">
                    <a:lnL>
                      <a:noFill/>
                    </a:lnL>
                    <a:lnR>
                      <a:noFill/>
                    </a:lnR>
                    <a:lnT>
                      <a:noFill/>
                    </a:lnT>
                    <a:lnB>
                      <a:noFill/>
                    </a:lnB>
                    <a:solidFill>
                      <a:srgbClr val="FCDADD"/>
                    </a:solidFill>
                  </a:tcPr>
                </a:tc>
                <a:extLst>
                  <a:ext uri="{0D108BD9-81ED-4DB2-BD59-A6C34878D82A}">
                    <a16:rowId xmlns:a16="http://schemas.microsoft.com/office/drawing/2014/main" val="2879566382"/>
                  </a:ext>
                </a:extLst>
              </a:tr>
              <a:tr h="140670">
                <a:tc>
                  <a:txBody>
                    <a:bodyPr/>
                    <a:lstStyle/>
                    <a:p>
                      <a:pPr algn="ctr" fontAlgn="b"/>
                      <a:r>
                        <a:rPr lang="en-US" sz="900" b="1" i="0" u="none" strike="noStrike">
                          <a:solidFill>
                            <a:srgbClr val="000000"/>
                          </a:solidFill>
                          <a:effectLst/>
                          <a:latin typeface="Calibri" panose="020F0502020204030204" pitchFamily="34" charset="0"/>
                        </a:rPr>
                        <a:t>OAS3</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0.031867096</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2.180944258</a:t>
                      </a:r>
                    </a:p>
                  </a:txBody>
                  <a:tcPr marL="3548" marR="3548" marT="3547" marB="0" anchor="b">
                    <a:lnL>
                      <a:noFill/>
                    </a:lnL>
                    <a:lnR>
                      <a:noFill/>
                    </a:lnR>
                    <a:lnT>
                      <a:noFill/>
                    </a:lnT>
                    <a:lnB>
                      <a:noFill/>
                    </a:lnB>
                    <a:solidFill>
                      <a:srgbClr val="FCE0E3"/>
                    </a:solidFill>
                  </a:tcPr>
                </a:tc>
                <a:extLst>
                  <a:ext uri="{0D108BD9-81ED-4DB2-BD59-A6C34878D82A}">
                    <a16:rowId xmlns:a16="http://schemas.microsoft.com/office/drawing/2014/main" val="1527741668"/>
                  </a:ext>
                </a:extLst>
              </a:tr>
              <a:tr h="140670">
                <a:tc>
                  <a:txBody>
                    <a:bodyPr/>
                    <a:lstStyle/>
                    <a:p>
                      <a:pPr algn="ctr" fontAlgn="b"/>
                      <a:r>
                        <a:rPr lang="en-US" sz="900" b="1" i="0" u="none" strike="noStrike">
                          <a:solidFill>
                            <a:srgbClr val="000000"/>
                          </a:solidFill>
                          <a:effectLst/>
                          <a:latin typeface="Calibri" panose="020F0502020204030204" pitchFamily="34" charset="0"/>
                        </a:rPr>
                        <a:t>DDX60</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0.00275988</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2.172941725</a:t>
                      </a:r>
                    </a:p>
                  </a:txBody>
                  <a:tcPr marL="3548" marR="3548" marT="3547" marB="0" anchor="b">
                    <a:lnL>
                      <a:noFill/>
                    </a:lnL>
                    <a:lnR>
                      <a:noFill/>
                    </a:lnR>
                    <a:lnT>
                      <a:noFill/>
                    </a:lnT>
                    <a:lnB>
                      <a:noFill/>
                    </a:lnB>
                    <a:solidFill>
                      <a:srgbClr val="FCE0E3"/>
                    </a:solidFill>
                  </a:tcPr>
                </a:tc>
                <a:extLst>
                  <a:ext uri="{0D108BD9-81ED-4DB2-BD59-A6C34878D82A}">
                    <a16:rowId xmlns:a16="http://schemas.microsoft.com/office/drawing/2014/main" val="846070311"/>
                  </a:ext>
                </a:extLst>
              </a:tr>
              <a:tr h="140670">
                <a:tc>
                  <a:txBody>
                    <a:bodyPr/>
                    <a:lstStyle/>
                    <a:p>
                      <a:pPr algn="ctr" fontAlgn="b"/>
                      <a:r>
                        <a:rPr lang="en-US" sz="900" b="0" i="0" u="none" strike="noStrike">
                          <a:solidFill>
                            <a:srgbClr val="000000"/>
                          </a:solidFill>
                          <a:effectLst/>
                          <a:latin typeface="Calibri" panose="020F0502020204030204" pitchFamily="34" charset="0"/>
                        </a:rPr>
                        <a:t>IFI44L</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0.112764295</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2.017033376</a:t>
                      </a:r>
                    </a:p>
                  </a:txBody>
                  <a:tcPr marL="3548" marR="3548" marT="3547" marB="0" anchor="b">
                    <a:lnL>
                      <a:noFill/>
                    </a:lnL>
                    <a:lnR>
                      <a:noFill/>
                    </a:lnR>
                    <a:lnT>
                      <a:noFill/>
                    </a:lnT>
                    <a:lnB>
                      <a:noFill/>
                    </a:lnB>
                    <a:solidFill>
                      <a:srgbClr val="FCE5E8"/>
                    </a:solidFill>
                  </a:tcPr>
                </a:tc>
                <a:extLst>
                  <a:ext uri="{0D108BD9-81ED-4DB2-BD59-A6C34878D82A}">
                    <a16:rowId xmlns:a16="http://schemas.microsoft.com/office/drawing/2014/main" val="2768394403"/>
                  </a:ext>
                </a:extLst>
              </a:tr>
              <a:tr h="140670">
                <a:tc>
                  <a:txBody>
                    <a:bodyPr/>
                    <a:lstStyle/>
                    <a:p>
                      <a:pPr algn="ctr" fontAlgn="b"/>
                      <a:r>
                        <a:rPr lang="en-US" sz="900" b="1" i="0" u="none" strike="noStrike">
                          <a:solidFill>
                            <a:srgbClr val="000000"/>
                          </a:solidFill>
                          <a:effectLst/>
                          <a:latin typeface="Calibri" panose="020F0502020204030204" pitchFamily="34" charset="0"/>
                        </a:rPr>
                        <a:t>IFI44</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0.036967059</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1.99418857</a:t>
                      </a:r>
                    </a:p>
                  </a:txBody>
                  <a:tcPr marL="3548" marR="3548" marT="3547" marB="0" anchor="b">
                    <a:lnL>
                      <a:noFill/>
                    </a:lnL>
                    <a:lnR>
                      <a:noFill/>
                    </a:lnR>
                    <a:lnT>
                      <a:noFill/>
                    </a:lnT>
                    <a:lnB>
                      <a:noFill/>
                    </a:lnB>
                    <a:solidFill>
                      <a:srgbClr val="FCE6E8"/>
                    </a:solidFill>
                  </a:tcPr>
                </a:tc>
                <a:extLst>
                  <a:ext uri="{0D108BD9-81ED-4DB2-BD59-A6C34878D82A}">
                    <a16:rowId xmlns:a16="http://schemas.microsoft.com/office/drawing/2014/main" val="3262309653"/>
                  </a:ext>
                </a:extLst>
              </a:tr>
              <a:tr h="140670">
                <a:tc>
                  <a:txBody>
                    <a:bodyPr/>
                    <a:lstStyle/>
                    <a:p>
                      <a:pPr algn="ctr" fontAlgn="b"/>
                      <a:r>
                        <a:rPr lang="en-US" sz="900" b="1" i="0" u="none" strike="noStrike">
                          <a:solidFill>
                            <a:srgbClr val="000000"/>
                          </a:solidFill>
                          <a:effectLst/>
                          <a:latin typeface="Calibri" panose="020F0502020204030204" pitchFamily="34" charset="0"/>
                        </a:rPr>
                        <a:t>STAT1</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0.001258317</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1.936523191</a:t>
                      </a:r>
                    </a:p>
                  </a:txBody>
                  <a:tcPr marL="3548" marR="3548" marT="3547" marB="0" anchor="b">
                    <a:lnL>
                      <a:noFill/>
                    </a:lnL>
                    <a:lnR>
                      <a:noFill/>
                    </a:lnR>
                    <a:lnT>
                      <a:noFill/>
                    </a:lnT>
                    <a:lnB>
                      <a:noFill/>
                    </a:lnB>
                    <a:solidFill>
                      <a:srgbClr val="FCE7EA"/>
                    </a:solidFill>
                  </a:tcPr>
                </a:tc>
                <a:extLst>
                  <a:ext uri="{0D108BD9-81ED-4DB2-BD59-A6C34878D82A}">
                    <a16:rowId xmlns:a16="http://schemas.microsoft.com/office/drawing/2014/main" val="253918192"/>
                  </a:ext>
                </a:extLst>
              </a:tr>
              <a:tr h="140670">
                <a:tc>
                  <a:txBody>
                    <a:bodyPr/>
                    <a:lstStyle/>
                    <a:p>
                      <a:pPr algn="ctr" fontAlgn="b"/>
                      <a:r>
                        <a:rPr lang="en-US" sz="900" b="0" i="0" u="none" strike="noStrike">
                          <a:solidFill>
                            <a:srgbClr val="000000"/>
                          </a:solidFill>
                          <a:effectLst/>
                          <a:latin typeface="Calibri" panose="020F0502020204030204" pitchFamily="34" charset="0"/>
                        </a:rPr>
                        <a:t>MX1</a:t>
                      </a:r>
                    </a:p>
                  </a:txBody>
                  <a:tcPr marL="3548" marR="3548" marT="3547"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panose="020F0502020204030204" pitchFamily="34" charset="0"/>
                        </a:rPr>
                        <a:t>0.166720886</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1.795229649</a:t>
                      </a:r>
                    </a:p>
                  </a:txBody>
                  <a:tcPr marL="3548" marR="3548" marT="3547" marB="0" anchor="b">
                    <a:lnL>
                      <a:noFill/>
                    </a:lnL>
                    <a:lnR>
                      <a:noFill/>
                    </a:lnR>
                    <a:lnT>
                      <a:noFill/>
                    </a:lnT>
                    <a:lnB>
                      <a:noFill/>
                    </a:lnB>
                    <a:solidFill>
                      <a:srgbClr val="FCECEF"/>
                    </a:solidFill>
                  </a:tcPr>
                </a:tc>
                <a:extLst>
                  <a:ext uri="{0D108BD9-81ED-4DB2-BD59-A6C34878D82A}">
                    <a16:rowId xmlns:a16="http://schemas.microsoft.com/office/drawing/2014/main" val="1722973716"/>
                  </a:ext>
                </a:extLst>
              </a:tr>
              <a:tr h="140670">
                <a:tc>
                  <a:txBody>
                    <a:bodyPr/>
                    <a:lstStyle/>
                    <a:p>
                      <a:pPr algn="ctr" fontAlgn="b"/>
                      <a:r>
                        <a:rPr lang="en-US" sz="900" b="1" i="0" u="none" strike="noStrike">
                          <a:solidFill>
                            <a:srgbClr val="000000"/>
                          </a:solidFill>
                          <a:effectLst/>
                          <a:latin typeface="Calibri" panose="020F0502020204030204" pitchFamily="34" charset="0"/>
                        </a:rPr>
                        <a:t>IFI35</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0.010137064</a:t>
                      </a:r>
                    </a:p>
                  </a:txBody>
                  <a:tcPr marL="3548" marR="3548" marT="3547" marB="0" anchor="b">
                    <a:lnL>
                      <a:noFill/>
                    </a:lnL>
                    <a:lnR>
                      <a:noFill/>
                    </a:lnR>
                    <a:lnT>
                      <a:noFill/>
                    </a:lnT>
                    <a:lnB>
                      <a:noFill/>
                    </a:lnB>
                  </a:tcPr>
                </a:tc>
                <a:tc>
                  <a:txBody>
                    <a:bodyPr/>
                    <a:lstStyle/>
                    <a:p>
                      <a:pPr algn="ctr" fontAlgn="b"/>
                      <a:r>
                        <a:rPr lang="en-US" sz="900" b="1" i="0" u="none" strike="noStrike" dirty="0">
                          <a:solidFill>
                            <a:srgbClr val="000000"/>
                          </a:solidFill>
                          <a:effectLst/>
                          <a:latin typeface="Calibri" panose="020F0502020204030204" pitchFamily="34" charset="0"/>
                        </a:rPr>
                        <a:t>1.793755047</a:t>
                      </a:r>
                    </a:p>
                  </a:txBody>
                  <a:tcPr marL="3548" marR="3548" marT="3547" marB="0" anchor="b">
                    <a:lnL>
                      <a:noFill/>
                    </a:lnL>
                    <a:lnR>
                      <a:noFill/>
                    </a:lnR>
                    <a:lnT>
                      <a:noFill/>
                    </a:lnT>
                    <a:lnB>
                      <a:noFill/>
                    </a:lnB>
                    <a:solidFill>
                      <a:srgbClr val="FCECEF"/>
                    </a:solidFill>
                  </a:tcPr>
                </a:tc>
                <a:extLst>
                  <a:ext uri="{0D108BD9-81ED-4DB2-BD59-A6C34878D82A}">
                    <a16:rowId xmlns:a16="http://schemas.microsoft.com/office/drawing/2014/main" val="2061107659"/>
                  </a:ext>
                </a:extLst>
              </a:tr>
              <a:tr h="140670">
                <a:tc>
                  <a:txBody>
                    <a:bodyPr/>
                    <a:lstStyle/>
                    <a:p>
                      <a:pPr algn="ctr" fontAlgn="b"/>
                      <a:r>
                        <a:rPr lang="en-US" sz="900" b="0" i="0" u="none" strike="noStrike">
                          <a:solidFill>
                            <a:srgbClr val="000000"/>
                          </a:solidFill>
                          <a:effectLst/>
                          <a:latin typeface="Calibri" panose="020F0502020204030204" pitchFamily="34" charset="0"/>
                        </a:rPr>
                        <a:t>LAMP3</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0.171344399</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1.620838163</a:t>
                      </a:r>
                    </a:p>
                  </a:txBody>
                  <a:tcPr marL="3548" marR="3548" marT="3547" marB="0" anchor="b">
                    <a:lnL>
                      <a:noFill/>
                    </a:lnL>
                    <a:lnR>
                      <a:noFill/>
                    </a:lnR>
                    <a:lnT>
                      <a:noFill/>
                    </a:lnT>
                    <a:lnB>
                      <a:noFill/>
                    </a:lnB>
                    <a:solidFill>
                      <a:srgbClr val="FCF1F4"/>
                    </a:solidFill>
                  </a:tcPr>
                </a:tc>
                <a:extLst>
                  <a:ext uri="{0D108BD9-81ED-4DB2-BD59-A6C34878D82A}">
                    <a16:rowId xmlns:a16="http://schemas.microsoft.com/office/drawing/2014/main" val="1360580358"/>
                  </a:ext>
                </a:extLst>
              </a:tr>
              <a:tr h="140670">
                <a:tc>
                  <a:txBody>
                    <a:bodyPr/>
                    <a:lstStyle/>
                    <a:p>
                      <a:pPr algn="ctr" fontAlgn="b"/>
                      <a:r>
                        <a:rPr lang="en-US" sz="900" b="0" i="0" u="none" strike="noStrike">
                          <a:solidFill>
                            <a:srgbClr val="000000"/>
                          </a:solidFill>
                          <a:effectLst/>
                          <a:latin typeface="Calibri" panose="020F0502020204030204" pitchFamily="34" charset="0"/>
                        </a:rPr>
                        <a:t>USP18</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0.110273377</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1.53808785</a:t>
                      </a:r>
                    </a:p>
                  </a:txBody>
                  <a:tcPr marL="3548" marR="3548" marT="3547" marB="0" anchor="b">
                    <a:lnL>
                      <a:noFill/>
                    </a:lnL>
                    <a:lnR>
                      <a:noFill/>
                    </a:lnR>
                    <a:lnT>
                      <a:noFill/>
                    </a:lnT>
                    <a:lnB>
                      <a:noFill/>
                    </a:lnB>
                    <a:solidFill>
                      <a:srgbClr val="FCF4F7"/>
                    </a:solidFill>
                  </a:tcPr>
                </a:tc>
                <a:extLst>
                  <a:ext uri="{0D108BD9-81ED-4DB2-BD59-A6C34878D82A}">
                    <a16:rowId xmlns:a16="http://schemas.microsoft.com/office/drawing/2014/main" val="4218944749"/>
                  </a:ext>
                </a:extLst>
              </a:tr>
              <a:tr h="140670">
                <a:tc>
                  <a:txBody>
                    <a:bodyPr/>
                    <a:lstStyle/>
                    <a:p>
                      <a:pPr algn="ctr" fontAlgn="b"/>
                      <a:r>
                        <a:rPr lang="en-US" sz="900" b="0" i="0" u="none" strike="noStrike">
                          <a:solidFill>
                            <a:srgbClr val="000000"/>
                          </a:solidFill>
                          <a:effectLst/>
                          <a:latin typeface="Calibri" panose="020F0502020204030204" pitchFamily="34" charset="0"/>
                        </a:rPr>
                        <a:t>CXCL10</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0.151683957</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1.522655748</a:t>
                      </a:r>
                    </a:p>
                  </a:txBody>
                  <a:tcPr marL="3548" marR="3548" marT="3547" marB="0" anchor="b">
                    <a:lnL>
                      <a:noFill/>
                    </a:lnL>
                    <a:lnR>
                      <a:noFill/>
                    </a:lnR>
                    <a:lnT>
                      <a:noFill/>
                    </a:lnT>
                    <a:lnB>
                      <a:noFill/>
                    </a:lnB>
                    <a:solidFill>
                      <a:srgbClr val="FCF4F7"/>
                    </a:solidFill>
                  </a:tcPr>
                </a:tc>
                <a:extLst>
                  <a:ext uri="{0D108BD9-81ED-4DB2-BD59-A6C34878D82A}">
                    <a16:rowId xmlns:a16="http://schemas.microsoft.com/office/drawing/2014/main" val="4102026109"/>
                  </a:ext>
                </a:extLst>
              </a:tr>
              <a:tr h="140670">
                <a:tc>
                  <a:txBody>
                    <a:bodyPr/>
                    <a:lstStyle/>
                    <a:p>
                      <a:pPr algn="ctr" fontAlgn="b"/>
                      <a:r>
                        <a:rPr lang="en-US" sz="900" b="1" i="0" u="none" strike="noStrike">
                          <a:solidFill>
                            <a:srgbClr val="000000"/>
                          </a:solidFill>
                          <a:effectLst/>
                          <a:latin typeface="Calibri" panose="020F0502020204030204" pitchFamily="34" charset="0"/>
                        </a:rPr>
                        <a:t>IRF7</a:t>
                      </a:r>
                    </a:p>
                  </a:txBody>
                  <a:tcPr marL="3548" marR="3548" marT="3547" marB="0" anchor="b">
                    <a:lnL>
                      <a:noFill/>
                    </a:lnL>
                    <a:lnR>
                      <a:noFill/>
                    </a:lnR>
                    <a:lnT>
                      <a:noFill/>
                    </a:lnT>
                    <a:lnB>
                      <a:noFill/>
                    </a:lnB>
                  </a:tcPr>
                </a:tc>
                <a:tc>
                  <a:txBody>
                    <a:bodyPr/>
                    <a:lstStyle/>
                    <a:p>
                      <a:pPr algn="ctr" fontAlgn="b"/>
                      <a:r>
                        <a:rPr lang="en-US" sz="900" b="1" i="0" u="none" strike="noStrike" dirty="0">
                          <a:solidFill>
                            <a:srgbClr val="000000"/>
                          </a:solidFill>
                          <a:effectLst/>
                          <a:latin typeface="Calibri" panose="020F0502020204030204" pitchFamily="34" charset="0"/>
                        </a:rPr>
                        <a:t>0.023841141</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1.517336594</a:t>
                      </a:r>
                    </a:p>
                  </a:txBody>
                  <a:tcPr marL="3548" marR="3548" marT="3547" marB="0" anchor="b">
                    <a:lnL>
                      <a:noFill/>
                    </a:lnL>
                    <a:lnR>
                      <a:noFill/>
                    </a:lnR>
                    <a:lnT>
                      <a:noFill/>
                    </a:lnT>
                    <a:lnB>
                      <a:noFill/>
                    </a:lnB>
                    <a:solidFill>
                      <a:srgbClr val="FCF4F7"/>
                    </a:solidFill>
                  </a:tcPr>
                </a:tc>
                <a:extLst>
                  <a:ext uri="{0D108BD9-81ED-4DB2-BD59-A6C34878D82A}">
                    <a16:rowId xmlns:a16="http://schemas.microsoft.com/office/drawing/2014/main" val="212520048"/>
                  </a:ext>
                </a:extLst>
              </a:tr>
              <a:tr h="140670">
                <a:tc>
                  <a:txBody>
                    <a:bodyPr/>
                    <a:lstStyle/>
                    <a:p>
                      <a:pPr algn="ctr" fontAlgn="b"/>
                      <a:r>
                        <a:rPr lang="en-US" sz="900" b="0" i="0" u="none" strike="noStrike">
                          <a:solidFill>
                            <a:srgbClr val="000000"/>
                          </a:solidFill>
                          <a:effectLst/>
                          <a:latin typeface="Calibri" panose="020F0502020204030204" pitchFamily="34" charset="0"/>
                        </a:rPr>
                        <a:t>OASL</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0.375638271</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1.333583873</a:t>
                      </a:r>
                    </a:p>
                  </a:txBody>
                  <a:tcPr marL="3548" marR="3548" marT="3547" marB="0" anchor="b">
                    <a:lnL>
                      <a:noFill/>
                    </a:lnL>
                    <a:lnR>
                      <a:noFill/>
                    </a:lnR>
                    <a:lnT>
                      <a:noFill/>
                    </a:lnT>
                    <a:lnB>
                      <a:noFill/>
                    </a:lnB>
                    <a:solidFill>
                      <a:srgbClr val="FCFAFD"/>
                    </a:solidFill>
                  </a:tcPr>
                </a:tc>
                <a:extLst>
                  <a:ext uri="{0D108BD9-81ED-4DB2-BD59-A6C34878D82A}">
                    <a16:rowId xmlns:a16="http://schemas.microsoft.com/office/drawing/2014/main" val="4058223420"/>
                  </a:ext>
                </a:extLst>
              </a:tr>
              <a:tr h="140670">
                <a:tc>
                  <a:txBody>
                    <a:bodyPr/>
                    <a:lstStyle/>
                    <a:p>
                      <a:pPr algn="ctr" fontAlgn="b"/>
                      <a:r>
                        <a:rPr lang="en-US" sz="900" b="1" i="0" u="none" strike="noStrike">
                          <a:solidFill>
                            <a:srgbClr val="000000"/>
                          </a:solidFill>
                          <a:effectLst/>
                          <a:latin typeface="Calibri" panose="020F0502020204030204" pitchFamily="34" charset="0"/>
                        </a:rPr>
                        <a:t>TRIM14</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0.031407036</a:t>
                      </a:r>
                    </a:p>
                  </a:txBody>
                  <a:tcPr marL="3548" marR="3548" marT="3547" marB="0" anchor="b">
                    <a:lnL>
                      <a:noFill/>
                    </a:lnL>
                    <a:lnR>
                      <a:noFill/>
                    </a:lnR>
                    <a:lnT>
                      <a:noFill/>
                    </a:lnT>
                    <a:lnB>
                      <a:noFill/>
                    </a:lnB>
                  </a:tcPr>
                </a:tc>
                <a:tc>
                  <a:txBody>
                    <a:bodyPr/>
                    <a:lstStyle/>
                    <a:p>
                      <a:pPr algn="ctr" fontAlgn="b"/>
                      <a:r>
                        <a:rPr lang="en-US" sz="900" b="1" i="0" u="none" strike="noStrike">
                          <a:solidFill>
                            <a:srgbClr val="000000"/>
                          </a:solidFill>
                          <a:effectLst/>
                          <a:latin typeface="Calibri" panose="020F0502020204030204" pitchFamily="34" charset="0"/>
                        </a:rPr>
                        <a:t>1.322950288</a:t>
                      </a:r>
                    </a:p>
                  </a:txBody>
                  <a:tcPr marL="3548" marR="3548" marT="3547" marB="0" anchor="b">
                    <a:lnL>
                      <a:noFill/>
                    </a:lnL>
                    <a:lnR>
                      <a:noFill/>
                    </a:lnR>
                    <a:lnT>
                      <a:noFill/>
                    </a:lnT>
                    <a:lnB>
                      <a:noFill/>
                    </a:lnB>
                    <a:solidFill>
                      <a:srgbClr val="FCFAFD"/>
                    </a:solidFill>
                  </a:tcPr>
                </a:tc>
                <a:extLst>
                  <a:ext uri="{0D108BD9-81ED-4DB2-BD59-A6C34878D82A}">
                    <a16:rowId xmlns:a16="http://schemas.microsoft.com/office/drawing/2014/main" val="4057965474"/>
                  </a:ext>
                </a:extLst>
              </a:tr>
              <a:tr h="140670">
                <a:tc>
                  <a:txBody>
                    <a:bodyPr/>
                    <a:lstStyle/>
                    <a:p>
                      <a:pPr algn="ctr" fontAlgn="b"/>
                      <a:r>
                        <a:rPr lang="en-US" sz="900" b="0" i="0" u="none" strike="noStrike">
                          <a:solidFill>
                            <a:srgbClr val="000000"/>
                          </a:solidFill>
                          <a:effectLst/>
                          <a:latin typeface="Calibri" panose="020F0502020204030204" pitchFamily="34" charset="0"/>
                        </a:rPr>
                        <a:t>PLSCR1</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0.385590137</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1.25003683</a:t>
                      </a:r>
                    </a:p>
                  </a:txBody>
                  <a:tcPr marL="3548" marR="3548" marT="3547" marB="0" anchor="b">
                    <a:lnL>
                      <a:noFill/>
                    </a:lnL>
                    <a:lnR>
                      <a:noFill/>
                    </a:lnR>
                    <a:lnT>
                      <a:noFill/>
                    </a:lnT>
                    <a:lnB>
                      <a:noFill/>
                    </a:lnB>
                    <a:solidFill>
                      <a:srgbClr val="FCFCFF"/>
                    </a:solidFill>
                  </a:tcPr>
                </a:tc>
                <a:extLst>
                  <a:ext uri="{0D108BD9-81ED-4DB2-BD59-A6C34878D82A}">
                    <a16:rowId xmlns:a16="http://schemas.microsoft.com/office/drawing/2014/main" val="2099797343"/>
                  </a:ext>
                </a:extLst>
              </a:tr>
              <a:tr h="140670">
                <a:tc>
                  <a:txBody>
                    <a:bodyPr/>
                    <a:lstStyle/>
                    <a:p>
                      <a:pPr algn="ctr" fontAlgn="b"/>
                      <a:r>
                        <a:rPr lang="en-US" sz="900" b="0" i="0" u="none" strike="noStrike">
                          <a:solidFill>
                            <a:srgbClr val="000000"/>
                          </a:solidFill>
                          <a:effectLst/>
                          <a:latin typeface="Calibri" panose="020F0502020204030204" pitchFamily="34" charset="0"/>
                        </a:rPr>
                        <a:t>SH3YL1</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0.271830719</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1.163053617</a:t>
                      </a:r>
                    </a:p>
                  </a:txBody>
                  <a:tcPr marL="3548" marR="3548" marT="3547" marB="0" anchor="b">
                    <a:lnL>
                      <a:noFill/>
                    </a:lnL>
                    <a:lnR>
                      <a:noFill/>
                    </a:lnR>
                    <a:lnT>
                      <a:noFill/>
                    </a:lnT>
                    <a:lnB>
                      <a:noFill/>
                    </a:lnB>
                    <a:solidFill>
                      <a:srgbClr val="F9FAFE"/>
                    </a:solidFill>
                  </a:tcPr>
                </a:tc>
                <a:extLst>
                  <a:ext uri="{0D108BD9-81ED-4DB2-BD59-A6C34878D82A}">
                    <a16:rowId xmlns:a16="http://schemas.microsoft.com/office/drawing/2014/main" val="1614755188"/>
                  </a:ext>
                </a:extLst>
              </a:tr>
              <a:tr h="140670">
                <a:tc>
                  <a:txBody>
                    <a:bodyPr/>
                    <a:lstStyle/>
                    <a:p>
                      <a:pPr algn="ctr" fontAlgn="b"/>
                      <a:r>
                        <a:rPr lang="en-US" sz="900" b="0" i="0" u="none" strike="noStrike">
                          <a:solidFill>
                            <a:srgbClr val="000000"/>
                          </a:solidFill>
                          <a:effectLst/>
                          <a:latin typeface="Calibri" panose="020F0502020204030204" pitchFamily="34" charset="0"/>
                        </a:rPr>
                        <a:t>ZNF273</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0.752322256</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1.049155155</a:t>
                      </a:r>
                    </a:p>
                  </a:txBody>
                  <a:tcPr marL="3548" marR="3548" marT="3547" marB="0" anchor="b">
                    <a:lnL>
                      <a:noFill/>
                    </a:lnL>
                    <a:lnR>
                      <a:noFill/>
                    </a:lnR>
                    <a:lnT>
                      <a:noFill/>
                    </a:lnT>
                    <a:lnB>
                      <a:noFill/>
                    </a:lnB>
                    <a:solidFill>
                      <a:srgbClr val="F5F7FC"/>
                    </a:solidFill>
                  </a:tcPr>
                </a:tc>
                <a:extLst>
                  <a:ext uri="{0D108BD9-81ED-4DB2-BD59-A6C34878D82A}">
                    <a16:rowId xmlns:a16="http://schemas.microsoft.com/office/drawing/2014/main" val="4145251802"/>
                  </a:ext>
                </a:extLst>
              </a:tr>
              <a:tr h="140670">
                <a:tc>
                  <a:txBody>
                    <a:bodyPr/>
                    <a:lstStyle/>
                    <a:p>
                      <a:pPr algn="ctr" fontAlgn="b"/>
                      <a:r>
                        <a:rPr lang="en-US" sz="900" b="0" i="0" u="none" strike="noStrike">
                          <a:solidFill>
                            <a:srgbClr val="000000"/>
                          </a:solidFill>
                          <a:effectLst/>
                          <a:latin typeface="Calibri" panose="020F0502020204030204" pitchFamily="34" charset="0"/>
                        </a:rPr>
                        <a:t>MX2</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0.895429581</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1.045794252</a:t>
                      </a:r>
                    </a:p>
                  </a:txBody>
                  <a:tcPr marL="3548" marR="3548" marT="3547" marB="0" anchor="b">
                    <a:lnL>
                      <a:noFill/>
                    </a:lnL>
                    <a:lnR>
                      <a:noFill/>
                    </a:lnR>
                    <a:lnT>
                      <a:noFill/>
                    </a:lnT>
                    <a:lnB>
                      <a:noFill/>
                    </a:lnB>
                    <a:solidFill>
                      <a:srgbClr val="F5F7FC"/>
                    </a:solidFill>
                  </a:tcPr>
                </a:tc>
                <a:extLst>
                  <a:ext uri="{0D108BD9-81ED-4DB2-BD59-A6C34878D82A}">
                    <a16:rowId xmlns:a16="http://schemas.microsoft.com/office/drawing/2014/main" val="60127426"/>
                  </a:ext>
                </a:extLst>
              </a:tr>
              <a:tr h="140670">
                <a:tc>
                  <a:txBody>
                    <a:bodyPr/>
                    <a:lstStyle/>
                    <a:p>
                      <a:pPr algn="ctr" fontAlgn="b"/>
                      <a:r>
                        <a:rPr lang="en-US" sz="900" b="0" i="0" u="none" strike="noStrike">
                          <a:solidFill>
                            <a:srgbClr val="000000"/>
                          </a:solidFill>
                          <a:effectLst/>
                          <a:latin typeface="Calibri" panose="020F0502020204030204" pitchFamily="34" charset="0"/>
                        </a:rPr>
                        <a:t>LY6E</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0.850753536</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1.043749734</a:t>
                      </a:r>
                    </a:p>
                  </a:txBody>
                  <a:tcPr marL="3548" marR="3548" marT="3547" marB="0" anchor="b">
                    <a:lnL>
                      <a:noFill/>
                    </a:lnL>
                    <a:lnR>
                      <a:noFill/>
                    </a:lnR>
                    <a:lnT>
                      <a:noFill/>
                    </a:lnT>
                    <a:lnB>
                      <a:noFill/>
                    </a:lnB>
                    <a:solidFill>
                      <a:srgbClr val="F5F7FC"/>
                    </a:solidFill>
                  </a:tcPr>
                </a:tc>
                <a:extLst>
                  <a:ext uri="{0D108BD9-81ED-4DB2-BD59-A6C34878D82A}">
                    <a16:rowId xmlns:a16="http://schemas.microsoft.com/office/drawing/2014/main" val="1521077326"/>
                  </a:ext>
                </a:extLst>
              </a:tr>
              <a:tr h="140670">
                <a:tc>
                  <a:txBody>
                    <a:bodyPr/>
                    <a:lstStyle/>
                    <a:p>
                      <a:pPr algn="ctr" fontAlgn="b"/>
                      <a:r>
                        <a:rPr lang="en-US" sz="900" b="0" i="0" u="none" strike="noStrike">
                          <a:solidFill>
                            <a:srgbClr val="000000"/>
                          </a:solidFill>
                          <a:effectLst/>
                          <a:latin typeface="Calibri" panose="020F0502020204030204" pitchFamily="34" charset="0"/>
                        </a:rPr>
                        <a:t>DCN</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0.92280917</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1.028784429</a:t>
                      </a:r>
                    </a:p>
                  </a:txBody>
                  <a:tcPr marL="3548" marR="3548" marT="3547" marB="0" anchor="b">
                    <a:lnL>
                      <a:noFill/>
                    </a:lnL>
                    <a:lnR>
                      <a:noFill/>
                    </a:lnR>
                    <a:lnT>
                      <a:noFill/>
                    </a:lnT>
                    <a:lnB>
                      <a:noFill/>
                    </a:lnB>
                    <a:solidFill>
                      <a:srgbClr val="F5F7FC"/>
                    </a:solidFill>
                  </a:tcPr>
                </a:tc>
                <a:extLst>
                  <a:ext uri="{0D108BD9-81ED-4DB2-BD59-A6C34878D82A}">
                    <a16:rowId xmlns:a16="http://schemas.microsoft.com/office/drawing/2014/main" val="1603451072"/>
                  </a:ext>
                </a:extLst>
              </a:tr>
              <a:tr h="140670">
                <a:tc>
                  <a:txBody>
                    <a:bodyPr/>
                    <a:lstStyle/>
                    <a:p>
                      <a:pPr algn="ctr" fontAlgn="b"/>
                      <a:r>
                        <a:rPr lang="en-US" sz="900" b="0" i="0" u="none" strike="noStrike">
                          <a:solidFill>
                            <a:srgbClr val="000000"/>
                          </a:solidFill>
                          <a:effectLst/>
                          <a:latin typeface="Calibri" panose="020F0502020204030204" pitchFamily="34" charset="0"/>
                        </a:rPr>
                        <a:t>HSD17B1</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0.986106449</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1.002589777</a:t>
                      </a:r>
                    </a:p>
                  </a:txBody>
                  <a:tcPr marL="3548" marR="3548" marT="3547" marB="0" anchor="b">
                    <a:lnL>
                      <a:noFill/>
                    </a:lnL>
                    <a:lnR>
                      <a:noFill/>
                    </a:lnR>
                    <a:lnT>
                      <a:noFill/>
                    </a:lnT>
                    <a:lnB>
                      <a:noFill/>
                    </a:lnB>
                    <a:solidFill>
                      <a:srgbClr val="F4F6FC"/>
                    </a:solidFill>
                  </a:tcPr>
                </a:tc>
                <a:extLst>
                  <a:ext uri="{0D108BD9-81ED-4DB2-BD59-A6C34878D82A}">
                    <a16:rowId xmlns:a16="http://schemas.microsoft.com/office/drawing/2014/main" val="1098613087"/>
                  </a:ext>
                </a:extLst>
              </a:tr>
              <a:tr h="140670">
                <a:tc>
                  <a:txBody>
                    <a:bodyPr/>
                    <a:lstStyle/>
                    <a:p>
                      <a:pPr algn="ctr" fontAlgn="b"/>
                      <a:r>
                        <a:rPr lang="en-US" sz="900" b="0" i="0" u="none" strike="noStrike">
                          <a:solidFill>
                            <a:srgbClr val="000000"/>
                          </a:solidFill>
                          <a:effectLst/>
                          <a:latin typeface="Calibri" panose="020F0502020204030204" pitchFamily="34" charset="0"/>
                        </a:rPr>
                        <a:t>NEAT1</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0.941724426</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-1.012899276</a:t>
                      </a:r>
                    </a:p>
                  </a:txBody>
                  <a:tcPr marL="3548" marR="3548" marT="3547" marB="0" anchor="b">
                    <a:lnL>
                      <a:noFill/>
                    </a:lnL>
                    <a:lnR>
                      <a:noFill/>
                    </a:lnR>
                    <a:lnT>
                      <a:noFill/>
                    </a:lnT>
                    <a:lnB>
                      <a:noFill/>
                    </a:lnB>
                    <a:solidFill>
                      <a:srgbClr val="B5CAE6"/>
                    </a:solidFill>
                  </a:tcPr>
                </a:tc>
                <a:extLst>
                  <a:ext uri="{0D108BD9-81ED-4DB2-BD59-A6C34878D82A}">
                    <a16:rowId xmlns:a16="http://schemas.microsoft.com/office/drawing/2014/main" val="19089703"/>
                  </a:ext>
                </a:extLst>
              </a:tr>
              <a:tr h="140670">
                <a:tc>
                  <a:txBody>
                    <a:bodyPr/>
                    <a:lstStyle/>
                    <a:p>
                      <a:pPr algn="ctr" fontAlgn="b"/>
                      <a:r>
                        <a:rPr lang="en-US" sz="900" b="0" i="0" u="none" strike="noStrike">
                          <a:solidFill>
                            <a:srgbClr val="000000"/>
                          </a:solidFill>
                          <a:effectLst/>
                          <a:latin typeface="Calibri" panose="020F0502020204030204" pitchFamily="34" charset="0"/>
                        </a:rPr>
                        <a:t>LGALS3BP</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0.927415858</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-1.025947271</a:t>
                      </a:r>
                    </a:p>
                  </a:txBody>
                  <a:tcPr marL="3548" marR="3548" marT="3547" marB="0" anchor="b">
                    <a:lnL>
                      <a:noFill/>
                    </a:lnL>
                    <a:lnR>
                      <a:noFill/>
                    </a:lnR>
                    <a:lnT>
                      <a:noFill/>
                    </a:lnT>
                    <a:lnB>
                      <a:noFill/>
                    </a:lnB>
                    <a:solidFill>
                      <a:srgbClr val="B4C9E5"/>
                    </a:solidFill>
                  </a:tcPr>
                </a:tc>
                <a:extLst>
                  <a:ext uri="{0D108BD9-81ED-4DB2-BD59-A6C34878D82A}">
                    <a16:rowId xmlns:a16="http://schemas.microsoft.com/office/drawing/2014/main" val="884701021"/>
                  </a:ext>
                </a:extLst>
              </a:tr>
              <a:tr h="140670">
                <a:tc>
                  <a:txBody>
                    <a:bodyPr/>
                    <a:lstStyle/>
                    <a:p>
                      <a:pPr algn="ctr" fontAlgn="b"/>
                      <a:r>
                        <a:rPr lang="en-US" sz="900" b="0" i="0" u="none" strike="noStrike">
                          <a:solidFill>
                            <a:srgbClr val="000000"/>
                          </a:solidFill>
                          <a:effectLst/>
                          <a:latin typeface="Calibri" panose="020F0502020204030204" pitchFamily="34" charset="0"/>
                        </a:rPr>
                        <a:t>GALC</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0.515875359</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-1.155480195</a:t>
                      </a:r>
                    </a:p>
                  </a:txBody>
                  <a:tcPr marL="3548" marR="3548" marT="3547" marB="0" anchor="b">
                    <a:lnL>
                      <a:noFill/>
                    </a:lnL>
                    <a:lnR>
                      <a:noFill/>
                    </a:lnR>
                    <a:lnT>
                      <a:noFill/>
                    </a:lnT>
                    <a:lnB>
                      <a:noFill/>
                    </a:lnB>
                    <a:solidFill>
                      <a:srgbClr val="B0C7E4"/>
                    </a:solidFill>
                  </a:tcPr>
                </a:tc>
                <a:extLst>
                  <a:ext uri="{0D108BD9-81ED-4DB2-BD59-A6C34878D82A}">
                    <a16:rowId xmlns:a16="http://schemas.microsoft.com/office/drawing/2014/main" val="620178162"/>
                  </a:ext>
                </a:extLst>
              </a:tr>
              <a:tr h="140670">
                <a:tc>
                  <a:txBody>
                    <a:bodyPr/>
                    <a:lstStyle/>
                    <a:p>
                      <a:pPr algn="ctr" fontAlgn="b"/>
                      <a:r>
                        <a:rPr lang="en-US" sz="900" b="0" i="0" u="none" strike="noStrike">
                          <a:solidFill>
                            <a:srgbClr val="000000"/>
                          </a:solidFill>
                          <a:effectLst/>
                          <a:latin typeface="Calibri" panose="020F0502020204030204" pitchFamily="34" charset="0"/>
                        </a:rPr>
                        <a:t>RAP2C</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0.080112748</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-1.192463645</a:t>
                      </a:r>
                    </a:p>
                  </a:txBody>
                  <a:tcPr marL="3548" marR="3548" marT="3547" marB="0" anchor="b">
                    <a:lnL>
                      <a:noFill/>
                    </a:lnL>
                    <a:lnR>
                      <a:noFill/>
                    </a:lnR>
                    <a:lnT>
                      <a:noFill/>
                    </a:lnT>
                    <a:lnB>
                      <a:noFill/>
                    </a:lnB>
                    <a:solidFill>
                      <a:srgbClr val="AFC6E4"/>
                    </a:solidFill>
                  </a:tcPr>
                </a:tc>
                <a:extLst>
                  <a:ext uri="{0D108BD9-81ED-4DB2-BD59-A6C34878D82A}">
                    <a16:rowId xmlns:a16="http://schemas.microsoft.com/office/drawing/2014/main" val="1964350953"/>
                  </a:ext>
                </a:extLst>
              </a:tr>
              <a:tr h="140670">
                <a:tc>
                  <a:txBody>
                    <a:bodyPr/>
                    <a:lstStyle/>
                    <a:p>
                      <a:pPr algn="ctr" fontAlgn="b"/>
                      <a:r>
                        <a:rPr lang="en-US" sz="900" b="0" i="0" u="none" strike="noStrike">
                          <a:solidFill>
                            <a:srgbClr val="000000"/>
                          </a:solidFill>
                          <a:effectLst/>
                          <a:latin typeface="Calibri" panose="020F0502020204030204" pitchFamily="34" charset="0"/>
                        </a:rPr>
                        <a:t>IGF2</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0.59198238</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-1.252196117</a:t>
                      </a:r>
                    </a:p>
                  </a:txBody>
                  <a:tcPr marL="3548" marR="3548" marT="3547" marB="0" anchor="b">
                    <a:lnL>
                      <a:noFill/>
                    </a:lnL>
                    <a:lnR>
                      <a:noFill/>
                    </a:lnR>
                    <a:lnT>
                      <a:noFill/>
                    </a:lnT>
                    <a:lnB>
                      <a:noFill/>
                    </a:lnB>
                    <a:solidFill>
                      <a:srgbClr val="ADC4E3"/>
                    </a:solidFill>
                  </a:tcPr>
                </a:tc>
                <a:extLst>
                  <a:ext uri="{0D108BD9-81ED-4DB2-BD59-A6C34878D82A}">
                    <a16:rowId xmlns:a16="http://schemas.microsoft.com/office/drawing/2014/main" val="3592057308"/>
                  </a:ext>
                </a:extLst>
              </a:tr>
              <a:tr h="140670">
                <a:tc>
                  <a:txBody>
                    <a:bodyPr/>
                    <a:lstStyle/>
                    <a:p>
                      <a:pPr algn="ctr" fontAlgn="b"/>
                      <a:r>
                        <a:rPr lang="en-US" sz="900" b="0" i="0" u="none" strike="noStrike">
                          <a:solidFill>
                            <a:srgbClr val="000000"/>
                          </a:solidFill>
                          <a:effectLst/>
                          <a:latin typeface="Calibri" panose="020F0502020204030204" pitchFamily="34" charset="0"/>
                        </a:rPr>
                        <a:t>CD59</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0.06725397</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-1.25950305</a:t>
                      </a:r>
                    </a:p>
                  </a:txBody>
                  <a:tcPr marL="3548" marR="3548" marT="3547" marB="0" anchor="b">
                    <a:lnL>
                      <a:noFill/>
                    </a:lnL>
                    <a:lnR>
                      <a:noFill/>
                    </a:lnR>
                    <a:lnT>
                      <a:noFill/>
                    </a:lnT>
                    <a:lnB>
                      <a:noFill/>
                    </a:lnB>
                    <a:solidFill>
                      <a:srgbClr val="ADC4E3"/>
                    </a:solidFill>
                  </a:tcPr>
                </a:tc>
                <a:extLst>
                  <a:ext uri="{0D108BD9-81ED-4DB2-BD59-A6C34878D82A}">
                    <a16:rowId xmlns:a16="http://schemas.microsoft.com/office/drawing/2014/main" val="600076379"/>
                  </a:ext>
                </a:extLst>
              </a:tr>
              <a:tr h="140670">
                <a:tc>
                  <a:txBody>
                    <a:bodyPr/>
                    <a:lstStyle/>
                    <a:p>
                      <a:pPr algn="ctr" fontAlgn="b"/>
                      <a:r>
                        <a:rPr lang="en-US" sz="900" b="0" i="0" u="none" strike="noStrike">
                          <a:solidFill>
                            <a:srgbClr val="000000"/>
                          </a:solidFill>
                          <a:effectLst/>
                          <a:latin typeface="Calibri" panose="020F0502020204030204" pitchFamily="34" charset="0"/>
                        </a:rPr>
                        <a:t>ROBO1</a:t>
                      </a:r>
                    </a:p>
                  </a:txBody>
                  <a:tcPr marL="3548" marR="3548" marT="3547" marB="0" anchor="b">
                    <a:lnL>
                      <a:noFill/>
                    </a:lnL>
                    <a:lnR>
                      <a:noFill/>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0.261125665</a:t>
                      </a:r>
                    </a:p>
                  </a:txBody>
                  <a:tcPr marL="3548" marR="3548" marT="3547"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panose="020F0502020204030204" pitchFamily="34" charset="0"/>
                        </a:rPr>
                        <a:t>-1.262485868</a:t>
                      </a:r>
                    </a:p>
                  </a:txBody>
                  <a:tcPr marL="3548" marR="3548" marT="3547" marB="0" anchor="b">
                    <a:lnL>
                      <a:noFill/>
                    </a:lnL>
                    <a:lnR>
                      <a:noFill/>
                    </a:lnR>
                    <a:lnT>
                      <a:noFill/>
                    </a:lnT>
                    <a:lnB>
                      <a:noFill/>
                    </a:lnB>
                    <a:solidFill>
                      <a:srgbClr val="ADC4E3"/>
                    </a:solidFill>
                  </a:tcPr>
                </a:tc>
                <a:extLst>
                  <a:ext uri="{0D108BD9-81ED-4DB2-BD59-A6C34878D82A}">
                    <a16:rowId xmlns:a16="http://schemas.microsoft.com/office/drawing/2014/main" val="345059158"/>
                  </a:ext>
                </a:extLst>
              </a:tr>
            </a:tbl>
          </a:graphicData>
        </a:graphic>
      </p:graphicFrame>
      <p:pic>
        <p:nvPicPr>
          <p:cNvPr id="4" name="Picture 3" descr="A screenshot of a cell phone&#10;&#10;Description automatically generated">
            <a:extLst>
              <a:ext uri="{FF2B5EF4-FFF2-40B4-BE49-F238E27FC236}">
                <a16:creationId xmlns:a16="http://schemas.microsoft.com/office/drawing/2014/main" id="{1B9A0552-82C4-4721-B9E5-0C29D3CA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1534" y="1462588"/>
            <a:ext cx="6250381" cy="5065452"/>
          </a:xfrm>
          <a:prstGeom prst="rect">
            <a:avLst/>
          </a:prstGeom>
        </p:spPr>
      </p:pic>
      <p:sp>
        <p:nvSpPr>
          <p:cNvPr id="13" name="TextBox 12">
            <a:extLst>
              <a:ext uri="{FF2B5EF4-FFF2-40B4-BE49-F238E27FC236}">
                <a16:creationId xmlns:a16="http://schemas.microsoft.com/office/drawing/2014/main" id="{32402E68-7489-46F4-B3E7-74D74867DFB2}"/>
              </a:ext>
            </a:extLst>
          </p:cNvPr>
          <p:cNvSpPr txBox="1"/>
          <p:nvPr/>
        </p:nvSpPr>
        <p:spPr>
          <a:xfrm>
            <a:off x="5200332" y="6297207"/>
            <a:ext cx="1947841" cy="461665"/>
          </a:xfrm>
          <a:prstGeom prst="rect">
            <a:avLst/>
          </a:prstGeom>
          <a:noFill/>
        </p:spPr>
        <p:txBody>
          <a:bodyPr wrap="none" rtlCol="0">
            <a:spAutoFit/>
          </a:bodyPr>
          <a:lstStyle/>
          <a:p>
            <a:r>
              <a:rPr lang="en-US" sz="2400" b="1" dirty="0">
                <a:solidFill>
                  <a:srgbClr val="FF0000"/>
                </a:solidFill>
              </a:rPr>
              <a:t>DO NOT POST</a:t>
            </a:r>
          </a:p>
        </p:txBody>
      </p:sp>
      <p:sp>
        <p:nvSpPr>
          <p:cNvPr id="7" name="TextBox 12">
            <a:extLst>
              <a:ext uri="{FF2B5EF4-FFF2-40B4-BE49-F238E27FC236}">
                <a16:creationId xmlns:a16="http://schemas.microsoft.com/office/drawing/2014/main" id="{C16541A5-95C0-4FF4-9AB4-AE5949CC4F6D}"/>
              </a:ext>
            </a:extLst>
          </p:cNvPr>
          <p:cNvSpPr txBox="1">
            <a:spLocks noChangeArrowheads="1"/>
          </p:cNvSpPr>
          <p:nvPr/>
        </p:nvSpPr>
        <p:spPr bwMode="auto">
          <a:xfrm>
            <a:off x="9335683" y="6611938"/>
            <a:ext cx="24844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000" i="1" dirty="0">
                <a:solidFill>
                  <a:prstClr val="black"/>
                </a:solidFill>
                <a:latin typeface="Arial" panose="020B0604020202020204" pitchFamily="34" charset="0"/>
                <a:cs typeface="Arial" panose="020B0604020202020204" pitchFamily="34" charset="0"/>
              </a:rPr>
              <a:t>Unpublished data generated in Yates lab</a:t>
            </a:r>
          </a:p>
        </p:txBody>
      </p:sp>
      <p:sp>
        <p:nvSpPr>
          <p:cNvPr id="2" name="TextBox 1">
            <a:extLst>
              <a:ext uri="{FF2B5EF4-FFF2-40B4-BE49-F238E27FC236}">
                <a16:creationId xmlns:a16="http://schemas.microsoft.com/office/drawing/2014/main" id="{741087EF-7A03-4D50-98B7-C9624B84F54B}"/>
              </a:ext>
            </a:extLst>
          </p:cNvPr>
          <p:cNvSpPr txBox="1"/>
          <p:nvPr/>
        </p:nvSpPr>
        <p:spPr>
          <a:xfrm flipH="1">
            <a:off x="6824021" y="1412152"/>
            <a:ext cx="3863553" cy="369332"/>
          </a:xfrm>
          <a:prstGeom prst="rect">
            <a:avLst/>
          </a:prstGeom>
          <a:noFill/>
        </p:spPr>
        <p:txBody>
          <a:bodyPr wrap="square" rtlCol="0">
            <a:spAutoFit/>
          </a:bodyPr>
          <a:lstStyle/>
          <a:p>
            <a:r>
              <a:rPr lang="en-US" u="sng" dirty="0"/>
              <a:t>RNA-Seq Macro Dissected </a:t>
            </a:r>
            <a:r>
              <a:rPr lang="en-US" u="sng" dirty="0" err="1"/>
              <a:t>PCa</a:t>
            </a:r>
            <a:r>
              <a:rPr lang="en-US" u="sng" dirty="0"/>
              <a:t> Tumors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286" y="1998578"/>
            <a:ext cx="8261146" cy="935666"/>
          </a:xfrm>
        </p:spPr>
        <p:txBody>
          <a:bodyPr>
            <a:noAutofit/>
          </a:bodyPr>
          <a:lstStyle/>
          <a:p>
            <a:pPr algn="ctr"/>
            <a:r>
              <a:rPr lang="en-US" sz="4000" b="1" dirty="0">
                <a:solidFill>
                  <a:srgbClr val="C00000"/>
                </a:solidFill>
                <a:latin typeface="Arial Rounded MT Bold" panose="020F0704030504030204" pitchFamily="34" charset="0"/>
              </a:rPr>
              <a:t>Prostate Cancer Transatlantic Consortium Program</a:t>
            </a:r>
          </a:p>
        </p:txBody>
      </p:sp>
      <p:sp>
        <p:nvSpPr>
          <p:cNvPr id="4" name="Footer Placeholder 3"/>
          <p:cNvSpPr>
            <a:spLocks noGrp="1"/>
          </p:cNvSpPr>
          <p:nvPr>
            <p:ph type="ftr" sz="quarter" idx="11"/>
          </p:nvPr>
        </p:nvSpPr>
        <p:spPr>
          <a:xfrm>
            <a:off x="3491613" y="6018246"/>
            <a:ext cx="4667250" cy="273844"/>
          </a:xfrm>
        </p:spPr>
        <p:txBody>
          <a:bodyPr/>
          <a:lstStyle/>
          <a:p>
            <a:r>
              <a:rPr lang="en-US" dirty="0">
                <a:solidFill>
                  <a:prstClr val="black"/>
                </a:solidFill>
              </a:rPr>
              <a:t>CaPTC || https://epi.grants.cancer.gov/captc/ || captc@cop.ufl.edu </a:t>
            </a:r>
          </a:p>
        </p:txBody>
      </p:sp>
      <p:pic>
        <p:nvPicPr>
          <p:cNvPr id="7" name="Picture 6"/>
          <p:cNvPicPr>
            <a:picLocks noChangeAspect="1" noChangeArrowheads="1"/>
          </p:cNvPicPr>
          <p:nvPr/>
        </p:nvPicPr>
        <p:blipFill>
          <a:blip r:embed="rId3" cstate="print"/>
          <a:srcRect t="60952" b="1693"/>
          <a:stretch>
            <a:fillRect/>
          </a:stretch>
        </p:blipFill>
        <p:spPr bwMode="auto">
          <a:xfrm>
            <a:off x="1846286" y="368722"/>
            <a:ext cx="8198427" cy="1191440"/>
          </a:xfrm>
          <a:prstGeom prst="rect">
            <a:avLst/>
          </a:prstGeom>
          <a:noFill/>
          <a:ln w="9525">
            <a:noFill/>
            <a:miter lim="800000"/>
            <a:headEnd/>
            <a:tailEnd/>
          </a:ln>
        </p:spPr>
      </p:pic>
      <p:sp>
        <p:nvSpPr>
          <p:cNvPr id="8" name="Title 1"/>
          <p:cNvSpPr txBox="1">
            <a:spLocks/>
          </p:cNvSpPr>
          <p:nvPr/>
        </p:nvSpPr>
        <p:spPr>
          <a:xfrm>
            <a:off x="2113984" y="4978233"/>
            <a:ext cx="7386637" cy="674737"/>
          </a:xfrm>
          <a:prstGeom prst="rect">
            <a:avLst/>
          </a:prstGeom>
          <a:effectLst/>
        </p:spPr>
        <p:txBody>
          <a:bodyPr vert="horz" lIns="68580" tIns="34290" rIns="68580" bIns="34290" rtlCol="0" anchor="b">
            <a:normAutofit fontScale="97500"/>
          </a:bodyPr>
          <a:lstStyle>
            <a:lvl1pPr algn="ctr" defTabSz="457200" rtl="0" eaLnBrk="1" latinLnBrk="0" hangingPunct="1">
              <a:spcBef>
                <a:spcPct val="0"/>
              </a:spcBef>
              <a:buNone/>
              <a:defRPr sz="4400" b="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575" dirty="0">
                <a:solidFill>
                  <a:schemeClr val="tx1"/>
                </a:solidFill>
                <a:latin typeface="Arial" panose="020B0604020202020204" pitchFamily="34" charset="0"/>
                <a:cs typeface="Arial" panose="020B0604020202020204" pitchFamily="34" charset="0"/>
              </a:rPr>
              <a:t>Unique paradigm in understanding prostate cancer in people of African Ancestry</a:t>
            </a:r>
            <a:endParaRPr lang="en-US" sz="1575" b="1" dirty="0">
              <a:solidFill>
                <a:srgbClr val="C00000"/>
              </a:solidFill>
            </a:endParaRPr>
          </a:p>
        </p:txBody>
      </p:sp>
      <p:pic>
        <p:nvPicPr>
          <p:cNvPr id="9" name="Picture 2" descr="C:\DR ODEDINA\SCHOLARLY ACTIVITIES\CONSORTIUM\ProstateCancerTransatlanticConsortium\CaPTC Consortium\Logos&amp;Letterhead\CaPTC Logo2017.jpg">
            <a:extLst>
              <a:ext uri="{FF2B5EF4-FFF2-40B4-BE49-F238E27FC236}">
                <a16:creationId xmlns:a16="http://schemas.microsoft.com/office/drawing/2014/main" id="{6C17FFE9-E945-4F5E-A771-14D9150B0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415" y="2414522"/>
            <a:ext cx="2641965" cy="254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2A958B0-71B0-4F97-B9E4-C95E9FD27843}"/>
              </a:ext>
            </a:extLst>
          </p:cNvPr>
          <p:cNvSpPr txBox="1"/>
          <p:nvPr/>
        </p:nvSpPr>
        <p:spPr>
          <a:xfrm>
            <a:off x="3726797" y="4474359"/>
            <a:ext cx="1802554" cy="461665"/>
          </a:xfrm>
          <a:prstGeom prst="rect">
            <a:avLst/>
          </a:prstGeom>
          <a:noFill/>
        </p:spPr>
        <p:txBody>
          <a:bodyPr wrap="square" rtlCol="0">
            <a:spAutoFit/>
          </a:bodyPr>
          <a:lstStyle/>
          <a:p>
            <a:r>
              <a:rPr lang="en-US" sz="1200" b="1" dirty="0">
                <a:latin typeface="Calibri" panose="020F0502020204030204" pitchFamily="34" charset="0"/>
              </a:rPr>
              <a:t>Folakemi Odedina, PhD</a:t>
            </a:r>
          </a:p>
          <a:p>
            <a:r>
              <a:rPr lang="en-US" sz="1200" dirty="0">
                <a:latin typeface="Calibri" panose="020F0502020204030204" pitchFamily="34" charset="0"/>
              </a:rPr>
              <a:t>Consortium PI &amp; Director</a:t>
            </a:r>
          </a:p>
        </p:txBody>
      </p:sp>
      <p:sp>
        <p:nvSpPr>
          <p:cNvPr id="16" name="TextBox 15">
            <a:extLst>
              <a:ext uri="{FF2B5EF4-FFF2-40B4-BE49-F238E27FC236}">
                <a16:creationId xmlns:a16="http://schemas.microsoft.com/office/drawing/2014/main" id="{69348873-1C56-4AC1-8013-98AD6210BB99}"/>
              </a:ext>
            </a:extLst>
          </p:cNvPr>
          <p:cNvSpPr txBox="1"/>
          <p:nvPr/>
        </p:nvSpPr>
        <p:spPr>
          <a:xfrm>
            <a:off x="5616960" y="4448040"/>
            <a:ext cx="2109671" cy="461665"/>
          </a:xfrm>
          <a:prstGeom prst="rect">
            <a:avLst/>
          </a:prstGeom>
          <a:noFill/>
        </p:spPr>
        <p:txBody>
          <a:bodyPr wrap="square" rtlCol="0">
            <a:spAutoFit/>
          </a:bodyPr>
          <a:lstStyle/>
          <a:p>
            <a:r>
              <a:rPr lang="en-US" sz="1200" b="1" dirty="0">
                <a:latin typeface="Calibri" panose="020F0502020204030204" pitchFamily="34" charset="0"/>
              </a:rPr>
              <a:t>Clayton Yates, PhD</a:t>
            </a:r>
          </a:p>
          <a:p>
            <a:r>
              <a:rPr lang="en-US" sz="1200" dirty="0">
                <a:latin typeface="Calibri" panose="020F0502020204030204" pitchFamily="34" charset="0"/>
              </a:rPr>
              <a:t>Consortium  co- PI &amp; Director</a:t>
            </a:r>
          </a:p>
        </p:txBody>
      </p:sp>
      <p:pic>
        <p:nvPicPr>
          <p:cNvPr id="6" name="Picture 5" descr="A person wearing a red shirt&#10;&#10;Description automatically generated">
            <a:extLst>
              <a:ext uri="{FF2B5EF4-FFF2-40B4-BE49-F238E27FC236}">
                <a16:creationId xmlns:a16="http://schemas.microsoft.com/office/drawing/2014/main" id="{0E310B1C-F79C-4CA6-9409-15DD33FBB0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1088" y="2835077"/>
            <a:ext cx="1203456" cy="1578001"/>
          </a:xfrm>
          <a:prstGeom prst="rect">
            <a:avLst/>
          </a:prstGeom>
        </p:spPr>
      </p:pic>
      <p:pic>
        <p:nvPicPr>
          <p:cNvPr id="11" name="Picture 10" descr="A person wearing a suit and tie smiling at the camera&#10;&#10;Description automatically generated">
            <a:extLst>
              <a:ext uri="{FF2B5EF4-FFF2-40B4-BE49-F238E27FC236}">
                <a16:creationId xmlns:a16="http://schemas.microsoft.com/office/drawing/2014/main" id="{7D542A44-5778-4931-BC2A-FBD6EA1FF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0017" y="2835077"/>
            <a:ext cx="1133366" cy="1598046"/>
          </a:xfrm>
          <a:prstGeom prst="rect">
            <a:avLst/>
          </a:prstGeom>
        </p:spPr>
      </p:pic>
    </p:spTree>
    <p:extLst>
      <p:ext uri="{BB962C8B-B14F-4D97-AF65-F5344CB8AC3E}">
        <p14:creationId xmlns:p14="http://schemas.microsoft.com/office/powerpoint/2010/main" val="99107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AE0532-3BC7-4D4C-A526-549D0ACC3EDA}"/>
              </a:ext>
            </a:extLst>
          </p:cNvPr>
          <p:cNvSpPr/>
          <p:nvPr/>
        </p:nvSpPr>
        <p:spPr>
          <a:xfrm>
            <a:off x="2986091" y="4365435"/>
            <a:ext cx="6842624" cy="1984902"/>
          </a:xfrm>
          <a:prstGeom prst="rect">
            <a:avLst/>
          </a:prstGeom>
        </p:spPr>
        <p:txBody>
          <a:bodyPr wrap="square">
            <a:spAutoFit/>
          </a:bodyPr>
          <a:lstStyle/>
          <a:p>
            <a:pPr algn="just">
              <a:lnSpc>
                <a:spcPct val="115000"/>
              </a:lnSpc>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Study Design:</a:t>
            </a:r>
            <a:r>
              <a:rPr lang="en-US" dirty="0">
                <a:latin typeface="Calibri" panose="020F0502020204030204" pitchFamily="34" charset="0"/>
                <a:ea typeface="Calibri" panose="020F0502020204030204" pitchFamily="34" charset="0"/>
                <a:cs typeface="Calibri" panose="020F0502020204030204" pitchFamily="34" charset="0"/>
              </a:rPr>
              <a:t> In collaboration with intramural scientist at the National Cancer Institute (NCI), </a:t>
            </a:r>
            <a:r>
              <a:rPr lang="en-US">
                <a:latin typeface="Calibri" panose="020F0502020204030204" pitchFamily="34" charset="0"/>
                <a:ea typeface="Calibri" panose="020F0502020204030204" pitchFamily="34" charset="0"/>
                <a:cs typeface="Calibri" panose="020F0502020204030204" pitchFamily="34" charset="0"/>
              </a:rPr>
              <a:t>we will study </a:t>
            </a:r>
            <a:r>
              <a:rPr lang="en-US" dirty="0">
                <a:latin typeface="Calibri" panose="020F0502020204030204" pitchFamily="34" charset="0"/>
                <a:ea typeface="Calibri" panose="020F0502020204030204" pitchFamily="34" charset="0"/>
                <a:cs typeface="Calibri" panose="020F0502020204030204" pitchFamily="34" charset="0"/>
              </a:rPr>
              <a:t>if there is a specific inflammation associated gene signature in over </a:t>
            </a:r>
            <a:r>
              <a:rPr lang="en-US" u="sng" dirty="0">
                <a:solidFill>
                  <a:srgbClr val="FF0000"/>
                </a:solidFill>
                <a:latin typeface="Calibri" panose="020F0502020204030204" pitchFamily="34" charset="0"/>
                <a:ea typeface="Calibri" panose="020F0502020204030204" pitchFamily="34" charset="0"/>
                <a:cs typeface="Calibri" panose="020F0502020204030204" pitchFamily="34" charset="0"/>
              </a:rPr>
              <a:t>3000 men </a:t>
            </a:r>
            <a:r>
              <a:rPr lang="en-US" dirty="0">
                <a:latin typeface="Calibri" panose="020F0502020204030204" pitchFamily="34" charset="0"/>
                <a:ea typeface="Calibri" panose="020F0502020204030204" pitchFamily="34" charset="0"/>
                <a:cs typeface="Calibri" panose="020F0502020204030204" pitchFamily="34" charset="0"/>
              </a:rPr>
              <a:t>of West African ancestry from US, Ghana, and Nigeria.  We will perform </a:t>
            </a:r>
            <a:r>
              <a:rPr lang="en-US" u="sng" dirty="0">
                <a:solidFill>
                  <a:srgbClr val="FF0000"/>
                </a:solidFill>
                <a:latin typeface="Calibri" panose="020F0502020204030204" pitchFamily="34" charset="0"/>
                <a:ea typeface="Calibri" panose="020F0502020204030204" pitchFamily="34" charset="0"/>
                <a:cs typeface="Calibri" panose="020F0502020204030204" pitchFamily="34" charset="0"/>
              </a:rPr>
              <a:t>Next Generation Sequencing 300 men</a:t>
            </a:r>
            <a:r>
              <a:rPr lang="en-US" dirty="0">
                <a:latin typeface="Calibri" panose="020F0502020204030204" pitchFamily="34" charset="0"/>
                <a:ea typeface="Calibri" panose="020F0502020204030204" pitchFamily="34" charset="0"/>
                <a:cs typeface="Calibri" panose="020F0502020204030204" pitchFamily="34" charset="0"/>
              </a:rPr>
              <a:t> to determine the gene profile of these patients and relate it US Black men with Prostate Cancer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7">
            <a:extLst>
              <a:ext uri="{FF2B5EF4-FFF2-40B4-BE49-F238E27FC236}">
                <a16:creationId xmlns:a16="http://schemas.microsoft.com/office/drawing/2014/main" id="{8595D448-4FE2-4A9E-815B-E74AB19CD527}"/>
              </a:ext>
            </a:extLst>
          </p:cNvPr>
          <p:cNvSpPr>
            <a:spLocks noGrp="1"/>
          </p:cNvSpPr>
          <p:nvPr>
            <p:ph type="title"/>
          </p:nvPr>
        </p:nvSpPr>
        <p:spPr>
          <a:xfrm>
            <a:off x="490406" y="303830"/>
            <a:ext cx="11211187" cy="1325563"/>
          </a:xfrm>
        </p:spPr>
        <p:txBody>
          <a:bodyPr>
            <a:normAutofit fontScale="90000"/>
          </a:bodyPr>
          <a:lstStyle/>
          <a:p>
            <a:pPr algn="ct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A Precision Medicine Study of How Inflammation May Underlie the Excessive Burden of Prostate Cancer in Men of African Ancestry</a:t>
            </a:r>
            <a:br>
              <a:rPr lang="en-US" dirty="0"/>
            </a:br>
            <a:r>
              <a:rPr lang="en-US" sz="2200" i="1" dirty="0"/>
              <a:t>Department of Defense Congressionally Medical Directed Research Programs</a:t>
            </a:r>
            <a:br>
              <a:rPr lang="en-US" sz="2200" i="1" dirty="0"/>
            </a:br>
            <a:r>
              <a:rPr lang="en-US" sz="2200" i="1" dirty="0"/>
              <a:t>  IMPACT Award  </a:t>
            </a:r>
            <a:br>
              <a:rPr lang="en-US" sz="2200" dirty="0"/>
            </a:br>
            <a:r>
              <a:rPr lang="en-US" sz="2200" dirty="0"/>
              <a:t>	</a:t>
            </a:r>
            <a:endParaRPr lang="en-US" sz="2200" b="1" dirty="0">
              <a:solidFill>
                <a:schemeClr val="accent1">
                  <a:lumMod val="50000"/>
                </a:schemeClr>
              </a:solidFill>
            </a:endParaRPr>
          </a:p>
        </p:txBody>
      </p:sp>
      <p:pic>
        <p:nvPicPr>
          <p:cNvPr id="10" name="Picture 2" descr="http://www.cancer.gov/PublishedContent/Images/multimedia/infographics/precision-medicine/nci-precision-medicine-infographic.png">
            <a:extLst>
              <a:ext uri="{FF2B5EF4-FFF2-40B4-BE49-F238E27FC236}">
                <a16:creationId xmlns:a16="http://schemas.microsoft.com/office/drawing/2014/main" id="{281045BE-6900-4211-BFA2-8EF9D6193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05" y="2513785"/>
            <a:ext cx="2239963" cy="3898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CA5E2B3-B7A1-46CB-A77A-D76908655A99}"/>
              </a:ext>
            </a:extLst>
          </p:cNvPr>
          <p:cNvSpPr txBox="1"/>
          <p:nvPr/>
        </p:nvSpPr>
        <p:spPr>
          <a:xfrm>
            <a:off x="2544375" y="2397948"/>
            <a:ext cx="7407479" cy="1938992"/>
          </a:xfrm>
          <a:prstGeom prst="rect">
            <a:avLst/>
          </a:prstGeom>
          <a:noFill/>
        </p:spPr>
        <p:txBody>
          <a:bodyPr wrap="square" rtlCol="0">
            <a:spAutoFit/>
          </a:bodyPr>
          <a:lstStyle/>
          <a:p>
            <a:pPr algn="ctr"/>
            <a:r>
              <a:rPr lang="en-US" sz="2800" u="sng" dirty="0">
                <a:solidFill>
                  <a:srgbClr val="FF0000"/>
                </a:solidFill>
              </a:rPr>
              <a:t>Overall Goal-Precision Medicine for Black Men</a:t>
            </a:r>
          </a:p>
          <a:p>
            <a:pPr algn="ctr"/>
            <a:endParaRPr lang="en-US" sz="2000" u="sng" dirty="0">
              <a:solidFill>
                <a:srgbClr val="FF0000"/>
              </a:solidFill>
            </a:endParaRPr>
          </a:p>
          <a:p>
            <a:pPr algn="ctr"/>
            <a:r>
              <a:rPr lang="en-US" sz="2400" dirty="0">
                <a:solidFill>
                  <a:srgbClr val="FF0000"/>
                </a:solidFill>
              </a:rPr>
              <a:t>“Our objective is to find genes in Africans and African  Americans so we can use the right drug to treat these men who suffer from prostate cancer the most” </a:t>
            </a:r>
          </a:p>
        </p:txBody>
      </p:sp>
      <p:pic>
        <p:nvPicPr>
          <p:cNvPr id="12" name="Picture 11" descr="https://ccr.cancer.gov/sites/default/files/ambs_thumbnail.jpg">
            <a:extLst>
              <a:ext uri="{FF2B5EF4-FFF2-40B4-BE49-F238E27FC236}">
                <a16:creationId xmlns:a16="http://schemas.microsoft.com/office/drawing/2014/main" id="{A865D2EE-F65A-4647-91F6-4A50AA1DB93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51854" y="2513785"/>
            <a:ext cx="2182011" cy="1875114"/>
          </a:xfrm>
          <a:prstGeom prst="rect">
            <a:avLst/>
          </a:prstGeom>
          <a:noFill/>
          <a:ln>
            <a:noFill/>
          </a:ln>
        </p:spPr>
      </p:pic>
      <p:sp>
        <p:nvSpPr>
          <p:cNvPr id="11" name="TextBox 10">
            <a:extLst>
              <a:ext uri="{FF2B5EF4-FFF2-40B4-BE49-F238E27FC236}">
                <a16:creationId xmlns:a16="http://schemas.microsoft.com/office/drawing/2014/main" id="{F0FB5613-0EB6-4249-8F6A-E4F97DD9E1ED}"/>
              </a:ext>
            </a:extLst>
          </p:cNvPr>
          <p:cNvSpPr txBox="1"/>
          <p:nvPr/>
        </p:nvSpPr>
        <p:spPr>
          <a:xfrm>
            <a:off x="9828715" y="4504736"/>
            <a:ext cx="2182011" cy="1754326"/>
          </a:xfrm>
          <a:prstGeom prst="rect">
            <a:avLst/>
          </a:prstGeom>
          <a:noFill/>
        </p:spPr>
        <p:txBody>
          <a:bodyPr wrap="square" rtlCol="0">
            <a:spAutoFit/>
          </a:bodyPr>
          <a:lstStyle/>
          <a:p>
            <a:r>
              <a:rPr lang="en-US" dirty="0"/>
              <a:t>Principle Investigator Team at NIH/NCI (Michael Cook and Stefan </a:t>
            </a:r>
            <a:r>
              <a:rPr lang="en-US" dirty="0" err="1"/>
              <a:t>Ambs</a:t>
            </a:r>
            <a:r>
              <a:rPr lang="en-US" dirty="0"/>
              <a:t>) and Tuskegee University (Clayton Yates)</a:t>
            </a:r>
          </a:p>
        </p:txBody>
      </p:sp>
      <p:sp>
        <p:nvSpPr>
          <p:cNvPr id="5" name="TextBox 4">
            <a:extLst>
              <a:ext uri="{FF2B5EF4-FFF2-40B4-BE49-F238E27FC236}">
                <a16:creationId xmlns:a16="http://schemas.microsoft.com/office/drawing/2014/main" id="{D50ED937-5ADA-4D9C-ADC1-016A65836B50}"/>
              </a:ext>
            </a:extLst>
          </p:cNvPr>
          <p:cNvSpPr txBox="1"/>
          <p:nvPr/>
        </p:nvSpPr>
        <p:spPr>
          <a:xfrm>
            <a:off x="92278" y="2126080"/>
            <a:ext cx="2994871" cy="369332"/>
          </a:xfrm>
          <a:prstGeom prst="rect">
            <a:avLst/>
          </a:prstGeom>
          <a:solidFill>
            <a:srgbClr val="FFC000"/>
          </a:solidFill>
          <a:ln>
            <a:solidFill>
              <a:srgbClr val="002060"/>
            </a:solidFill>
          </a:ln>
        </p:spPr>
        <p:txBody>
          <a:bodyPr wrap="square" rtlCol="0">
            <a:spAutoFit/>
          </a:bodyPr>
          <a:lstStyle/>
          <a:p>
            <a:r>
              <a:rPr lang="en-US" dirty="0"/>
              <a:t>What is Precision Medicine?</a:t>
            </a:r>
          </a:p>
        </p:txBody>
      </p:sp>
      <p:sp>
        <p:nvSpPr>
          <p:cNvPr id="6" name="TextBox 5">
            <a:extLst>
              <a:ext uri="{FF2B5EF4-FFF2-40B4-BE49-F238E27FC236}">
                <a16:creationId xmlns:a16="http://schemas.microsoft.com/office/drawing/2014/main" id="{596B1EC4-E2EA-4FD1-98AA-54330C4FD94F}"/>
              </a:ext>
            </a:extLst>
          </p:cNvPr>
          <p:cNvSpPr txBox="1"/>
          <p:nvPr/>
        </p:nvSpPr>
        <p:spPr>
          <a:xfrm>
            <a:off x="92278" y="6431058"/>
            <a:ext cx="3569182" cy="369332"/>
          </a:xfrm>
          <a:prstGeom prst="rect">
            <a:avLst/>
          </a:prstGeom>
          <a:solidFill>
            <a:srgbClr val="FFC000"/>
          </a:solidFill>
          <a:ln>
            <a:solidFill>
              <a:srgbClr val="002060"/>
            </a:solidFill>
          </a:ln>
        </p:spPr>
        <p:txBody>
          <a:bodyPr wrap="none" rtlCol="0">
            <a:spAutoFit/>
          </a:bodyPr>
          <a:lstStyle/>
          <a:p>
            <a:r>
              <a:rPr lang="en-US" dirty="0"/>
              <a:t>Matching Drugs to a Person’s Genes</a:t>
            </a:r>
          </a:p>
        </p:txBody>
      </p:sp>
    </p:spTree>
    <p:extLst>
      <p:ext uri="{BB962C8B-B14F-4D97-AF65-F5344CB8AC3E}">
        <p14:creationId xmlns:p14="http://schemas.microsoft.com/office/powerpoint/2010/main" val="122159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1">
            <a:extLst>
              <a:ext uri="{FF2B5EF4-FFF2-40B4-BE49-F238E27FC236}">
                <a16:creationId xmlns:a16="http://schemas.microsoft.com/office/drawing/2014/main" id="{51B6534A-3175-44F5-B09D-C4DFB02158C4}"/>
              </a:ext>
            </a:extLst>
          </p:cNvPr>
          <p:cNvSpPr>
            <a:spLocks noGrp="1" noChangeArrowheads="1"/>
          </p:cNvSpPr>
          <p:nvPr>
            <p:ph type="sldNum" sz="quarter" idx="12"/>
          </p:nvPr>
        </p:nvSpPr>
        <p:spPr>
          <a:xfrm>
            <a:off x="1981200" y="6356351"/>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charset="-128"/>
                <a:sym typeface="Arial" panose="020B0604020202020204" pitchFamily="34" charset="0"/>
              </a:defRPr>
            </a:lvl9pPr>
          </a:lstStyle>
          <a:p>
            <a:pPr algn="l">
              <a:defRPr/>
            </a:pPr>
            <a:fld id="{F37FA093-0AA2-4B6B-B9F8-A21C97A8239C}" type="slidenum">
              <a:rPr lang="en-US" altLang="en-US">
                <a:solidFill>
                  <a:schemeClr val="tx1"/>
                </a:solidFill>
                <a:cs typeface="+mn-cs"/>
              </a:rPr>
              <a:pPr algn="l">
                <a:defRPr/>
              </a:pPr>
              <a:t>18</a:t>
            </a:fld>
            <a:endParaRPr lang="en-US" altLang="en-US">
              <a:solidFill>
                <a:schemeClr val="tx1"/>
              </a:solidFill>
              <a:cs typeface="+mn-cs"/>
            </a:endParaRPr>
          </a:p>
        </p:txBody>
      </p:sp>
      <p:grpSp>
        <p:nvGrpSpPr>
          <p:cNvPr id="48133" name="Group 12">
            <a:extLst>
              <a:ext uri="{FF2B5EF4-FFF2-40B4-BE49-F238E27FC236}">
                <a16:creationId xmlns:a16="http://schemas.microsoft.com/office/drawing/2014/main" id="{2A23570E-24BD-43FA-9269-BE91F1B515E6}"/>
              </a:ext>
            </a:extLst>
          </p:cNvPr>
          <p:cNvGrpSpPr>
            <a:grpSpLocks noChangeAspect="1"/>
          </p:cNvGrpSpPr>
          <p:nvPr/>
        </p:nvGrpSpPr>
        <p:grpSpPr bwMode="auto">
          <a:xfrm>
            <a:off x="715962" y="169245"/>
            <a:ext cx="6797675" cy="1978025"/>
            <a:chOff x="739" y="1537"/>
            <a:chExt cx="4282" cy="1246"/>
          </a:xfrm>
        </p:grpSpPr>
        <p:sp>
          <p:nvSpPr>
            <p:cNvPr id="48142" name="AutoShape 11">
              <a:extLst>
                <a:ext uri="{FF2B5EF4-FFF2-40B4-BE49-F238E27FC236}">
                  <a16:creationId xmlns:a16="http://schemas.microsoft.com/office/drawing/2014/main" id="{41E516FA-FB53-4F27-985A-3355F7F6CBA0}"/>
                </a:ext>
              </a:extLst>
            </p:cNvPr>
            <p:cNvSpPr>
              <a:spLocks noChangeAspect="1" noChangeArrowheads="1" noTextEdit="1"/>
            </p:cNvSpPr>
            <p:nvPr/>
          </p:nvSpPr>
          <p:spPr bwMode="auto">
            <a:xfrm>
              <a:off x="739" y="1537"/>
              <a:ext cx="4282" cy="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8143" name="Picture 13">
              <a:extLst>
                <a:ext uri="{FF2B5EF4-FFF2-40B4-BE49-F238E27FC236}">
                  <a16:creationId xmlns:a16="http://schemas.microsoft.com/office/drawing/2014/main" id="{0564A906-2619-48BB-A76D-66A157479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 y="1537"/>
              <a:ext cx="4285"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4" name="TextBox 12">
            <a:extLst>
              <a:ext uri="{FF2B5EF4-FFF2-40B4-BE49-F238E27FC236}">
                <a16:creationId xmlns:a16="http://schemas.microsoft.com/office/drawing/2014/main" id="{ECC3761C-EF49-4839-8A0E-F5F2221FA5DE}"/>
              </a:ext>
            </a:extLst>
          </p:cNvPr>
          <p:cNvSpPr txBox="1">
            <a:spLocks noChangeArrowheads="1"/>
          </p:cNvSpPr>
          <p:nvPr/>
        </p:nvSpPr>
        <p:spPr bwMode="auto">
          <a:xfrm>
            <a:off x="1905000" y="6550025"/>
            <a:ext cx="539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ea typeface="ヒラギノ角ゴ ProN W3"/>
                <a:sym typeface="Arial" panose="020B0604020202020204" pitchFamily="34" charset="0"/>
              </a:rPr>
              <a:t>AA = African American    EA= European American</a:t>
            </a:r>
          </a:p>
        </p:txBody>
      </p:sp>
      <p:sp>
        <p:nvSpPr>
          <p:cNvPr id="14" name="TextBox 13">
            <a:extLst>
              <a:ext uri="{FF2B5EF4-FFF2-40B4-BE49-F238E27FC236}">
                <a16:creationId xmlns:a16="http://schemas.microsoft.com/office/drawing/2014/main" id="{F64EACAC-7098-41E6-9867-4618407D846A}"/>
              </a:ext>
            </a:extLst>
          </p:cNvPr>
          <p:cNvSpPr txBox="1">
            <a:spLocks noChangeArrowheads="1"/>
          </p:cNvSpPr>
          <p:nvPr/>
        </p:nvSpPr>
        <p:spPr bwMode="auto">
          <a:xfrm>
            <a:off x="8586788" y="598488"/>
            <a:ext cx="1905000" cy="14779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ea typeface="ヒラギノ角ゴ ProN W3"/>
                <a:sym typeface="Arial" panose="020B0604020202020204" pitchFamily="34" charset="0"/>
              </a:rPr>
              <a:t>Vit-D reversed the  immune signatures and aggressiveness in AA patients </a:t>
            </a:r>
          </a:p>
        </p:txBody>
      </p:sp>
      <p:grpSp>
        <p:nvGrpSpPr>
          <p:cNvPr id="48136" name="Group 15">
            <a:extLst>
              <a:ext uri="{FF2B5EF4-FFF2-40B4-BE49-F238E27FC236}">
                <a16:creationId xmlns:a16="http://schemas.microsoft.com/office/drawing/2014/main" id="{03D3CF07-8619-4D68-905D-E6EDC4004F5A}"/>
              </a:ext>
            </a:extLst>
          </p:cNvPr>
          <p:cNvGrpSpPr>
            <a:grpSpLocks/>
          </p:cNvGrpSpPr>
          <p:nvPr/>
        </p:nvGrpSpPr>
        <p:grpSpPr bwMode="auto">
          <a:xfrm>
            <a:off x="5722095" y="2441576"/>
            <a:ext cx="6353175" cy="3914775"/>
            <a:chOff x="2621536" y="2477056"/>
            <a:chExt cx="6353175" cy="3913525"/>
          </a:xfrm>
        </p:grpSpPr>
        <p:sp>
          <p:nvSpPr>
            <p:cNvPr id="48138" name="TextBox 8">
              <a:extLst>
                <a:ext uri="{FF2B5EF4-FFF2-40B4-BE49-F238E27FC236}">
                  <a16:creationId xmlns:a16="http://schemas.microsoft.com/office/drawing/2014/main" id="{9FBBFE3F-1C3F-4442-AED2-6E0001BC0A8B}"/>
                </a:ext>
              </a:extLst>
            </p:cNvPr>
            <p:cNvSpPr txBox="1">
              <a:spLocks noChangeArrowheads="1"/>
            </p:cNvSpPr>
            <p:nvPr/>
          </p:nvSpPr>
          <p:spPr bwMode="auto">
            <a:xfrm>
              <a:off x="3048000" y="2477056"/>
              <a:ext cx="5767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ea typeface="ヒラギノ角ゴ ProN W3"/>
                  <a:sym typeface="Arial" panose="020B0604020202020204" pitchFamily="34" charset="0"/>
                </a:rPr>
                <a:t>AA Patients Receiving Vitamin D (VitD) prior to Surgery</a:t>
              </a:r>
            </a:p>
          </p:txBody>
        </p:sp>
        <p:grpSp>
          <p:nvGrpSpPr>
            <p:cNvPr id="48139" name="Group 8">
              <a:extLst>
                <a:ext uri="{FF2B5EF4-FFF2-40B4-BE49-F238E27FC236}">
                  <a16:creationId xmlns:a16="http://schemas.microsoft.com/office/drawing/2014/main" id="{4D90DBFE-36AD-4936-8458-FC5955AB6E36}"/>
                </a:ext>
              </a:extLst>
            </p:cNvPr>
            <p:cNvGrpSpPr>
              <a:grpSpLocks noChangeAspect="1"/>
            </p:cNvGrpSpPr>
            <p:nvPr/>
          </p:nvGrpSpPr>
          <p:grpSpPr bwMode="auto">
            <a:xfrm>
              <a:off x="2621536" y="2942531"/>
              <a:ext cx="6353175" cy="3448050"/>
              <a:chOff x="879" y="1074"/>
              <a:chExt cx="4002" cy="2172"/>
            </a:xfrm>
          </p:grpSpPr>
          <p:sp>
            <p:nvSpPr>
              <p:cNvPr id="48140" name="AutoShape 7">
                <a:extLst>
                  <a:ext uri="{FF2B5EF4-FFF2-40B4-BE49-F238E27FC236}">
                    <a16:creationId xmlns:a16="http://schemas.microsoft.com/office/drawing/2014/main" id="{235409C2-5369-4C2F-B88F-2ECBDB2FBE34}"/>
                  </a:ext>
                </a:extLst>
              </p:cNvPr>
              <p:cNvSpPr>
                <a:spLocks noChangeAspect="1" noChangeArrowheads="1" noTextEdit="1"/>
              </p:cNvSpPr>
              <p:nvPr/>
            </p:nvSpPr>
            <p:spPr bwMode="auto">
              <a:xfrm>
                <a:off x="879" y="1074"/>
                <a:ext cx="4002" cy="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8141" name="Picture 9">
                <a:extLst>
                  <a:ext uri="{FF2B5EF4-FFF2-40B4-BE49-F238E27FC236}">
                    <a16:creationId xmlns:a16="http://schemas.microsoft.com/office/drawing/2014/main" id="{54BCF451-E25F-4884-9312-7616696E5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 y="1074"/>
                <a:ext cx="4005" cy="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extBox 1">
            <a:extLst>
              <a:ext uri="{FF2B5EF4-FFF2-40B4-BE49-F238E27FC236}">
                <a16:creationId xmlns:a16="http://schemas.microsoft.com/office/drawing/2014/main" id="{605E5120-26E8-445B-9532-B366C78942ED}"/>
              </a:ext>
            </a:extLst>
          </p:cNvPr>
          <p:cNvSpPr txBox="1"/>
          <p:nvPr/>
        </p:nvSpPr>
        <p:spPr>
          <a:xfrm>
            <a:off x="8254206" y="6457210"/>
            <a:ext cx="4065588" cy="254000"/>
          </a:xfrm>
          <a:prstGeom prst="rect">
            <a:avLst/>
          </a:prstGeom>
          <a:noFill/>
        </p:spPr>
        <p:txBody>
          <a:bodyPr>
            <a:spAutoFit/>
          </a:bodyPr>
          <a:lstStyle/>
          <a:p>
            <a:pPr>
              <a:defRPr/>
            </a:pPr>
            <a:r>
              <a:rPr lang="en-US" sz="1050" dirty="0"/>
              <a:t>Hardman et al </a:t>
            </a:r>
            <a:r>
              <a:rPr lang="en-US" sz="1050" dirty="0">
                <a:hlinkClick r:id="rId4" tooltip="Pharmacogenomics."/>
              </a:rPr>
              <a:t>Pharmacogenomics.</a:t>
            </a:r>
            <a:r>
              <a:rPr lang="en-US" sz="1050" dirty="0"/>
              <a:t> 2016 Jul;17(10):1129-1143. </a:t>
            </a:r>
          </a:p>
        </p:txBody>
      </p:sp>
      <p:grpSp>
        <p:nvGrpSpPr>
          <p:cNvPr id="4" name="Group 4">
            <a:extLst>
              <a:ext uri="{FF2B5EF4-FFF2-40B4-BE49-F238E27FC236}">
                <a16:creationId xmlns:a16="http://schemas.microsoft.com/office/drawing/2014/main" id="{ACC4B502-46E2-4289-8BC9-8EF3D8BD21DD}"/>
              </a:ext>
            </a:extLst>
          </p:cNvPr>
          <p:cNvGrpSpPr>
            <a:grpSpLocks noChangeAspect="1"/>
          </p:cNvGrpSpPr>
          <p:nvPr/>
        </p:nvGrpSpPr>
        <p:grpSpPr bwMode="auto">
          <a:xfrm>
            <a:off x="317365" y="2290763"/>
            <a:ext cx="5461270" cy="3967402"/>
            <a:chOff x="1599" y="532"/>
            <a:chExt cx="4482" cy="3256"/>
          </a:xfrm>
        </p:grpSpPr>
        <p:sp>
          <p:nvSpPr>
            <p:cNvPr id="5" name="AutoShape 3">
              <a:extLst>
                <a:ext uri="{FF2B5EF4-FFF2-40B4-BE49-F238E27FC236}">
                  <a16:creationId xmlns:a16="http://schemas.microsoft.com/office/drawing/2014/main" id="{547A5662-DDFA-4A2E-8BCD-1D76DE1185D4}"/>
                </a:ext>
              </a:extLst>
            </p:cNvPr>
            <p:cNvSpPr>
              <a:spLocks noChangeAspect="1" noChangeArrowheads="1" noTextEdit="1"/>
            </p:cNvSpPr>
            <p:nvPr/>
          </p:nvSpPr>
          <p:spPr bwMode="auto">
            <a:xfrm>
              <a:off x="1599" y="532"/>
              <a:ext cx="4482" cy="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317" name="Picture 5">
              <a:extLst>
                <a:ext uri="{FF2B5EF4-FFF2-40B4-BE49-F238E27FC236}">
                  <a16:creationId xmlns:a16="http://schemas.microsoft.com/office/drawing/2014/main" id="{67419E0C-4AF6-49D7-9D7F-D1E590292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9" y="532"/>
              <a:ext cx="4486" cy="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01DC65B4-D637-42C1-BE07-0D7E51F02D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161"/>
          <a:stretch/>
        </p:blipFill>
        <p:spPr bwMode="auto">
          <a:xfrm>
            <a:off x="125457" y="1476154"/>
            <a:ext cx="3578025" cy="45854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A65E41C-1564-435E-8571-702F4D4D7A2C}"/>
              </a:ext>
            </a:extLst>
          </p:cNvPr>
          <p:cNvSpPr txBox="1">
            <a:spLocks noChangeArrowheads="1"/>
          </p:cNvSpPr>
          <p:nvPr/>
        </p:nvSpPr>
        <p:spPr bwMode="auto">
          <a:xfrm>
            <a:off x="382609" y="6298860"/>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9pPr>
          </a:lstStyle>
          <a:p>
            <a:r>
              <a:rPr lang="en-GB" altLang="en-US" sz="1089" b="1">
                <a:latin typeface="Arial" panose="020B0604020202020204" pitchFamily="34" charset="0"/>
              </a:rPr>
              <a:t>Robyn L. Prueitt et al. Cancer Res 2016;76:1055-1065</a:t>
            </a:r>
          </a:p>
        </p:txBody>
      </p:sp>
      <p:pic>
        <p:nvPicPr>
          <p:cNvPr id="7" name="Picture 3">
            <a:extLst>
              <a:ext uri="{FF2B5EF4-FFF2-40B4-BE49-F238E27FC236}">
                <a16:creationId xmlns:a16="http://schemas.microsoft.com/office/drawing/2014/main" id="{6C7CC1AC-61F9-466B-8B39-FFB8D4B25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165" y="1867091"/>
            <a:ext cx="5781056" cy="45854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a:extLst>
              <a:ext uri="{FF2B5EF4-FFF2-40B4-BE49-F238E27FC236}">
                <a16:creationId xmlns:a16="http://schemas.microsoft.com/office/drawing/2014/main" id="{CA709F46-DB42-4AB2-8E49-CCDE60ECC9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00" r="44957" b="62692"/>
          <a:stretch/>
        </p:blipFill>
        <p:spPr bwMode="auto">
          <a:xfrm>
            <a:off x="3913723" y="1476154"/>
            <a:ext cx="737120" cy="17935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4">
            <a:extLst>
              <a:ext uri="{FF2B5EF4-FFF2-40B4-BE49-F238E27FC236}">
                <a16:creationId xmlns:a16="http://schemas.microsoft.com/office/drawing/2014/main" id="{494A1DE6-CEB2-41F7-8BAE-ABA7AEE7853E}"/>
              </a:ext>
            </a:extLst>
          </p:cNvPr>
          <p:cNvSpPr txBox="1">
            <a:spLocks noChangeArrowheads="1"/>
          </p:cNvSpPr>
          <p:nvPr/>
        </p:nvSpPr>
        <p:spPr bwMode="auto">
          <a:xfrm>
            <a:off x="6774451" y="6549099"/>
            <a:ext cx="5565676"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9pPr>
          </a:lstStyle>
          <a:p>
            <a:r>
              <a:rPr lang="en-GB" altLang="en-US" sz="1089" b="1" dirty="0">
                <a:latin typeface="Arial" panose="020B0604020202020204" pitchFamily="34" charset="0"/>
              </a:rPr>
              <a:t>Cheryl Jacobs Smith et al. Cancer </a:t>
            </a:r>
            <a:r>
              <a:rPr lang="en-GB" altLang="en-US" sz="1089" b="1" dirty="0" err="1">
                <a:latin typeface="Arial" panose="020B0604020202020204" pitchFamily="34" charset="0"/>
              </a:rPr>
              <a:t>Epidemiol</a:t>
            </a:r>
            <a:r>
              <a:rPr lang="en-GB" altLang="en-US" sz="1089" b="1" dirty="0">
                <a:latin typeface="Arial" panose="020B0604020202020204" pitchFamily="34" charset="0"/>
              </a:rPr>
              <a:t> Biomarkers </a:t>
            </a:r>
            <a:r>
              <a:rPr lang="en-GB" altLang="en-US" sz="1089" b="1" dirty="0" err="1">
                <a:latin typeface="Arial" panose="020B0604020202020204" pitchFamily="34" charset="0"/>
              </a:rPr>
              <a:t>Prev</a:t>
            </a:r>
            <a:r>
              <a:rPr lang="en-GB" altLang="en-US" sz="1089" b="1" dirty="0">
                <a:latin typeface="Arial" panose="020B0604020202020204" pitchFamily="34" charset="0"/>
              </a:rPr>
              <a:t> 2017;26:845-853</a:t>
            </a:r>
          </a:p>
        </p:txBody>
      </p:sp>
      <p:sp>
        <p:nvSpPr>
          <p:cNvPr id="11" name="Text Box 1">
            <a:extLst>
              <a:ext uri="{FF2B5EF4-FFF2-40B4-BE49-F238E27FC236}">
                <a16:creationId xmlns:a16="http://schemas.microsoft.com/office/drawing/2014/main" id="{EA18B71A-A3DE-4F9B-8DB5-31FED8FD5064}"/>
              </a:ext>
            </a:extLst>
          </p:cNvPr>
          <p:cNvSpPr txBox="1">
            <a:spLocks noChangeArrowheads="1"/>
          </p:cNvSpPr>
          <p:nvPr/>
        </p:nvSpPr>
        <p:spPr bwMode="auto">
          <a:xfrm>
            <a:off x="891651" y="226751"/>
            <a:ext cx="11300349" cy="1055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9pPr>
          </a:lstStyle>
          <a:p>
            <a:pPr algn="ctr"/>
            <a:r>
              <a:rPr lang="en-GB" altLang="en-US" sz="3200" b="1" dirty="0">
                <a:latin typeface="+mj-lt"/>
              </a:rPr>
              <a:t>Regular aspirin use decreases diseases immune-related pathways in </a:t>
            </a:r>
          </a:p>
          <a:p>
            <a:pPr algn="ctr"/>
            <a:r>
              <a:rPr lang="en-GB" altLang="en-US" sz="3200" b="1" dirty="0">
                <a:latin typeface="+mj-lt"/>
              </a:rPr>
              <a:t>AA men and smokers </a:t>
            </a:r>
          </a:p>
        </p:txBody>
      </p:sp>
      <p:pic>
        <p:nvPicPr>
          <p:cNvPr id="12" name="Picture 3">
            <a:extLst>
              <a:ext uri="{FF2B5EF4-FFF2-40B4-BE49-F238E27FC236}">
                <a16:creationId xmlns:a16="http://schemas.microsoft.com/office/drawing/2014/main" id="{AD946D3C-B46F-4E54-AF04-98B40A19C3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439" t="41018" r="-461" b="16771"/>
          <a:stretch/>
        </p:blipFill>
        <p:spPr bwMode="auto">
          <a:xfrm>
            <a:off x="3703482" y="3768874"/>
            <a:ext cx="2100442" cy="964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F721E769-F41B-4CF9-B066-08D9A0A727F3}"/>
              </a:ext>
            </a:extLst>
          </p:cNvPr>
          <p:cNvSpPr txBox="1"/>
          <p:nvPr/>
        </p:nvSpPr>
        <p:spPr>
          <a:xfrm>
            <a:off x="6319464" y="1401193"/>
            <a:ext cx="4338111" cy="369332"/>
          </a:xfrm>
          <a:prstGeom prst="rect">
            <a:avLst/>
          </a:prstGeom>
          <a:noFill/>
        </p:spPr>
        <p:txBody>
          <a:bodyPr wrap="none" rtlCol="0">
            <a:spAutoFit/>
          </a:bodyPr>
          <a:lstStyle/>
          <a:p>
            <a:r>
              <a:rPr lang="en-US" dirty="0"/>
              <a:t>African American Men with Prostate Cancer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4">
            <a:extLst>
              <a:ext uri="{FF2B5EF4-FFF2-40B4-BE49-F238E27FC236}">
                <a16:creationId xmlns:a16="http://schemas.microsoft.com/office/drawing/2014/main" id="{F5A35F74-26C5-4E76-ADDD-C162D0534579}"/>
              </a:ext>
            </a:extLst>
          </p:cNvPr>
          <p:cNvGrpSpPr>
            <a:grpSpLocks noChangeAspect="1"/>
          </p:cNvGrpSpPr>
          <p:nvPr/>
        </p:nvGrpSpPr>
        <p:grpSpPr bwMode="auto">
          <a:xfrm>
            <a:off x="1981201" y="1549400"/>
            <a:ext cx="8456613" cy="5283200"/>
            <a:chOff x="240" y="576"/>
            <a:chExt cx="5327" cy="3328"/>
          </a:xfrm>
        </p:grpSpPr>
        <p:sp>
          <p:nvSpPr>
            <p:cNvPr id="9220" name="AutoShape 3">
              <a:extLst>
                <a:ext uri="{FF2B5EF4-FFF2-40B4-BE49-F238E27FC236}">
                  <a16:creationId xmlns:a16="http://schemas.microsoft.com/office/drawing/2014/main" id="{2A1C6CF2-8B1A-47C1-9366-09FA8283E72A}"/>
                </a:ext>
              </a:extLst>
            </p:cNvPr>
            <p:cNvSpPr>
              <a:spLocks noChangeAspect="1" noChangeArrowheads="1" noTextEdit="1"/>
            </p:cNvSpPr>
            <p:nvPr/>
          </p:nvSpPr>
          <p:spPr bwMode="auto">
            <a:xfrm>
              <a:off x="240" y="576"/>
              <a:ext cx="5327" cy="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221" name="Picture 5">
              <a:extLst>
                <a:ext uri="{FF2B5EF4-FFF2-40B4-BE49-F238E27FC236}">
                  <a16:creationId xmlns:a16="http://schemas.microsoft.com/office/drawing/2014/main" id="{0818CCB7-838A-420A-9718-31CA495A8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576"/>
              <a:ext cx="5331" cy="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9" name="Title 4">
            <a:extLst>
              <a:ext uri="{FF2B5EF4-FFF2-40B4-BE49-F238E27FC236}">
                <a16:creationId xmlns:a16="http://schemas.microsoft.com/office/drawing/2014/main" id="{3DAED51A-3BB3-485D-9130-4AE2E8EBFF20}"/>
              </a:ext>
            </a:extLst>
          </p:cNvPr>
          <p:cNvSpPr>
            <a:spLocks noGrp="1"/>
          </p:cNvSpPr>
          <p:nvPr>
            <p:ph type="title"/>
          </p:nvPr>
        </p:nvSpPr>
        <p:spPr/>
        <p:txBody>
          <a:bodyPr/>
          <a:lstStyle/>
          <a:p>
            <a:r>
              <a:rPr lang="en-US" altLang="en-US" sz="4000"/>
              <a:t>African-Caribbean Men have highest Risk of Prostate Cancer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45DC025D-F8B9-46A2-B753-E38062AD615F}"/>
              </a:ext>
            </a:extLst>
          </p:cNvPr>
          <p:cNvGrpSpPr>
            <a:grpSpLocks noChangeAspect="1"/>
          </p:cNvGrpSpPr>
          <p:nvPr/>
        </p:nvGrpSpPr>
        <p:grpSpPr bwMode="auto">
          <a:xfrm>
            <a:off x="308674" y="981512"/>
            <a:ext cx="4281356" cy="4945310"/>
            <a:chOff x="1970" y="0"/>
            <a:chExt cx="3740" cy="4320"/>
          </a:xfrm>
        </p:grpSpPr>
        <p:sp>
          <p:nvSpPr>
            <p:cNvPr id="4" name="AutoShape 3">
              <a:extLst>
                <a:ext uri="{FF2B5EF4-FFF2-40B4-BE49-F238E27FC236}">
                  <a16:creationId xmlns:a16="http://schemas.microsoft.com/office/drawing/2014/main" id="{C4E69E09-3669-49D7-9AF4-35F6AE56496E}"/>
                </a:ext>
              </a:extLst>
            </p:cNvPr>
            <p:cNvSpPr>
              <a:spLocks noChangeAspect="1" noChangeArrowheads="1" noTextEdit="1"/>
            </p:cNvSpPr>
            <p:nvPr/>
          </p:nvSpPr>
          <p:spPr bwMode="auto">
            <a:xfrm>
              <a:off x="1970" y="0"/>
              <a:ext cx="37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317" name="Picture 5">
              <a:extLst>
                <a:ext uri="{FF2B5EF4-FFF2-40B4-BE49-F238E27FC236}">
                  <a16:creationId xmlns:a16="http://schemas.microsoft.com/office/drawing/2014/main" id="{FB2FDD2B-F349-4888-9B99-D2FBC0D14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 y="0"/>
              <a:ext cx="3743" cy="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id="{D84178D0-F0C2-4E1F-A8A4-CEA3B3A50CDC}"/>
              </a:ext>
            </a:extLst>
          </p:cNvPr>
          <p:cNvSpPr/>
          <p:nvPr/>
        </p:nvSpPr>
        <p:spPr>
          <a:xfrm>
            <a:off x="197461" y="5802922"/>
            <a:ext cx="6572453" cy="923330"/>
          </a:xfrm>
          <a:prstGeom prst="rect">
            <a:avLst/>
          </a:prstGeom>
        </p:spPr>
        <p:txBody>
          <a:bodyPr wrap="square">
            <a:spAutoFit/>
          </a:bodyPr>
          <a:lstStyle/>
          <a:p>
            <a:r>
              <a:rPr lang="en-US" dirty="0"/>
              <a:t>"These new findings are very encouraging given that African-American men with prostate cancer have a mortality rate more than twice as high as Caucasian men.“   </a:t>
            </a:r>
            <a:r>
              <a:rPr lang="en-US" i="1" dirty="0"/>
              <a:t>Dr. Oliver Sartor</a:t>
            </a:r>
          </a:p>
        </p:txBody>
      </p:sp>
      <p:sp>
        <p:nvSpPr>
          <p:cNvPr id="6" name="Rectangle 5">
            <a:extLst>
              <a:ext uri="{FF2B5EF4-FFF2-40B4-BE49-F238E27FC236}">
                <a16:creationId xmlns:a16="http://schemas.microsoft.com/office/drawing/2014/main" id="{BB168FA2-E255-4796-9B7E-14F8F43A9576}"/>
              </a:ext>
            </a:extLst>
          </p:cNvPr>
          <p:cNvSpPr/>
          <p:nvPr/>
        </p:nvSpPr>
        <p:spPr>
          <a:xfrm>
            <a:off x="308674" y="0"/>
            <a:ext cx="11354179" cy="1077218"/>
          </a:xfrm>
          <a:prstGeom prst="rect">
            <a:avLst/>
          </a:prstGeom>
        </p:spPr>
        <p:txBody>
          <a:bodyPr wrap="square">
            <a:spAutoFit/>
          </a:bodyPr>
          <a:lstStyle/>
          <a:p>
            <a:r>
              <a:rPr lang="en-US" sz="3200" b="1" dirty="0"/>
              <a:t>A Registry of </a:t>
            </a:r>
            <a:r>
              <a:rPr lang="en-US" sz="3200" b="1" dirty="0" err="1"/>
              <a:t>Provenge</a:t>
            </a:r>
            <a:r>
              <a:rPr lang="en-US" sz="3200" b="1" dirty="0"/>
              <a:t> Therapy in Men With Advanced Prostate Cancer (PROCEED)</a:t>
            </a:r>
          </a:p>
        </p:txBody>
      </p:sp>
      <p:sp>
        <p:nvSpPr>
          <p:cNvPr id="8" name="Text Box 3">
            <a:extLst>
              <a:ext uri="{FF2B5EF4-FFF2-40B4-BE49-F238E27FC236}">
                <a16:creationId xmlns:a16="http://schemas.microsoft.com/office/drawing/2014/main" id="{93345506-FCA0-4D62-871D-85653537AC9E}"/>
              </a:ext>
            </a:extLst>
          </p:cNvPr>
          <p:cNvSpPr txBox="1">
            <a:spLocks noChangeArrowheads="1"/>
          </p:cNvSpPr>
          <p:nvPr/>
        </p:nvSpPr>
        <p:spPr bwMode="auto">
          <a:xfrm>
            <a:off x="8024420" y="6612745"/>
            <a:ext cx="444883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dirty="0"/>
              <a:t>The </a:t>
            </a:r>
            <a:r>
              <a:rPr lang="en-US" altLang="en-US" sz="900" i="1" dirty="0">
                <a:solidFill>
                  <a:schemeClr val="tx1"/>
                </a:solidFill>
              </a:rPr>
              <a:t>Journal of Urology</a:t>
            </a:r>
            <a:r>
              <a:rPr lang="en-US" altLang="en-US" sz="900" dirty="0">
                <a:solidFill>
                  <a:schemeClr val="tx1"/>
                </a:solidFill>
              </a:rPr>
              <a:t> 2017 197, e456-e457DOI: (10.1016/j.juro.2017.02.1089) </a:t>
            </a:r>
          </a:p>
        </p:txBody>
      </p:sp>
      <p:pic>
        <p:nvPicPr>
          <p:cNvPr id="9" name="Picture 2">
            <a:extLst>
              <a:ext uri="{FF2B5EF4-FFF2-40B4-BE49-F238E27FC236}">
                <a16:creationId xmlns:a16="http://schemas.microsoft.com/office/drawing/2014/main" id="{946D80A1-A611-4E95-AE33-ABF01C73A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853" y="2562508"/>
            <a:ext cx="6350000" cy="218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799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87AEA488-5AFC-432F-BDA7-A71FB9E9D5AE}"/>
              </a:ext>
            </a:extLst>
          </p:cNvPr>
          <p:cNvSpPr>
            <a:spLocks noGrp="1"/>
          </p:cNvSpPr>
          <p:nvPr>
            <p:ph type="title"/>
          </p:nvPr>
        </p:nvSpPr>
        <p:spPr>
          <a:xfrm>
            <a:off x="1819275" y="762000"/>
            <a:ext cx="8839200" cy="762000"/>
          </a:xfrm>
        </p:spPr>
        <p:txBody>
          <a:bodyPr>
            <a:normAutofit fontScale="90000"/>
          </a:bodyPr>
          <a:lstStyle/>
          <a:p>
            <a:r>
              <a:rPr lang="en-US" altLang="en-US" sz="3200" b="1"/>
              <a:t>Prostate Cancer–Specific Mortality Across Gleason Scores in Black vs Nonblack Men</a:t>
            </a:r>
            <a:br>
              <a:rPr lang="en-US" altLang="en-US" b="1"/>
            </a:br>
            <a:endParaRPr lang="en-US" altLang="en-US"/>
          </a:p>
        </p:txBody>
      </p:sp>
      <p:grpSp>
        <p:nvGrpSpPr>
          <p:cNvPr id="8195" name="Group 4">
            <a:extLst>
              <a:ext uri="{FF2B5EF4-FFF2-40B4-BE49-F238E27FC236}">
                <a16:creationId xmlns:a16="http://schemas.microsoft.com/office/drawing/2014/main" id="{76BA2491-6C5B-4B3F-AE4C-A5E6726999AA}"/>
              </a:ext>
            </a:extLst>
          </p:cNvPr>
          <p:cNvGrpSpPr>
            <a:grpSpLocks noChangeAspect="1"/>
          </p:cNvGrpSpPr>
          <p:nvPr/>
        </p:nvGrpSpPr>
        <p:grpSpPr bwMode="auto">
          <a:xfrm>
            <a:off x="2019300" y="1219200"/>
            <a:ext cx="8153400" cy="5233988"/>
            <a:chOff x="1062" y="993"/>
            <a:chExt cx="3636" cy="2334"/>
          </a:xfrm>
        </p:grpSpPr>
        <p:sp>
          <p:nvSpPr>
            <p:cNvPr id="8198" name="AutoShape 3">
              <a:extLst>
                <a:ext uri="{FF2B5EF4-FFF2-40B4-BE49-F238E27FC236}">
                  <a16:creationId xmlns:a16="http://schemas.microsoft.com/office/drawing/2014/main" id="{EEAFA296-4B44-48C5-B438-9901A7DC5D75}"/>
                </a:ext>
              </a:extLst>
            </p:cNvPr>
            <p:cNvSpPr>
              <a:spLocks noChangeAspect="1" noChangeArrowheads="1" noTextEdit="1"/>
            </p:cNvSpPr>
            <p:nvPr/>
          </p:nvSpPr>
          <p:spPr bwMode="auto">
            <a:xfrm>
              <a:off x="1062" y="993"/>
              <a:ext cx="3636" cy="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pic>
          <p:nvPicPr>
            <p:cNvPr id="8199" name="Picture 5">
              <a:extLst>
                <a:ext uri="{FF2B5EF4-FFF2-40B4-BE49-F238E27FC236}">
                  <a16:creationId xmlns:a16="http://schemas.microsoft.com/office/drawing/2014/main" id="{6D89E5B4-9F48-4ED9-9558-21FAD7808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 y="993"/>
              <a:ext cx="3640" cy="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6" name="Rectangle 6">
            <a:extLst>
              <a:ext uri="{FF2B5EF4-FFF2-40B4-BE49-F238E27FC236}">
                <a16:creationId xmlns:a16="http://schemas.microsoft.com/office/drawing/2014/main" id="{B19A50F4-4881-4349-B470-8B9846ADEA7F}"/>
              </a:ext>
            </a:extLst>
          </p:cNvPr>
          <p:cNvSpPr>
            <a:spLocks noChangeArrowheads="1"/>
          </p:cNvSpPr>
          <p:nvPr/>
        </p:nvSpPr>
        <p:spPr bwMode="auto">
          <a:xfrm>
            <a:off x="9525000" y="6610350"/>
            <a:ext cx="2667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1000" dirty="0" err="1">
                <a:solidFill>
                  <a:prstClr val="black"/>
                </a:solidFill>
              </a:rPr>
              <a:t>Maha</a:t>
            </a:r>
            <a:r>
              <a:rPr lang="en-US" altLang="en-US" sz="1000" dirty="0">
                <a:solidFill>
                  <a:prstClr val="black"/>
                </a:solidFill>
              </a:rPr>
              <a:t> et al JAMA. 2018;320(23):2479-2481. </a:t>
            </a:r>
          </a:p>
        </p:txBody>
      </p:sp>
      <p:sp>
        <p:nvSpPr>
          <p:cNvPr id="8" name="Rectangle 7">
            <a:extLst>
              <a:ext uri="{FF2B5EF4-FFF2-40B4-BE49-F238E27FC236}">
                <a16:creationId xmlns:a16="http://schemas.microsoft.com/office/drawing/2014/main" id="{4BA7004D-B83C-4B81-9C96-CD32EDB60620}"/>
              </a:ext>
            </a:extLst>
          </p:cNvPr>
          <p:cNvSpPr/>
          <p:nvPr/>
        </p:nvSpPr>
        <p:spPr>
          <a:xfrm>
            <a:off x="2057400" y="2514600"/>
            <a:ext cx="80010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182E7E5-7FB0-426F-954E-589A53FFB17A}"/>
              </a:ext>
            </a:extLst>
          </p:cNvPr>
          <p:cNvSpPr>
            <a:spLocks noChangeArrowheads="1"/>
          </p:cNvSpPr>
          <p:nvPr/>
        </p:nvSpPr>
        <p:spPr bwMode="auto">
          <a:xfrm>
            <a:off x="2362201" y="1"/>
            <a:ext cx="7197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rgbClr val="000000"/>
                </a:solidFill>
                <a:latin typeface="Garamond" panose="02020404030301010803" pitchFamily="18" charset="0"/>
              </a:rPr>
              <a:t>	</a:t>
            </a:r>
            <a:r>
              <a:rPr lang="en-US" altLang="en-US" sz="4000">
                <a:solidFill>
                  <a:srgbClr val="800000"/>
                </a:solidFill>
                <a:latin typeface="Century Gothic" panose="020B0502020202020204" pitchFamily="34" charset="0"/>
              </a:rPr>
              <a:t>African Diaspora &amp;</a:t>
            </a:r>
          </a:p>
          <a:p>
            <a:pPr eaLnBrk="1" hangingPunct="1"/>
            <a:r>
              <a:rPr lang="en-US" altLang="en-US" sz="4000">
                <a:solidFill>
                  <a:srgbClr val="800000"/>
                </a:solidFill>
                <a:latin typeface="Century Gothic" panose="020B0502020202020204" pitchFamily="34" charset="0"/>
              </a:rPr>
              <a:t> Prostate and Breast Cancer</a:t>
            </a:r>
          </a:p>
        </p:txBody>
      </p:sp>
      <p:grpSp>
        <p:nvGrpSpPr>
          <p:cNvPr id="33795" name="Group 8">
            <a:extLst>
              <a:ext uri="{FF2B5EF4-FFF2-40B4-BE49-F238E27FC236}">
                <a16:creationId xmlns:a16="http://schemas.microsoft.com/office/drawing/2014/main" id="{5E2939C2-C732-4415-BCDD-487CD4A4721F}"/>
              </a:ext>
            </a:extLst>
          </p:cNvPr>
          <p:cNvGrpSpPr>
            <a:grpSpLocks/>
          </p:cNvGrpSpPr>
          <p:nvPr/>
        </p:nvGrpSpPr>
        <p:grpSpPr bwMode="auto">
          <a:xfrm>
            <a:off x="2286001" y="1600201"/>
            <a:ext cx="7337425" cy="5008563"/>
            <a:chOff x="658813" y="768350"/>
            <a:chExt cx="7337425" cy="5008563"/>
          </a:xfrm>
        </p:grpSpPr>
        <p:pic>
          <p:nvPicPr>
            <p:cNvPr id="33796" name="Picture 2" descr="slavetrade">
              <a:extLst>
                <a:ext uri="{FF2B5EF4-FFF2-40B4-BE49-F238E27FC236}">
                  <a16:creationId xmlns:a16="http://schemas.microsoft.com/office/drawing/2014/main" id="{17688334-1965-442C-9F3A-794F872A7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768350"/>
              <a:ext cx="7337425" cy="5008563"/>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3797" name="TextBox 3">
              <a:extLst>
                <a:ext uri="{FF2B5EF4-FFF2-40B4-BE49-F238E27FC236}">
                  <a16:creationId xmlns:a16="http://schemas.microsoft.com/office/drawing/2014/main" id="{DCB490FE-4113-44AB-8723-90BA51FC4898}"/>
                </a:ext>
              </a:extLst>
            </p:cNvPr>
            <p:cNvSpPr txBox="1">
              <a:spLocks noChangeArrowheads="1"/>
            </p:cNvSpPr>
            <p:nvPr/>
          </p:nvSpPr>
          <p:spPr bwMode="auto">
            <a:xfrm>
              <a:off x="5976938" y="5278438"/>
              <a:ext cx="1593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chemeClr val="bg1"/>
                  </a:solidFill>
                  <a:latin typeface="Perpetua" panose="02020502060401020303" pitchFamily="18" charset="0"/>
                </a:rPr>
                <a:t>Courtesy Rick Kittles</a:t>
              </a:r>
            </a:p>
          </p:txBody>
        </p:sp>
        <p:sp>
          <p:nvSpPr>
            <p:cNvPr id="33798" name="Oval 17">
              <a:extLst>
                <a:ext uri="{FF2B5EF4-FFF2-40B4-BE49-F238E27FC236}">
                  <a16:creationId xmlns:a16="http://schemas.microsoft.com/office/drawing/2014/main" id="{C4859E73-4CE8-487D-92B3-94E692E23A31}"/>
                </a:ext>
              </a:extLst>
            </p:cNvPr>
            <p:cNvSpPr>
              <a:spLocks noChangeArrowheads="1"/>
            </p:cNvSpPr>
            <p:nvPr/>
          </p:nvSpPr>
          <p:spPr bwMode="auto">
            <a:xfrm>
              <a:off x="4497388" y="2176463"/>
              <a:ext cx="374650" cy="388937"/>
            </a:xfrm>
            <a:prstGeom prst="ellipse">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Perpetua" panose="02020502060401020303" pitchFamily="18" charset="0"/>
              </a:endParaRPr>
            </a:p>
          </p:txBody>
        </p:sp>
        <p:sp>
          <p:nvSpPr>
            <p:cNvPr id="33799" name="Oval 17">
              <a:extLst>
                <a:ext uri="{FF2B5EF4-FFF2-40B4-BE49-F238E27FC236}">
                  <a16:creationId xmlns:a16="http://schemas.microsoft.com/office/drawing/2014/main" id="{6932B3D0-E81A-4233-A2D4-1B974F83BDF0}"/>
                </a:ext>
              </a:extLst>
            </p:cNvPr>
            <p:cNvSpPr>
              <a:spLocks noChangeArrowheads="1"/>
            </p:cNvSpPr>
            <p:nvPr/>
          </p:nvSpPr>
          <p:spPr bwMode="auto">
            <a:xfrm>
              <a:off x="5534025" y="2384425"/>
              <a:ext cx="387350" cy="349250"/>
            </a:xfrm>
            <a:prstGeom prst="ellipse">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Perpetua" panose="02020502060401020303" pitchFamily="18" charset="0"/>
              </a:endParaRPr>
            </a:p>
          </p:txBody>
        </p:sp>
        <p:sp>
          <p:nvSpPr>
            <p:cNvPr id="33800" name="Oval 17">
              <a:extLst>
                <a:ext uri="{FF2B5EF4-FFF2-40B4-BE49-F238E27FC236}">
                  <a16:creationId xmlns:a16="http://schemas.microsoft.com/office/drawing/2014/main" id="{39232442-0C9E-426D-A24E-5A1F1DC13D59}"/>
                </a:ext>
              </a:extLst>
            </p:cNvPr>
            <p:cNvSpPr>
              <a:spLocks noChangeArrowheads="1"/>
            </p:cNvSpPr>
            <p:nvPr/>
          </p:nvSpPr>
          <p:spPr bwMode="auto">
            <a:xfrm>
              <a:off x="1917700" y="1879600"/>
              <a:ext cx="427038" cy="323850"/>
            </a:xfrm>
            <a:prstGeom prst="ellipse">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Perpetua" panose="02020502060401020303" pitchFamily="18" charset="0"/>
              </a:endParaRPr>
            </a:p>
          </p:txBody>
        </p:sp>
        <p:sp>
          <p:nvSpPr>
            <p:cNvPr id="33801" name="Oval 17">
              <a:extLst>
                <a:ext uri="{FF2B5EF4-FFF2-40B4-BE49-F238E27FC236}">
                  <a16:creationId xmlns:a16="http://schemas.microsoft.com/office/drawing/2014/main" id="{10AED428-7765-4605-BAE3-37C6B116B935}"/>
                </a:ext>
              </a:extLst>
            </p:cNvPr>
            <p:cNvSpPr>
              <a:spLocks noChangeArrowheads="1"/>
            </p:cNvSpPr>
            <p:nvPr/>
          </p:nvSpPr>
          <p:spPr bwMode="auto">
            <a:xfrm>
              <a:off x="1460500" y="1204913"/>
              <a:ext cx="327025" cy="273050"/>
            </a:xfrm>
            <a:prstGeom prst="ellipse">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Perpetua" panose="02020502060401020303" pitchFamily="18" charset="0"/>
              </a:endParaRPr>
            </a:p>
          </p:txBody>
        </p:sp>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D63697-6332-4554-A7F1-613F9C2140AA}"/>
              </a:ext>
            </a:extLst>
          </p:cNvPr>
          <p:cNvSpPr txBox="1">
            <a:spLocks noChangeArrowheads="1"/>
          </p:cNvSpPr>
          <p:nvPr/>
        </p:nvSpPr>
        <p:spPr>
          <a:xfrm>
            <a:off x="1892300" y="0"/>
            <a:ext cx="9144000" cy="1143000"/>
          </a:xfrm>
          <a:prstGeom prst="rect">
            <a:avLst/>
          </a:prstGeom>
        </p:spPr>
        <p:txBody>
          <a:bodyPr/>
          <a:lstStyle/>
          <a:p>
            <a:pPr algn="ctr">
              <a:defRPr/>
            </a:pPr>
            <a:r>
              <a:rPr lang="en-US" sz="4400" dirty="0">
                <a:solidFill>
                  <a:schemeClr val="tx1">
                    <a:lumMod val="85000"/>
                  </a:schemeClr>
                </a:solidFill>
                <a:latin typeface="Century Gothic" pitchFamily="34" charset="0"/>
                <a:ea typeface="ＭＳ Ｐゴシック" pitchFamily="34" charset="-128"/>
                <a:cs typeface="+mj-cs"/>
              </a:rPr>
              <a:t>Reducing Cancer Disparities</a:t>
            </a:r>
          </a:p>
        </p:txBody>
      </p:sp>
      <p:sp>
        <p:nvSpPr>
          <p:cNvPr id="4" name="AutoShape 3">
            <a:extLst>
              <a:ext uri="{FF2B5EF4-FFF2-40B4-BE49-F238E27FC236}">
                <a16:creationId xmlns:a16="http://schemas.microsoft.com/office/drawing/2014/main" id="{850E4BF0-D0D3-4BC2-B384-452A0C8EC796}"/>
              </a:ext>
            </a:extLst>
          </p:cNvPr>
          <p:cNvSpPr>
            <a:spLocks noChangeArrowheads="1"/>
          </p:cNvSpPr>
          <p:nvPr/>
        </p:nvSpPr>
        <p:spPr bwMode="auto">
          <a:xfrm>
            <a:off x="1879600" y="1152525"/>
            <a:ext cx="8458200" cy="1066800"/>
          </a:xfrm>
          <a:prstGeom prst="rightArrow">
            <a:avLst>
              <a:gd name="adj1" fmla="val 46426"/>
              <a:gd name="adj2" fmla="val 55940"/>
            </a:avLst>
          </a:prstGeom>
          <a:gradFill rotWithShape="0">
            <a:gsLst>
              <a:gs pos="0">
                <a:schemeClr val="tx2"/>
              </a:gs>
              <a:gs pos="100000">
                <a:schemeClr val="tx2">
                  <a:gamma/>
                  <a:shade val="46275"/>
                  <a:invGamma/>
                </a:schemeClr>
              </a:gs>
            </a:gsLst>
            <a:lin ang="0" scaled="1"/>
          </a:gradFill>
          <a:ln w="9525">
            <a:solidFill>
              <a:schemeClr val="tx1"/>
            </a:solidFill>
            <a:miter lim="800000"/>
            <a:headEnd/>
            <a:tailEnd/>
          </a:ln>
          <a:effectLst/>
        </p:spPr>
        <p:txBody>
          <a:bodyPr wrap="none" anchor="ctr"/>
          <a:lstStyle/>
          <a:p>
            <a:pPr>
              <a:defRPr/>
            </a:pPr>
            <a:endParaRPr lang="en-US">
              <a:solidFill>
                <a:schemeClr val="tx1">
                  <a:lumMod val="85000"/>
                </a:schemeClr>
              </a:solidFill>
              <a:latin typeface="Arial" charset="0"/>
              <a:ea typeface="ＭＳ Ｐゴシック" charset="-128"/>
              <a:cs typeface="ＭＳ Ｐゴシック" charset="-128"/>
            </a:endParaRPr>
          </a:p>
        </p:txBody>
      </p:sp>
      <p:sp>
        <p:nvSpPr>
          <p:cNvPr id="5" name="Text Box 4">
            <a:extLst>
              <a:ext uri="{FF2B5EF4-FFF2-40B4-BE49-F238E27FC236}">
                <a16:creationId xmlns:a16="http://schemas.microsoft.com/office/drawing/2014/main" id="{90E22DB0-6827-4DB5-B2CF-536B34683E4A}"/>
              </a:ext>
            </a:extLst>
          </p:cNvPr>
          <p:cNvSpPr txBox="1">
            <a:spLocks noChangeArrowheads="1"/>
          </p:cNvSpPr>
          <p:nvPr/>
        </p:nvSpPr>
        <p:spPr bwMode="auto">
          <a:xfrm>
            <a:off x="1828801" y="900113"/>
            <a:ext cx="817563" cy="461962"/>
          </a:xfrm>
          <a:prstGeom prst="rect">
            <a:avLst/>
          </a:prstGeom>
          <a:noFill/>
          <a:ln w="9525">
            <a:noFill/>
            <a:miter lim="800000"/>
            <a:headEnd/>
            <a:tailEnd/>
          </a:ln>
        </p:spPr>
        <p:txBody>
          <a:bodyPr wrap="none">
            <a:spAutoFit/>
          </a:bodyPr>
          <a:lstStyle/>
          <a:p>
            <a:pPr>
              <a:defRPr/>
            </a:pPr>
            <a:r>
              <a:rPr lang="en-US" sz="2400">
                <a:solidFill>
                  <a:schemeClr val="tx1">
                    <a:lumMod val="85000"/>
                  </a:schemeClr>
                </a:solidFill>
                <a:latin typeface="Century Gothic" pitchFamily="34" charset="0"/>
              </a:rPr>
              <a:t>Birth</a:t>
            </a:r>
          </a:p>
        </p:txBody>
      </p:sp>
      <p:sp>
        <p:nvSpPr>
          <p:cNvPr id="6" name="Text Box 5">
            <a:extLst>
              <a:ext uri="{FF2B5EF4-FFF2-40B4-BE49-F238E27FC236}">
                <a16:creationId xmlns:a16="http://schemas.microsoft.com/office/drawing/2014/main" id="{6A8A9EC7-B23E-401A-B8F8-2C0523ACEF3D}"/>
              </a:ext>
            </a:extLst>
          </p:cNvPr>
          <p:cNvSpPr txBox="1">
            <a:spLocks noChangeArrowheads="1"/>
          </p:cNvSpPr>
          <p:nvPr/>
        </p:nvSpPr>
        <p:spPr bwMode="auto">
          <a:xfrm>
            <a:off x="8505826" y="889001"/>
            <a:ext cx="1116013" cy="460375"/>
          </a:xfrm>
          <a:prstGeom prst="rect">
            <a:avLst/>
          </a:prstGeom>
          <a:noFill/>
          <a:ln w="9525">
            <a:noFill/>
            <a:miter lim="800000"/>
            <a:headEnd/>
            <a:tailEnd/>
          </a:ln>
        </p:spPr>
        <p:txBody>
          <a:bodyPr wrap="none">
            <a:spAutoFit/>
          </a:bodyPr>
          <a:lstStyle/>
          <a:p>
            <a:pPr>
              <a:defRPr/>
            </a:pPr>
            <a:r>
              <a:rPr lang="en-US" sz="2400">
                <a:solidFill>
                  <a:schemeClr val="tx1">
                    <a:lumMod val="85000"/>
                  </a:schemeClr>
                </a:solidFill>
                <a:latin typeface="Century Gothic" pitchFamily="34" charset="0"/>
              </a:rPr>
              <a:t>Death</a:t>
            </a:r>
          </a:p>
        </p:txBody>
      </p:sp>
      <p:sp>
        <p:nvSpPr>
          <p:cNvPr id="7" name="Text Box 6">
            <a:extLst>
              <a:ext uri="{FF2B5EF4-FFF2-40B4-BE49-F238E27FC236}">
                <a16:creationId xmlns:a16="http://schemas.microsoft.com/office/drawing/2014/main" id="{469E1273-E4DE-418B-909E-E595CA9DCA0C}"/>
              </a:ext>
            </a:extLst>
          </p:cNvPr>
          <p:cNvSpPr txBox="1">
            <a:spLocks noChangeArrowheads="1"/>
          </p:cNvSpPr>
          <p:nvPr/>
        </p:nvSpPr>
        <p:spPr bwMode="auto">
          <a:xfrm>
            <a:off x="2362200" y="2459038"/>
            <a:ext cx="1201738" cy="1016000"/>
          </a:xfrm>
          <a:prstGeom prst="rect">
            <a:avLst/>
          </a:prstGeom>
          <a:noFill/>
          <a:ln w="9525">
            <a:noFill/>
            <a:miter lim="800000"/>
            <a:headEnd/>
            <a:tailEnd/>
          </a:ln>
        </p:spPr>
        <p:txBody>
          <a:bodyPr wrap="none">
            <a:spAutoFit/>
          </a:bodyPr>
          <a:lstStyle/>
          <a:p>
            <a:pPr>
              <a:defRPr/>
            </a:pPr>
            <a:r>
              <a:rPr lang="en-US" sz="2000">
                <a:solidFill>
                  <a:schemeClr val="tx1">
                    <a:lumMod val="85000"/>
                  </a:schemeClr>
                </a:solidFill>
                <a:latin typeface="Century Gothic" pitchFamily="34" charset="0"/>
              </a:rPr>
              <a:t>Genetic</a:t>
            </a:r>
          </a:p>
          <a:p>
            <a:pPr>
              <a:defRPr/>
            </a:pPr>
            <a:r>
              <a:rPr lang="en-US" sz="2000">
                <a:solidFill>
                  <a:schemeClr val="tx1">
                    <a:lumMod val="85000"/>
                  </a:schemeClr>
                </a:solidFill>
                <a:latin typeface="Century Gothic" pitchFamily="34" charset="0"/>
              </a:rPr>
              <a:t>Factors</a:t>
            </a:r>
          </a:p>
          <a:p>
            <a:pPr>
              <a:defRPr/>
            </a:pPr>
            <a:r>
              <a:rPr lang="en-US" sz="2000">
                <a:solidFill>
                  <a:schemeClr val="tx1">
                    <a:lumMod val="85000"/>
                  </a:schemeClr>
                </a:solidFill>
                <a:latin typeface="Century Gothic" pitchFamily="34" charset="0"/>
              </a:rPr>
              <a:t> 30%</a:t>
            </a:r>
          </a:p>
        </p:txBody>
      </p:sp>
      <p:sp>
        <p:nvSpPr>
          <p:cNvPr id="8" name="Rectangle 7">
            <a:extLst>
              <a:ext uri="{FF2B5EF4-FFF2-40B4-BE49-F238E27FC236}">
                <a16:creationId xmlns:a16="http://schemas.microsoft.com/office/drawing/2014/main" id="{BEF7698B-D363-441B-8D0C-F70F11A12291}"/>
              </a:ext>
            </a:extLst>
          </p:cNvPr>
          <p:cNvSpPr>
            <a:spLocks noChangeArrowheads="1"/>
          </p:cNvSpPr>
          <p:nvPr/>
        </p:nvSpPr>
        <p:spPr bwMode="auto">
          <a:xfrm>
            <a:off x="1993900" y="2214563"/>
            <a:ext cx="1905000" cy="1295400"/>
          </a:xfrm>
          <a:prstGeom prst="rect">
            <a:avLst/>
          </a:prstGeom>
          <a:noFill/>
          <a:ln w="9525">
            <a:solidFill>
              <a:schemeClr val="tx1"/>
            </a:solidFill>
            <a:miter lim="800000"/>
            <a:headEnd/>
            <a:tailEnd/>
          </a:ln>
        </p:spPr>
        <p:txBody>
          <a:bodyPr wrap="none" anchor="ctr"/>
          <a:lstStyle/>
          <a:p>
            <a:pPr>
              <a:defRPr/>
            </a:pPr>
            <a:endParaRPr lang="en-US">
              <a:solidFill>
                <a:schemeClr val="tx1">
                  <a:lumMod val="85000"/>
                </a:schemeClr>
              </a:solidFill>
            </a:endParaRPr>
          </a:p>
        </p:txBody>
      </p:sp>
      <p:sp>
        <p:nvSpPr>
          <p:cNvPr id="9" name="Text Box 8">
            <a:extLst>
              <a:ext uri="{FF2B5EF4-FFF2-40B4-BE49-F238E27FC236}">
                <a16:creationId xmlns:a16="http://schemas.microsoft.com/office/drawing/2014/main" id="{001B6963-3427-4F81-9195-34C581C01381}"/>
              </a:ext>
            </a:extLst>
          </p:cNvPr>
          <p:cNvSpPr txBox="1">
            <a:spLocks noChangeArrowheads="1"/>
          </p:cNvSpPr>
          <p:nvPr/>
        </p:nvSpPr>
        <p:spPr bwMode="auto">
          <a:xfrm>
            <a:off x="4394200" y="2174875"/>
            <a:ext cx="3403600" cy="400050"/>
          </a:xfrm>
          <a:prstGeom prst="rect">
            <a:avLst/>
          </a:prstGeom>
          <a:noFill/>
          <a:ln w="9525">
            <a:noFill/>
            <a:miter lim="800000"/>
            <a:headEnd/>
            <a:tailEnd/>
          </a:ln>
        </p:spPr>
        <p:txBody>
          <a:bodyPr wrap="none">
            <a:spAutoFit/>
          </a:bodyPr>
          <a:lstStyle/>
          <a:p>
            <a:pPr>
              <a:defRPr/>
            </a:pPr>
            <a:r>
              <a:rPr lang="en-US" sz="2000">
                <a:solidFill>
                  <a:schemeClr val="tx1">
                    <a:lumMod val="85000"/>
                  </a:schemeClr>
                </a:solidFill>
                <a:latin typeface="Century Gothic" pitchFamily="34" charset="0"/>
              </a:rPr>
              <a:t>Social Circumstances 15%</a:t>
            </a:r>
          </a:p>
        </p:txBody>
      </p:sp>
      <p:sp>
        <p:nvSpPr>
          <p:cNvPr id="10" name="Text Box 9">
            <a:extLst>
              <a:ext uri="{FF2B5EF4-FFF2-40B4-BE49-F238E27FC236}">
                <a16:creationId xmlns:a16="http://schemas.microsoft.com/office/drawing/2014/main" id="{4BDB7B1F-4CFF-4032-A277-C174D1F14A06}"/>
              </a:ext>
            </a:extLst>
          </p:cNvPr>
          <p:cNvSpPr txBox="1">
            <a:spLocks noChangeArrowheads="1"/>
          </p:cNvSpPr>
          <p:nvPr/>
        </p:nvSpPr>
        <p:spPr bwMode="auto">
          <a:xfrm>
            <a:off x="4203700" y="3036888"/>
            <a:ext cx="3544888" cy="400050"/>
          </a:xfrm>
          <a:prstGeom prst="rect">
            <a:avLst/>
          </a:prstGeom>
          <a:noFill/>
          <a:ln w="9525">
            <a:noFill/>
            <a:miter lim="800000"/>
            <a:headEnd/>
            <a:tailEnd/>
          </a:ln>
        </p:spPr>
        <p:txBody>
          <a:bodyPr wrap="none">
            <a:spAutoFit/>
          </a:bodyPr>
          <a:lstStyle/>
          <a:p>
            <a:pPr>
              <a:defRPr/>
            </a:pPr>
            <a:r>
              <a:rPr lang="en-US" sz="2000">
                <a:solidFill>
                  <a:schemeClr val="tx1">
                    <a:lumMod val="85000"/>
                  </a:schemeClr>
                </a:solidFill>
                <a:latin typeface="Century Gothic" pitchFamily="34" charset="0"/>
              </a:rPr>
              <a:t>Environmental Exposure 5%</a:t>
            </a:r>
          </a:p>
        </p:txBody>
      </p:sp>
      <p:sp>
        <p:nvSpPr>
          <p:cNvPr id="11" name="Text Box 10">
            <a:extLst>
              <a:ext uri="{FF2B5EF4-FFF2-40B4-BE49-F238E27FC236}">
                <a16:creationId xmlns:a16="http://schemas.microsoft.com/office/drawing/2014/main" id="{B649D25A-3892-40B9-B490-84515FE67E2F}"/>
              </a:ext>
            </a:extLst>
          </p:cNvPr>
          <p:cNvSpPr txBox="1">
            <a:spLocks noChangeArrowheads="1"/>
          </p:cNvSpPr>
          <p:nvPr/>
        </p:nvSpPr>
        <p:spPr bwMode="auto">
          <a:xfrm>
            <a:off x="4648200" y="2592388"/>
            <a:ext cx="2813050" cy="400050"/>
          </a:xfrm>
          <a:prstGeom prst="rect">
            <a:avLst/>
          </a:prstGeom>
          <a:noFill/>
          <a:ln w="9525">
            <a:noFill/>
            <a:miter lim="800000"/>
            <a:headEnd/>
            <a:tailEnd/>
          </a:ln>
        </p:spPr>
        <p:txBody>
          <a:bodyPr wrap="none">
            <a:spAutoFit/>
          </a:bodyPr>
          <a:lstStyle/>
          <a:p>
            <a:pPr>
              <a:defRPr/>
            </a:pPr>
            <a:r>
              <a:rPr lang="en-US" sz="2000">
                <a:solidFill>
                  <a:schemeClr val="tx1">
                    <a:lumMod val="85000"/>
                  </a:schemeClr>
                </a:solidFill>
                <a:latin typeface="Century Gothic" pitchFamily="34" charset="0"/>
              </a:rPr>
              <a:t>Health Behaviors 40%</a:t>
            </a:r>
          </a:p>
        </p:txBody>
      </p:sp>
      <p:sp>
        <p:nvSpPr>
          <p:cNvPr id="12" name="Rectangle 11">
            <a:extLst>
              <a:ext uri="{FF2B5EF4-FFF2-40B4-BE49-F238E27FC236}">
                <a16:creationId xmlns:a16="http://schemas.microsoft.com/office/drawing/2014/main" id="{3EA6CF41-75F5-49B6-B742-661739330743}"/>
              </a:ext>
            </a:extLst>
          </p:cNvPr>
          <p:cNvSpPr>
            <a:spLocks noChangeArrowheads="1"/>
          </p:cNvSpPr>
          <p:nvPr/>
        </p:nvSpPr>
        <p:spPr bwMode="auto">
          <a:xfrm>
            <a:off x="3683000" y="1933575"/>
            <a:ext cx="4876800" cy="1676400"/>
          </a:xfrm>
          <a:prstGeom prst="rect">
            <a:avLst/>
          </a:prstGeom>
          <a:noFill/>
          <a:ln w="9525">
            <a:solidFill>
              <a:schemeClr val="tx1"/>
            </a:solidFill>
            <a:miter lim="800000"/>
            <a:headEnd/>
            <a:tailEnd/>
          </a:ln>
        </p:spPr>
        <p:txBody>
          <a:bodyPr wrap="none" anchor="ctr"/>
          <a:lstStyle/>
          <a:p>
            <a:pPr>
              <a:defRPr/>
            </a:pPr>
            <a:endParaRPr lang="en-US">
              <a:solidFill>
                <a:schemeClr val="tx1">
                  <a:lumMod val="85000"/>
                </a:schemeClr>
              </a:solidFill>
            </a:endParaRPr>
          </a:p>
        </p:txBody>
      </p:sp>
      <p:sp>
        <p:nvSpPr>
          <p:cNvPr id="13" name="Text Box 12">
            <a:extLst>
              <a:ext uri="{FF2B5EF4-FFF2-40B4-BE49-F238E27FC236}">
                <a16:creationId xmlns:a16="http://schemas.microsoft.com/office/drawing/2014/main" id="{F045C961-97FC-4C18-A8E1-6D3709ED3505}"/>
              </a:ext>
            </a:extLst>
          </p:cNvPr>
          <p:cNvSpPr txBox="1">
            <a:spLocks noChangeArrowheads="1"/>
          </p:cNvSpPr>
          <p:nvPr/>
        </p:nvSpPr>
        <p:spPr bwMode="auto">
          <a:xfrm>
            <a:off x="8509001" y="2432051"/>
            <a:ext cx="1376363" cy="708025"/>
          </a:xfrm>
          <a:prstGeom prst="rect">
            <a:avLst/>
          </a:prstGeom>
          <a:noFill/>
          <a:ln w="9525">
            <a:noFill/>
            <a:miter lim="800000"/>
            <a:headEnd/>
            <a:tailEnd/>
          </a:ln>
        </p:spPr>
        <p:txBody>
          <a:bodyPr wrap="none">
            <a:spAutoFit/>
          </a:bodyPr>
          <a:lstStyle/>
          <a:p>
            <a:pPr>
              <a:defRPr/>
            </a:pPr>
            <a:r>
              <a:rPr lang="en-US" sz="2000">
                <a:solidFill>
                  <a:schemeClr val="tx1">
                    <a:lumMod val="85000"/>
                  </a:schemeClr>
                </a:solidFill>
                <a:latin typeface="Century Gothic" pitchFamily="34" charset="0"/>
              </a:rPr>
              <a:t>Medical</a:t>
            </a:r>
          </a:p>
          <a:p>
            <a:pPr>
              <a:defRPr/>
            </a:pPr>
            <a:r>
              <a:rPr lang="en-US" sz="2000">
                <a:solidFill>
                  <a:schemeClr val="tx1">
                    <a:lumMod val="85000"/>
                  </a:schemeClr>
                </a:solidFill>
                <a:latin typeface="Century Gothic" pitchFamily="34" charset="0"/>
              </a:rPr>
              <a:t>Care 10%</a:t>
            </a:r>
          </a:p>
        </p:txBody>
      </p:sp>
      <p:sp>
        <p:nvSpPr>
          <p:cNvPr id="14" name="Rectangle 13">
            <a:extLst>
              <a:ext uri="{FF2B5EF4-FFF2-40B4-BE49-F238E27FC236}">
                <a16:creationId xmlns:a16="http://schemas.microsoft.com/office/drawing/2014/main" id="{33A69BD2-70E1-46AE-B1BD-D62FD1714155}"/>
              </a:ext>
            </a:extLst>
          </p:cNvPr>
          <p:cNvSpPr>
            <a:spLocks noChangeArrowheads="1"/>
          </p:cNvSpPr>
          <p:nvPr/>
        </p:nvSpPr>
        <p:spPr bwMode="auto">
          <a:xfrm>
            <a:off x="8293100" y="2316163"/>
            <a:ext cx="1600200" cy="838200"/>
          </a:xfrm>
          <a:prstGeom prst="rect">
            <a:avLst/>
          </a:prstGeom>
          <a:noFill/>
          <a:ln w="9525">
            <a:solidFill>
              <a:schemeClr val="tx1"/>
            </a:solidFill>
            <a:miter lim="800000"/>
            <a:headEnd/>
            <a:tailEnd/>
          </a:ln>
        </p:spPr>
        <p:txBody>
          <a:bodyPr wrap="none" anchor="ctr"/>
          <a:lstStyle/>
          <a:p>
            <a:pPr>
              <a:defRPr/>
            </a:pPr>
            <a:endParaRPr lang="en-US">
              <a:solidFill>
                <a:schemeClr val="tx1">
                  <a:lumMod val="85000"/>
                </a:schemeClr>
              </a:solidFill>
            </a:endParaRPr>
          </a:p>
        </p:txBody>
      </p:sp>
      <p:sp>
        <p:nvSpPr>
          <p:cNvPr id="15" name="AutoShape 14">
            <a:extLst>
              <a:ext uri="{FF2B5EF4-FFF2-40B4-BE49-F238E27FC236}">
                <a16:creationId xmlns:a16="http://schemas.microsoft.com/office/drawing/2014/main" id="{FBFE166E-6CE3-4DDE-A465-1D38C8AF94CD}"/>
              </a:ext>
            </a:extLst>
          </p:cNvPr>
          <p:cNvSpPr>
            <a:spLocks noChangeArrowheads="1"/>
          </p:cNvSpPr>
          <p:nvPr/>
        </p:nvSpPr>
        <p:spPr bwMode="auto">
          <a:xfrm>
            <a:off x="1727200" y="3568700"/>
            <a:ext cx="8610600" cy="990600"/>
          </a:xfrm>
          <a:prstGeom prst="leftRightArrow">
            <a:avLst>
              <a:gd name="adj1" fmla="val 54167"/>
              <a:gd name="adj2" fmla="val 63945"/>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solidFill>
              <a:schemeClr val="tx1"/>
            </a:solidFill>
            <a:miter lim="800000"/>
            <a:headEnd/>
            <a:tailEnd/>
          </a:ln>
          <a:effectLst/>
        </p:spPr>
        <p:txBody>
          <a:bodyPr wrap="none" anchor="ctr"/>
          <a:lstStyle/>
          <a:p>
            <a:pPr algn="ctr">
              <a:defRPr/>
            </a:pPr>
            <a:r>
              <a:rPr lang="en-US" sz="2000" dirty="0">
                <a:solidFill>
                  <a:schemeClr val="tx1">
                    <a:lumMod val="85000"/>
                  </a:schemeClr>
                </a:solidFill>
                <a:latin typeface="Century Gothic"/>
                <a:ea typeface="ＭＳ Ｐゴシック" charset="-128"/>
                <a:cs typeface="Century Gothic"/>
              </a:rPr>
              <a:t>SOCIAL JUSTICE</a:t>
            </a:r>
          </a:p>
        </p:txBody>
      </p:sp>
      <p:sp>
        <p:nvSpPr>
          <p:cNvPr id="16" name="Text Box 15">
            <a:extLst>
              <a:ext uri="{FF2B5EF4-FFF2-40B4-BE49-F238E27FC236}">
                <a16:creationId xmlns:a16="http://schemas.microsoft.com/office/drawing/2014/main" id="{49C6EE4B-4938-4B84-91D9-0B2B5F5CABE7}"/>
              </a:ext>
            </a:extLst>
          </p:cNvPr>
          <p:cNvSpPr txBox="1">
            <a:spLocks noChangeArrowheads="1"/>
          </p:cNvSpPr>
          <p:nvPr/>
        </p:nvSpPr>
        <p:spPr bwMode="auto">
          <a:xfrm>
            <a:off x="1733550" y="4562476"/>
            <a:ext cx="2211388" cy="1323975"/>
          </a:xfrm>
          <a:prstGeom prst="rect">
            <a:avLst/>
          </a:prstGeom>
          <a:noFill/>
          <a:ln w="9525">
            <a:noFill/>
            <a:miter lim="800000"/>
            <a:headEnd/>
            <a:tailEnd/>
          </a:ln>
        </p:spPr>
        <p:txBody>
          <a:bodyPr wrap="none">
            <a:spAutoFit/>
          </a:bodyPr>
          <a:lstStyle/>
          <a:p>
            <a:pPr>
              <a:defRPr/>
            </a:pPr>
            <a:r>
              <a:rPr lang="en-US" sz="2000" dirty="0">
                <a:solidFill>
                  <a:schemeClr val="tx1">
                    <a:lumMod val="85000"/>
                  </a:schemeClr>
                </a:solidFill>
                <a:latin typeface="Century Gothic" pitchFamily="34" charset="0"/>
              </a:rPr>
              <a:t>Equity in </a:t>
            </a:r>
          </a:p>
          <a:p>
            <a:pPr>
              <a:defRPr/>
            </a:pPr>
            <a:r>
              <a:rPr lang="en-US" sz="2000" dirty="0">
                <a:solidFill>
                  <a:schemeClr val="tx1">
                    <a:lumMod val="85000"/>
                  </a:schemeClr>
                </a:solidFill>
                <a:latin typeface="Century Gothic" pitchFamily="34" charset="0"/>
              </a:rPr>
              <a:t>pharmaceutical</a:t>
            </a:r>
          </a:p>
          <a:p>
            <a:pPr>
              <a:defRPr/>
            </a:pPr>
            <a:r>
              <a:rPr lang="en-US" sz="2000" dirty="0">
                <a:solidFill>
                  <a:schemeClr val="tx1">
                    <a:lumMod val="85000"/>
                  </a:schemeClr>
                </a:solidFill>
                <a:latin typeface="Century Gothic" pitchFamily="34" charset="0"/>
              </a:rPr>
              <a:t>research &amp;</a:t>
            </a:r>
          </a:p>
          <a:p>
            <a:pPr>
              <a:defRPr/>
            </a:pPr>
            <a:r>
              <a:rPr lang="en-US" sz="2000" dirty="0">
                <a:solidFill>
                  <a:schemeClr val="tx1">
                    <a:lumMod val="85000"/>
                  </a:schemeClr>
                </a:solidFill>
                <a:latin typeface="Century Gothic" pitchFamily="34" charset="0"/>
              </a:rPr>
              <a:t>medications</a:t>
            </a:r>
          </a:p>
        </p:txBody>
      </p:sp>
      <p:sp>
        <p:nvSpPr>
          <p:cNvPr id="17" name="Text Box 16">
            <a:extLst>
              <a:ext uri="{FF2B5EF4-FFF2-40B4-BE49-F238E27FC236}">
                <a16:creationId xmlns:a16="http://schemas.microsoft.com/office/drawing/2014/main" id="{5F2690A1-F481-4C28-A28D-40AB502B4249}"/>
              </a:ext>
            </a:extLst>
          </p:cNvPr>
          <p:cNvSpPr txBox="1">
            <a:spLocks noChangeArrowheads="1"/>
          </p:cNvSpPr>
          <p:nvPr/>
        </p:nvSpPr>
        <p:spPr bwMode="auto">
          <a:xfrm>
            <a:off x="4316413" y="4689475"/>
            <a:ext cx="3752850" cy="1016000"/>
          </a:xfrm>
          <a:prstGeom prst="rect">
            <a:avLst/>
          </a:prstGeom>
          <a:noFill/>
          <a:ln w="9525">
            <a:noFill/>
            <a:miter lim="800000"/>
            <a:headEnd/>
            <a:tailEnd/>
          </a:ln>
        </p:spPr>
        <p:txBody>
          <a:bodyPr wrap="none">
            <a:spAutoFit/>
          </a:bodyPr>
          <a:lstStyle/>
          <a:p>
            <a:pPr>
              <a:defRPr/>
            </a:pPr>
            <a:r>
              <a:rPr lang="en-US" sz="2000" dirty="0">
                <a:solidFill>
                  <a:schemeClr val="tx1">
                    <a:lumMod val="85000"/>
                  </a:schemeClr>
                </a:solidFill>
                <a:latin typeface="Century Gothic" pitchFamily="34" charset="0"/>
              </a:rPr>
              <a:t>Equity in housing, education,</a:t>
            </a:r>
          </a:p>
          <a:p>
            <a:pPr>
              <a:defRPr/>
            </a:pPr>
            <a:r>
              <a:rPr lang="en-US" sz="2000" dirty="0">
                <a:solidFill>
                  <a:schemeClr val="tx1">
                    <a:lumMod val="85000"/>
                  </a:schemeClr>
                </a:solidFill>
                <a:latin typeface="Century Gothic" pitchFamily="34" charset="0"/>
              </a:rPr>
              <a:t>economic opportunity, and </a:t>
            </a:r>
          </a:p>
          <a:p>
            <a:pPr>
              <a:defRPr/>
            </a:pPr>
            <a:r>
              <a:rPr lang="en-US" sz="2000" dirty="0">
                <a:solidFill>
                  <a:schemeClr val="tx1">
                    <a:lumMod val="85000"/>
                  </a:schemeClr>
                </a:solidFill>
                <a:latin typeface="Century Gothic" pitchFamily="34" charset="0"/>
              </a:rPr>
              <a:t>health opportunity</a:t>
            </a:r>
          </a:p>
        </p:txBody>
      </p:sp>
      <p:sp>
        <p:nvSpPr>
          <p:cNvPr id="18" name="Text Box 17">
            <a:extLst>
              <a:ext uri="{FF2B5EF4-FFF2-40B4-BE49-F238E27FC236}">
                <a16:creationId xmlns:a16="http://schemas.microsoft.com/office/drawing/2014/main" id="{9F03B966-3D16-40CF-AD16-96D98CD266C4}"/>
              </a:ext>
            </a:extLst>
          </p:cNvPr>
          <p:cNvSpPr txBox="1">
            <a:spLocks noChangeArrowheads="1"/>
          </p:cNvSpPr>
          <p:nvPr/>
        </p:nvSpPr>
        <p:spPr bwMode="auto">
          <a:xfrm>
            <a:off x="8308975" y="4764088"/>
            <a:ext cx="1282700" cy="1016000"/>
          </a:xfrm>
          <a:prstGeom prst="rect">
            <a:avLst/>
          </a:prstGeom>
          <a:noFill/>
          <a:ln w="9525">
            <a:noFill/>
            <a:miter lim="800000"/>
            <a:headEnd/>
            <a:tailEnd/>
          </a:ln>
        </p:spPr>
        <p:txBody>
          <a:bodyPr wrap="none">
            <a:spAutoFit/>
          </a:bodyPr>
          <a:lstStyle/>
          <a:p>
            <a:pPr>
              <a:defRPr/>
            </a:pPr>
            <a:r>
              <a:rPr lang="en-US" sz="2000">
                <a:solidFill>
                  <a:schemeClr val="tx1">
                    <a:lumMod val="85000"/>
                  </a:schemeClr>
                </a:solidFill>
                <a:latin typeface="Century Gothic" pitchFamily="34" charset="0"/>
              </a:rPr>
              <a:t>Equity in</a:t>
            </a:r>
          </a:p>
          <a:p>
            <a:pPr>
              <a:defRPr/>
            </a:pPr>
            <a:r>
              <a:rPr lang="en-US" sz="2000">
                <a:solidFill>
                  <a:schemeClr val="tx1">
                    <a:lumMod val="85000"/>
                  </a:schemeClr>
                </a:solidFill>
                <a:latin typeface="Century Gothic" pitchFamily="34" charset="0"/>
              </a:rPr>
              <a:t>medical </a:t>
            </a:r>
          </a:p>
          <a:p>
            <a:pPr>
              <a:defRPr/>
            </a:pPr>
            <a:r>
              <a:rPr lang="en-US" sz="2000">
                <a:solidFill>
                  <a:schemeClr val="tx1">
                    <a:lumMod val="85000"/>
                  </a:schemeClr>
                </a:solidFill>
                <a:latin typeface="Century Gothic" pitchFamily="34" charset="0"/>
              </a:rPr>
              <a:t>care</a:t>
            </a:r>
          </a:p>
        </p:txBody>
      </p:sp>
      <p:sp>
        <p:nvSpPr>
          <p:cNvPr id="19" name="Rectangle 18">
            <a:extLst>
              <a:ext uri="{FF2B5EF4-FFF2-40B4-BE49-F238E27FC236}">
                <a16:creationId xmlns:a16="http://schemas.microsoft.com/office/drawing/2014/main" id="{21882608-9996-4F2A-9572-DC1652EBAFEB}"/>
              </a:ext>
            </a:extLst>
          </p:cNvPr>
          <p:cNvSpPr>
            <a:spLocks noChangeArrowheads="1"/>
          </p:cNvSpPr>
          <p:nvPr/>
        </p:nvSpPr>
        <p:spPr bwMode="auto">
          <a:xfrm>
            <a:off x="3505201" y="6172200"/>
            <a:ext cx="4843463" cy="369888"/>
          </a:xfrm>
          <a:prstGeom prst="rect">
            <a:avLst/>
          </a:prstGeom>
          <a:noFill/>
          <a:ln w="9525">
            <a:noFill/>
            <a:miter lim="800000"/>
            <a:headEnd/>
            <a:tailEnd/>
          </a:ln>
        </p:spPr>
        <p:txBody>
          <a:bodyPr wrap="none">
            <a:spAutoFit/>
          </a:bodyPr>
          <a:lstStyle/>
          <a:p>
            <a:pPr>
              <a:defRPr/>
            </a:pPr>
            <a:r>
              <a:rPr lang="en-US">
                <a:solidFill>
                  <a:schemeClr val="tx1">
                    <a:lumMod val="85000"/>
                  </a:schemeClr>
                </a:solidFill>
              </a:rPr>
              <a:t>Adapted from McGinnis et al. Health Affairs, 2002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0ACB-B65A-4623-9DEC-73726243FE9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24ABFE8-68EF-4C09-95EE-875E5EF46DAC}"/>
              </a:ext>
            </a:extLst>
          </p:cNvPr>
          <p:cNvSpPr>
            <a:spLocks noGrp="1"/>
          </p:cNvSpPr>
          <p:nvPr>
            <p:ph type="subTitle" idx="1"/>
          </p:nvPr>
        </p:nvSpPr>
        <p:spPr/>
        <p:txBody>
          <a:bodyPr/>
          <a:lstStyle/>
          <a:p>
            <a:endParaRPr lang="en-US"/>
          </a:p>
        </p:txBody>
      </p:sp>
      <p:pic>
        <p:nvPicPr>
          <p:cNvPr id="5" name="Picture 4" descr="A close up of a map&#10;&#10;Description automatically generated">
            <a:extLst>
              <a:ext uri="{FF2B5EF4-FFF2-40B4-BE49-F238E27FC236}">
                <a16:creationId xmlns:a16="http://schemas.microsoft.com/office/drawing/2014/main" id="{D371CC0E-C98E-49BC-B761-E609C354D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43" y="0"/>
            <a:ext cx="8763000" cy="6810375"/>
          </a:xfrm>
          <a:prstGeom prst="rect">
            <a:avLst/>
          </a:prstGeom>
        </p:spPr>
      </p:pic>
    </p:spTree>
    <p:extLst>
      <p:ext uri="{BB962C8B-B14F-4D97-AF65-F5344CB8AC3E}">
        <p14:creationId xmlns:p14="http://schemas.microsoft.com/office/powerpoint/2010/main" val="1471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DEE18-0781-4326-BCA8-AECFB4B6DF4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A664119-8C6E-4BB5-9C42-B66343DC5044}"/>
              </a:ext>
            </a:extLst>
          </p:cNvPr>
          <p:cNvSpPr>
            <a:spLocks noGrp="1"/>
          </p:cNvSpPr>
          <p:nvPr>
            <p:ph type="subTitle" idx="1"/>
          </p:nvPr>
        </p:nvSpPr>
        <p:spPr/>
        <p:txBody>
          <a:bodyPr/>
          <a:lstStyle/>
          <a:p>
            <a:endParaRPr lang="en-US"/>
          </a:p>
        </p:txBody>
      </p:sp>
      <p:grpSp>
        <p:nvGrpSpPr>
          <p:cNvPr id="6" name="Group 4">
            <a:extLst>
              <a:ext uri="{FF2B5EF4-FFF2-40B4-BE49-F238E27FC236}">
                <a16:creationId xmlns:a16="http://schemas.microsoft.com/office/drawing/2014/main" id="{7E303538-598E-4CA8-8C21-7E679351497E}"/>
              </a:ext>
            </a:extLst>
          </p:cNvPr>
          <p:cNvGrpSpPr>
            <a:grpSpLocks noChangeAspect="1"/>
          </p:cNvGrpSpPr>
          <p:nvPr/>
        </p:nvGrpSpPr>
        <p:grpSpPr bwMode="auto">
          <a:xfrm>
            <a:off x="2004969" y="213515"/>
            <a:ext cx="8028263" cy="6592895"/>
            <a:chOff x="1709" y="410"/>
            <a:chExt cx="4262" cy="3500"/>
          </a:xfrm>
        </p:grpSpPr>
        <p:sp>
          <p:nvSpPr>
            <p:cNvPr id="7" name="AutoShape 3">
              <a:extLst>
                <a:ext uri="{FF2B5EF4-FFF2-40B4-BE49-F238E27FC236}">
                  <a16:creationId xmlns:a16="http://schemas.microsoft.com/office/drawing/2014/main" id="{20B6A77C-1654-416A-AF63-2C34AE061303}"/>
                </a:ext>
              </a:extLst>
            </p:cNvPr>
            <p:cNvSpPr>
              <a:spLocks noChangeAspect="1" noChangeArrowheads="1" noTextEdit="1"/>
            </p:cNvSpPr>
            <p:nvPr/>
          </p:nvSpPr>
          <p:spPr bwMode="auto">
            <a:xfrm>
              <a:off x="1709" y="410"/>
              <a:ext cx="4262" cy="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D16EC3BE-0B17-42A1-BF13-3C0E4FACE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 y="410"/>
              <a:ext cx="4266"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3355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EDEEA5-5A06-4C79-93DB-EDBD6C88FDD6}"/>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5C76F482-343C-4347-BEB0-62A27D676702}"/>
              </a:ext>
            </a:extLst>
          </p:cNvPr>
          <p:cNvSpPr>
            <a:spLocks noGrp="1"/>
          </p:cNvSpPr>
          <p:nvPr>
            <p:ph type="title"/>
          </p:nvPr>
        </p:nvSpPr>
        <p:spPr>
          <a:xfrm>
            <a:off x="831850" y="1709738"/>
            <a:ext cx="10515600" cy="2852737"/>
          </a:xfrm>
          <a:prstGeom prst="rect">
            <a:avLst/>
          </a:prstGeom>
        </p:spPr>
        <p:txBody>
          <a:bodyPr wrap="square">
            <a:spAutoFit/>
          </a:bodyPr>
          <a:lstStyle/>
          <a:p>
            <a:r>
              <a:rPr lang="en-US" dirty="0"/>
              <a:t>“If people aren’t involved in the research, they may not benefit from the advances”</a:t>
            </a:r>
          </a:p>
        </p:txBody>
      </p:sp>
    </p:spTree>
    <p:extLst>
      <p:ext uri="{BB962C8B-B14F-4D97-AF65-F5344CB8AC3E}">
        <p14:creationId xmlns:p14="http://schemas.microsoft.com/office/powerpoint/2010/main" val="3876178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E37CB0-2124-49DD-BB2B-4AF3A7C8A929}"/>
              </a:ext>
            </a:extLst>
          </p:cNvPr>
          <p:cNvGrpSpPr/>
          <p:nvPr/>
        </p:nvGrpSpPr>
        <p:grpSpPr>
          <a:xfrm>
            <a:off x="302321" y="-20181"/>
            <a:ext cx="10601432" cy="5986927"/>
            <a:chOff x="302321" y="-20181"/>
            <a:chExt cx="10601432" cy="5986927"/>
          </a:xfrm>
        </p:grpSpPr>
        <p:pic>
          <p:nvPicPr>
            <p:cNvPr id="80898" name="Picture 2" descr="Image result for renee reams">
              <a:extLst>
                <a:ext uri="{FF2B5EF4-FFF2-40B4-BE49-F238E27FC236}">
                  <a16:creationId xmlns:a16="http://schemas.microsoft.com/office/drawing/2014/main" id="{07527E74-74F1-4EB9-85B1-5536C3794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3617" y="-20181"/>
              <a:ext cx="1100136" cy="120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7BC69C2C-4798-4214-A257-E5A88E5F10B9}"/>
                </a:ext>
              </a:extLst>
            </p:cNvPr>
            <p:cNvGrpSpPr/>
            <p:nvPr/>
          </p:nvGrpSpPr>
          <p:grpSpPr>
            <a:xfrm>
              <a:off x="302321" y="469187"/>
              <a:ext cx="5301555" cy="5497559"/>
              <a:chOff x="302321" y="469187"/>
              <a:chExt cx="5301555" cy="5497559"/>
            </a:xfrm>
          </p:grpSpPr>
          <p:pic>
            <p:nvPicPr>
              <p:cNvPr id="80899" name="Picture 2" descr="A screenshot of a cell phone&#10;&#10;Description automatically generated">
                <a:extLst>
                  <a:ext uri="{FF2B5EF4-FFF2-40B4-BE49-F238E27FC236}">
                    <a16:creationId xmlns:a16="http://schemas.microsoft.com/office/drawing/2014/main" id="{3F955C5F-4180-47F6-B051-C4214AF95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39" y="2724456"/>
                <a:ext cx="4864466" cy="324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0" name="Group 5">
                <a:extLst>
                  <a:ext uri="{FF2B5EF4-FFF2-40B4-BE49-F238E27FC236}">
                    <a16:creationId xmlns:a16="http://schemas.microsoft.com/office/drawing/2014/main" id="{5EC8D8BD-EA45-4261-8A69-154569FBCBA6}"/>
                  </a:ext>
                </a:extLst>
              </p:cNvPr>
              <p:cNvGrpSpPr>
                <a:grpSpLocks noChangeAspect="1"/>
              </p:cNvGrpSpPr>
              <p:nvPr/>
            </p:nvGrpSpPr>
            <p:grpSpPr bwMode="auto">
              <a:xfrm>
                <a:off x="302321" y="469187"/>
                <a:ext cx="5301555" cy="1784787"/>
                <a:chOff x="597" y="215"/>
                <a:chExt cx="4394" cy="1480"/>
              </a:xfrm>
            </p:grpSpPr>
            <p:sp>
              <p:nvSpPr>
                <p:cNvPr id="80904" name="AutoShape 4">
                  <a:extLst>
                    <a:ext uri="{FF2B5EF4-FFF2-40B4-BE49-F238E27FC236}">
                      <a16:creationId xmlns:a16="http://schemas.microsoft.com/office/drawing/2014/main" id="{90F373F4-5A0E-4306-8CCA-B812438ADB9E}"/>
                    </a:ext>
                  </a:extLst>
                </p:cNvPr>
                <p:cNvSpPr>
                  <a:spLocks noChangeAspect="1" noChangeArrowheads="1" noTextEdit="1"/>
                </p:cNvSpPr>
                <p:nvPr/>
              </p:nvSpPr>
              <p:spPr bwMode="auto">
                <a:xfrm>
                  <a:off x="597" y="215"/>
                  <a:ext cx="4394" cy="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pic>
              <p:nvPicPr>
                <p:cNvPr id="80905" name="Picture 6">
                  <a:extLst>
                    <a:ext uri="{FF2B5EF4-FFF2-40B4-BE49-F238E27FC236}">
                      <a16:creationId xmlns:a16="http://schemas.microsoft.com/office/drawing/2014/main" id="{8A96D36B-9E78-43C5-81AE-4E4AE3055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 y="215"/>
                  <a:ext cx="4398" cy="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extBox 1">
              <a:extLst>
                <a:ext uri="{FF2B5EF4-FFF2-40B4-BE49-F238E27FC236}">
                  <a16:creationId xmlns:a16="http://schemas.microsoft.com/office/drawing/2014/main" id="{D9CF8172-2E8A-4258-89E4-67144743988A}"/>
                </a:ext>
              </a:extLst>
            </p:cNvPr>
            <p:cNvSpPr txBox="1"/>
            <p:nvPr/>
          </p:nvSpPr>
          <p:spPr>
            <a:xfrm>
              <a:off x="9774094" y="1235129"/>
              <a:ext cx="1100137" cy="346075"/>
            </a:xfrm>
            <a:prstGeom prst="rect">
              <a:avLst/>
            </a:prstGeom>
            <a:noFill/>
          </p:spPr>
          <p:txBody>
            <a:bodyPr wrap="none">
              <a:spAutoFit/>
            </a:bodyPr>
            <a:lstStyle/>
            <a:p>
              <a:pPr eaLnBrk="0" fontAlgn="base" hangingPunct="0">
                <a:spcBef>
                  <a:spcPct val="0"/>
                </a:spcBef>
                <a:spcAft>
                  <a:spcPct val="0"/>
                </a:spcAft>
                <a:defRPr/>
              </a:pPr>
              <a:r>
                <a:rPr lang="en-US" sz="825" dirty="0">
                  <a:solidFill>
                    <a:prstClr val="black"/>
                  </a:solidFill>
                  <a:latin typeface="Arial" panose="020B0604020202020204" pitchFamily="34" charset="0"/>
                  <a:cs typeface="Arial" panose="020B0604020202020204" pitchFamily="34" charset="0"/>
                </a:rPr>
                <a:t>Renee Reams PhD</a:t>
              </a:r>
            </a:p>
            <a:p>
              <a:pPr eaLnBrk="0" fontAlgn="base" hangingPunct="0">
                <a:spcBef>
                  <a:spcPct val="0"/>
                </a:spcBef>
                <a:spcAft>
                  <a:spcPct val="0"/>
                </a:spcAft>
                <a:defRPr/>
              </a:pPr>
              <a:r>
                <a:rPr lang="en-US" sz="825" dirty="0">
                  <a:solidFill>
                    <a:prstClr val="black"/>
                  </a:solidFill>
                  <a:latin typeface="Arial" panose="020B0604020202020204" pitchFamily="34" charset="0"/>
                  <a:cs typeface="Arial" panose="020B0604020202020204" pitchFamily="34" charset="0"/>
                </a:rPr>
                <a:t>Florida A&amp;M Univ. </a:t>
              </a:r>
            </a:p>
          </p:txBody>
        </p:sp>
      </p:grpSp>
      <p:grpSp>
        <p:nvGrpSpPr>
          <p:cNvPr id="9" name="Group 8">
            <a:extLst>
              <a:ext uri="{FF2B5EF4-FFF2-40B4-BE49-F238E27FC236}">
                <a16:creationId xmlns:a16="http://schemas.microsoft.com/office/drawing/2014/main" id="{35BD7D8E-5644-44D7-ACE0-EF840F2C1328}"/>
              </a:ext>
            </a:extLst>
          </p:cNvPr>
          <p:cNvGrpSpPr/>
          <p:nvPr/>
        </p:nvGrpSpPr>
        <p:grpSpPr>
          <a:xfrm>
            <a:off x="5682351" y="-20181"/>
            <a:ext cx="6448042" cy="6644210"/>
            <a:chOff x="5682351" y="-20181"/>
            <a:chExt cx="6448042" cy="6644210"/>
          </a:xfrm>
        </p:grpSpPr>
        <p:pic>
          <p:nvPicPr>
            <p:cNvPr id="80902" name="Picture 2" descr="Image result for stefan ambs prostate cancer african american ppt">
              <a:extLst>
                <a:ext uri="{FF2B5EF4-FFF2-40B4-BE49-F238E27FC236}">
                  <a16:creationId xmlns:a16="http://schemas.microsoft.com/office/drawing/2014/main" id="{A6998FA7-AFF3-4DE8-B137-85314B94DE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3127" y="-20181"/>
              <a:ext cx="1100136" cy="120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B12F93A8-A6F4-4878-A61F-DAF6917DE959}"/>
                </a:ext>
              </a:extLst>
            </p:cNvPr>
            <p:cNvSpPr txBox="1"/>
            <p:nvPr/>
          </p:nvSpPr>
          <p:spPr>
            <a:xfrm>
              <a:off x="10935501" y="1240825"/>
              <a:ext cx="1076325" cy="346075"/>
            </a:xfrm>
            <a:prstGeom prst="rect">
              <a:avLst/>
            </a:prstGeom>
            <a:noFill/>
          </p:spPr>
          <p:txBody>
            <a:bodyPr>
              <a:spAutoFit/>
            </a:bodyPr>
            <a:lstStyle/>
            <a:p>
              <a:pPr eaLnBrk="0" fontAlgn="base" hangingPunct="0">
                <a:spcBef>
                  <a:spcPct val="0"/>
                </a:spcBef>
                <a:spcAft>
                  <a:spcPct val="0"/>
                </a:spcAft>
                <a:defRPr/>
              </a:pPr>
              <a:r>
                <a:rPr lang="en-US" sz="825" dirty="0">
                  <a:solidFill>
                    <a:prstClr val="black"/>
                  </a:solidFill>
                  <a:latin typeface="Arial" panose="020B0604020202020204" pitchFamily="34" charset="0"/>
                  <a:cs typeface="Arial" panose="020B0604020202020204" pitchFamily="34" charset="0"/>
                </a:rPr>
                <a:t>Stefan Ambs PhD</a:t>
              </a:r>
            </a:p>
            <a:p>
              <a:pPr eaLnBrk="0" fontAlgn="base" hangingPunct="0">
                <a:spcBef>
                  <a:spcPct val="0"/>
                </a:spcBef>
                <a:spcAft>
                  <a:spcPct val="0"/>
                </a:spcAft>
                <a:defRPr/>
              </a:pPr>
              <a:r>
                <a:rPr lang="en-US" sz="825" dirty="0">
                  <a:solidFill>
                    <a:prstClr val="black"/>
                  </a:solidFill>
                  <a:latin typeface="Arial" panose="020B0604020202020204" pitchFamily="34" charset="0"/>
                  <a:cs typeface="Arial" panose="020B0604020202020204" pitchFamily="34" charset="0"/>
                </a:rPr>
                <a:t>NCI </a:t>
              </a:r>
            </a:p>
          </p:txBody>
        </p:sp>
        <p:pic>
          <p:nvPicPr>
            <p:cNvPr id="10" name="Picture 3">
              <a:extLst>
                <a:ext uri="{FF2B5EF4-FFF2-40B4-BE49-F238E27FC236}">
                  <a16:creationId xmlns:a16="http://schemas.microsoft.com/office/drawing/2014/main" id="{B1B53570-D584-4658-8D09-101D8329E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2351" y="3176094"/>
              <a:ext cx="2492092" cy="34479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6176CB79-98D0-432B-9FB4-E20DC79D3BB0}"/>
                </a:ext>
              </a:extLst>
            </p:cNvPr>
            <p:cNvGrpSpPr>
              <a:grpSpLocks noChangeAspect="1"/>
            </p:cNvGrpSpPr>
            <p:nvPr/>
          </p:nvGrpSpPr>
          <p:grpSpPr bwMode="auto">
            <a:xfrm>
              <a:off x="5732768" y="1534619"/>
              <a:ext cx="6397625" cy="1635125"/>
              <a:chOff x="2084" y="1381"/>
              <a:chExt cx="4030" cy="1030"/>
            </a:xfrm>
          </p:grpSpPr>
          <p:sp>
            <p:nvSpPr>
              <p:cNvPr id="5" name="AutoShape 2">
                <a:extLst>
                  <a:ext uri="{FF2B5EF4-FFF2-40B4-BE49-F238E27FC236}">
                    <a16:creationId xmlns:a16="http://schemas.microsoft.com/office/drawing/2014/main" id="{E4FF42F9-272C-41E8-A448-5A9BF824F0AF}"/>
                  </a:ext>
                </a:extLst>
              </p:cNvPr>
              <p:cNvSpPr>
                <a:spLocks noChangeAspect="1" noChangeArrowheads="1" noTextEdit="1"/>
              </p:cNvSpPr>
              <p:nvPr/>
            </p:nvSpPr>
            <p:spPr bwMode="auto">
              <a:xfrm>
                <a:off x="2084" y="1381"/>
                <a:ext cx="4030"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2772" name="Picture 4">
                <a:extLst>
                  <a:ext uri="{FF2B5EF4-FFF2-40B4-BE49-F238E27FC236}">
                    <a16:creationId xmlns:a16="http://schemas.microsoft.com/office/drawing/2014/main" id="{1008C300-FDEA-4530-B10D-BF9B82AC88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4" y="1381"/>
                <a:ext cx="4034"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4">
              <a:extLst>
                <a:ext uri="{FF2B5EF4-FFF2-40B4-BE49-F238E27FC236}">
                  <a16:creationId xmlns:a16="http://schemas.microsoft.com/office/drawing/2014/main" id="{078CFD53-4F8F-451D-B3F8-084ECCDC1EBE}"/>
                </a:ext>
              </a:extLst>
            </p:cNvPr>
            <p:cNvGrpSpPr>
              <a:grpSpLocks noChangeAspect="1"/>
            </p:cNvGrpSpPr>
            <p:nvPr/>
          </p:nvGrpSpPr>
          <p:grpSpPr bwMode="auto">
            <a:xfrm>
              <a:off x="8172803" y="3429000"/>
              <a:ext cx="3957590" cy="2660650"/>
              <a:chOff x="2940" y="1206"/>
              <a:chExt cx="3912" cy="2630"/>
            </a:xfrm>
          </p:grpSpPr>
          <p:sp>
            <p:nvSpPr>
              <p:cNvPr id="17" name="AutoShape 3">
                <a:extLst>
                  <a:ext uri="{FF2B5EF4-FFF2-40B4-BE49-F238E27FC236}">
                    <a16:creationId xmlns:a16="http://schemas.microsoft.com/office/drawing/2014/main" id="{F044D818-0AFC-431E-89DE-EAEE162CEE28}"/>
                  </a:ext>
                </a:extLst>
              </p:cNvPr>
              <p:cNvSpPr>
                <a:spLocks noChangeAspect="1" noChangeArrowheads="1" noTextEdit="1"/>
              </p:cNvSpPr>
              <p:nvPr/>
            </p:nvSpPr>
            <p:spPr bwMode="auto">
              <a:xfrm>
                <a:off x="2940" y="1206"/>
                <a:ext cx="3912" cy="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8" name="Picture 5">
                <a:extLst>
                  <a:ext uri="{FF2B5EF4-FFF2-40B4-BE49-F238E27FC236}">
                    <a16:creationId xmlns:a16="http://schemas.microsoft.com/office/drawing/2014/main" id="{31B911B2-02DB-40D1-B79B-7AABEC8473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0" y="1206"/>
                <a:ext cx="3916" cy="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1143</Words>
  <Application>Microsoft Office PowerPoint</Application>
  <PresentationFormat>Widescreen</PresentationFormat>
  <Paragraphs>226</Paragraphs>
  <Slides>20</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Arial Rounded MT Bold</vt:lpstr>
      <vt:lpstr>Calibri</vt:lpstr>
      <vt:lpstr>Calibri Light</vt:lpstr>
      <vt:lpstr>Century Gothic</vt:lpstr>
      <vt:lpstr>Garamond</vt:lpstr>
      <vt:lpstr>Perpetua</vt:lpstr>
      <vt:lpstr>Times New Roman</vt:lpstr>
      <vt:lpstr>Wingdings</vt:lpstr>
      <vt:lpstr>Office Theme</vt:lpstr>
      <vt:lpstr>PowerPoint Presentation</vt:lpstr>
      <vt:lpstr>African-Caribbean Men have highest Risk of Prostate Cancer </vt:lpstr>
      <vt:lpstr>Prostate Cancer–Specific Mortality Across Gleason Scores in Black vs Nonblack Men </vt:lpstr>
      <vt:lpstr>PowerPoint Presentation</vt:lpstr>
      <vt:lpstr>PowerPoint Presentation</vt:lpstr>
      <vt:lpstr>PowerPoint Presentation</vt:lpstr>
      <vt:lpstr>PowerPoint Presentation</vt:lpstr>
      <vt:lpstr>“If people aren’t involved in the research, they may not benefit from the advances”</vt:lpstr>
      <vt:lpstr>PowerPoint Presentation</vt:lpstr>
      <vt:lpstr>Are there Really  genetic differences in PCa? </vt:lpstr>
      <vt:lpstr>Fusion-Negative Prostate Tumors</vt:lpstr>
      <vt:lpstr>Validation of ERG expression in  AA PCa patients </vt:lpstr>
      <vt:lpstr>An Inflammation and Interferon Signature in Prostate Tumors of African-American Men</vt:lpstr>
      <vt:lpstr>IRDS is Associated with Early Disease Recurrence in the TCGA Prostate Cancer Cohort (n = 491)</vt:lpstr>
      <vt:lpstr>IRDS is Differentially Expressed in African American Prostate Tumors (n =25) </vt:lpstr>
      <vt:lpstr>Prostate Cancer Transatlantic Consortium Program</vt:lpstr>
      <vt:lpstr>  A Precision Medicine Study of How Inflammation May Underlie the Excessive Burden of Prostate Cancer in Men of African Ancestry Department of Defense Congressionally Medical Directed Research Programs   IMPACT Award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Yates</dc:creator>
  <cp:lastModifiedBy>Clayton Yates</cp:lastModifiedBy>
  <cp:revision>35</cp:revision>
  <dcterms:created xsi:type="dcterms:W3CDTF">2018-11-12T19:53:13Z</dcterms:created>
  <dcterms:modified xsi:type="dcterms:W3CDTF">2019-04-08T19:14:47Z</dcterms:modified>
</cp:coreProperties>
</file>